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20" r:id="rId2"/>
    <p:sldId id="321" r:id="rId3"/>
    <p:sldId id="322" r:id="rId4"/>
    <p:sldId id="323" r:id="rId5"/>
    <p:sldId id="324" r:id="rId6"/>
    <p:sldId id="325" r:id="rId7"/>
    <p:sldId id="326" r:id="rId8"/>
    <p:sldId id="329" r:id="rId9"/>
    <p:sldId id="331" r:id="rId10"/>
    <p:sldId id="332" r:id="rId11"/>
    <p:sldId id="333" r:id="rId12"/>
    <p:sldId id="335" r:id="rId13"/>
    <p:sldId id="338" r:id="rId14"/>
    <p:sldId id="336" r:id="rId15"/>
    <p:sldId id="340" r:id="rId16"/>
    <p:sldId id="341" r:id="rId17"/>
    <p:sldId id="343" r:id="rId18"/>
    <p:sldId id="344" r:id="rId19"/>
    <p:sldId id="345" r:id="rId20"/>
    <p:sldId id="346" r:id="rId21"/>
    <p:sldId id="34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476F"/>
    <a:srgbClr val="F9DEE0"/>
    <a:srgbClr val="E15E87"/>
    <a:srgbClr val="32186B"/>
    <a:srgbClr val="F4C2C6"/>
    <a:srgbClr val="F7D3D6"/>
    <a:srgbClr val="E41E2F"/>
    <a:srgbClr val="C62939"/>
    <a:srgbClr val="D62333"/>
    <a:srgbClr val="599F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83895" autoAdjust="0"/>
  </p:normalViewPr>
  <p:slideViewPr>
    <p:cSldViewPr snapToGrid="0">
      <p:cViewPr varScale="1">
        <p:scale>
          <a:sx n="67" d="100"/>
          <a:sy n="67" d="100"/>
        </p:scale>
        <p:origin x="-115" y="-312"/>
      </p:cViewPr>
      <p:guideLst>
        <p:guide orient="horz" pos="2160"/>
        <p:guide pos="3840"/>
      </p:guideLst>
    </p:cSldViewPr>
  </p:slideViewPr>
  <p:notesTextViewPr>
    <p:cViewPr>
      <p:scale>
        <a:sx n="150" d="100"/>
        <a:sy n="150" d="100"/>
      </p:scale>
      <p:origin x="0" y="0"/>
    </p:cViewPr>
  </p:notesTextViewPr>
  <p:sorterViewPr>
    <p:cViewPr>
      <p:scale>
        <a:sx n="100" d="100"/>
        <a:sy n="100" d="100"/>
      </p:scale>
      <p:origin x="0" y="301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1F8617-5C1A-4D3D-A814-E5C89186F7DC}" type="datetimeFigureOut">
              <a:rPr lang="en-US" smtClean="0"/>
              <a:t>2/29/2024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2085D2-54EE-48DB-8D22-86B64271CC7C}" type="slidenum">
              <a:rPr lang="en-US" smtClean="0"/>
              <a:t>‹#›</a:t>
            </a:fld>
            <a:endParaRPr lang="en-US"/>
          </a:p>
        </p:txBody>
      </p:sp>
    </p:spTree>
    <p:extLst>
      <p:ext uri="{BB962C8B-B14F-4D97-AF65-F5344CB8AC3E}">
        <p14:creationId xmlns:p14="http://schemas.microsoft.com/office/powerpoint/2010/main" val="356420602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02395C-A91E-4A2B-BBCC-E13BC6E1B3B3}"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6A1FF1-5ECB-4D94-9EB3-D0865E307638}" type="slidenum">
              <a:rPr lang="en-US" smtClean="0"/>
              <a:t>‹#›</a:t>
            </a:fld>
            <a:endParaRPr lang="en-US"/>
          </a:p>
        </p:txBody>
      </p:sp>
    </p:spTree>
    <p:extLst>
      <p:ext uri="{BB962C8B-B14F-4D97-AF65-F5344CB8AC3E}">
        <p14:creationId xmlns:p14="http://schemas.microsoft.com/office/powerpoint/2010/main" val="271743566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1</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950866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10</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698233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11</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852742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6A1FF1-5ECB-4D94-9EB3-D0865E307638}" type="slidenum">
              <a:rPr lang="en-US" smtClean="0"/>
              <a:t>15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4879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2</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949813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3</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163938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4</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381206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5</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994957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6</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618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7</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341768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8</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252728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A1FF1-5ECB-4D94-9EB3-D0865E307638}" type="slidenum">
              <a:rPr lang="en-US" smtClean="0"/>
              <a:t>9</a:t>
            </a:fld>
            <a:endParaRPr lang="en-US"/>
          </a:p>
        </p:txBody>
      </p:sp>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519615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2" descr="Woman face combined with pink ribbon clipart image, breast cancer awareness  - free svg file for members - SVG Heart">
            <a:extLst>
              <a:ext uri="{FF2B5EF4-FFF2-40B4-BE49-F238E27FC236}">
                <a16:creationId xmlns="" xmlns:a16="http://schemas.microsoft.com/office/drawing/2014/main" id="{65791D44-5F79-3C82-BD95-DC73744EC46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201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AD0D0BB-7B0F-4CAE-BCDD-D358D22F74CD}"/>
              </a:ext>
            </a:extLst>
          </p:cNvPr>
          <p:cNvSpPr>
            <a:spLocks noGrp="1"/>
          </p:cNvSpPr>
          <p:nvPr>
            <p:ph type="dt" sz="half" idx="10"/>
          </p:nvPr>
        </p:nvSpPr>
        <p:spPr>
          <a:xfrm>
            <a:off x="838200" y="6356350"/>
            <a:ext cx="2743200" cy="365125"/>
          </a:xfrm>
          <a:prstGeom prst="rect">
            <a:avLst/>
          </a:prstGeom>
        </p:spPr>
        <p:txBody>
          <a:bodyPr/>
          <a:lstStyle/>
          <a:p>
            <a:fld id="{876FF85A-0355-4405-8B1B-00BA215460B3}" type="datetimeFigureOut">
              <a:rPr lang="en-US" smtClean="0"/>
              <a:t>2/29/2024</a:t>
            </a:fld>
            <a:endParaRPr lang="en-US"/>
          </a:p>
        </p:txBody>
      </p:sp>
      <p:sp>
        <p:nvSpPr>
          <p:cNvPr id="3" name="Footer Placeholder 2">
            <a:extLst>
              <a:ext uri="{FF2B5EF4-FFF2-40B4-BE49-F238E27FC236}">
                <a16:creationId xmlns="" xmlns:a16="http://schemas.microsoft.com/office/drawing/2014/main" id="{63AB2026-D027-461E-8068-ECB29AC4E77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 xmlns:a16="http://schemas.microsoft.com/office/drawing/2014/main" id="{4445E37B-4C5D-4217-9812-D80A341C6C23}"/>
              </a:ext>
            </a:extLst>
          </p:cNvPr>
          <p:cNvSpPr>
            <a:spLocks noGrp="1"/>
          </p:cNvSpPr>
          <p:nvPr>
            <p:ph type="sldNum" sz="quarter" idx="12"/>
          </p:nvPr>
        </p:nvSpPr>
        <p:spPr>
          <a:xfrm>
            <a:off x="8610600" y="6356350"/>
            <a:ext cx="2743200" cy="365125"/>
          </a:xfrm>
          <a:prstGeom prst="rect">
            <a:avLst/>
          </a:prstGeom>
        </p:spPr>
        <p:txBody>
          <a:bodyPr/>
          <a:lstStyle/>
          <a:p>
            <a:fld id="{C9D7BD33-E346-4ECA-91A9-A0251A3FBB4D}" type="slidenum">
              <a:rPr lang="en-US" smtClean="0"/>
              <a:t>‹#›</a:t>
            </a:fld>
            <a:endParaRPr lang="en-US"/>
          </a:p>
        </p:txBody>
      </p:sp>
    </p:spTree>
    <p:extLst>
      <p:ext uri="{BB962C8B-B14F-4D97-AF65-F5344CB8AC3E}">
        <p14:creationId xmlns:p14="http://schemas.microsoft.com/office/powerpoint/2010/main" val="28047979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85000"/>
          </a:schemeClr>
        </a:solidFill>
        <a:effectLst/>
      </p:bgPr>
    </p:bg>
    <p:spTree>
      <p:nvGrpSpPr>
        <p:cNvPr id="1" name=""/>
        <p:cNvGrpSpPr/>
        <p:nvPr/>
      </p:nvGrpSpPr>
      <p:grpSpPr>
        <a:xfrm>
          <a:off x="0" y="0"/>
          <a:ext cx="0" cy="0"/>
          <a:chOff x="0" y="0"/>
          <a:chExt cx="0" cy="0"/>
        </a:xfrm>
      </p:grpSpPr>
      <p:sp>
        <p:nvSpPr>
          <p:cNvPr id="7" name="Google Shape;754;p61">
            <a:extLst>
              <a:ext uri="{FF2B5EF4-FFF2-40B4-BE49-F238E27FC236}">
                <a16:creationId xmlns="" xmlns:a16="http://schemas.microsoft.com/office/drawing/2014/main" id="{8EE9B128-3D01-FC11-6574-E76AAD917D2F}"/>
              </a:ext>
            </a:extLst>
          </p:cNvPr>
          <p:cNvSpPr/>
          <p:nvPr userDrawn="1"/>
        </p:nvSpPr>
        <p:spPr>
          <a:xfrm rot="19414120" flipH="1">
            <a:off x="-5528463" y="-2894508"/>
            <a:ext cx="11746038" cy="8614702"/>
          </a:xfrm>
          <a:custGeom>
            <a:avLst/>
            <a:gdLst/>
            <a:ahLst/>
            <a:cxnLst/>
            <a:rect l="l" t="t" r="r" b="b"/>
            <a:pathLst>
              <a:path w="222074" h="165520" extrusionOk="0">
                <a:moveTo>
                  <a:pt x="83161" y="1"/>
                </a:moveTo>
                <a:cubicBezTo>
                  <a:pt x="63972" y="1"/>
                  <a:pt x="44809" y="7106"/>
                  <a:pt x="30207" y="19578"/>
                </a:cubicBezTo>
                <a:cubicBezTo>
                  <a:pt x="11049" y="36574"/>
                  <a:pt x="0" y="63300"/>
                  <a:pt x="4663" y="88483"/>
                </a:cubicBezTo>
                <a:cubicBezTo>
                  <a:pt x="9325" y="113665"/>
                  <a:pt x="31084" y="135555"/>
                  <a:pt x="56618" y="137519"/>
                </a:cubicBezTo>
                <a:cubicBezTo>
                  <a:pt x="58119" y="137635"/>
                  <a:pt x="59626" y="137687"/>
                  <a:pt x="61138" y="137687"/>
                </a:cubicBezTo>
                <a:cubicBezTo>
                  <a:pt x="76417" y="137687"/>
                  <a:pt x="92185" y="132320"/>
                  <a:pt x="106988" y="132320"/>
                </a:cubicBezTo>
                <a:cubicBezTo>
                  <a:pt x="113359" y="132320"/>
                  <a:pt x="119551" y="133314"/>
                  <a:pt x="125448" y="136158"/>
                </a:cubicBezTo>
                <a:cubicBezTo>
                  <a:pt x="137111" y="141782"/>
                  <a:pt x="144656" y="153574"/>
                  <a:pt x="155752" y="160251"/>
                </a:cubicBezTo>
                <a:cubicBezTo>
                  <a:pt x="161712" y="163837"/>
                  <a:pt x="168567" y="165520"/>
                  <a:pt x="175470" y="165520"/>
                </a:cubicBezTo>
                <a:cubicBezTo>
                  <a:pt x="189745" y="165520"/>
                  <a:pt x="204224" y="158321"/>
                  <a:pt x="211412" y="145862"/>
                </a:cubicBezTo>
                <a:cubicBezTo>
                  <a:pt x="222073" y="127377"/>
                  <a:pt x="214676" y="100796"/>
                  <a:pt x="195999" y="90478"/>
                </a:cubicBezTo>
                <a:cubicBezTo>
                  <a:pt x="186977" y="85493"/>
                  <a:pt x="176032" y="83945"/>
                  <a:pt x="168198" y="77248"/>
                </a:cubicBezTo>
                <a:cubicBezTo>
                  <a:pt x="163110" y="72900"/>
                  <a:pt x="159883" y="66822"/>
                  <a:pt x="156775" y="60895"/>
                </a:cubicBezTo>
                <a:cubicBezTo>
                  <a:pt x="143363" y="35326"/>
                  <a:pt x="134715" y="12398"/>
                  <a:pt x="105030" y="3245"/>
                </a:cubicBezTo>
                <a:cubicBezTo>
                  <a:pt x="97908" y="1049"/>
                  <a:pt x="90533" y="1"/>
                  <a:pt x="83161" y="1"/>
                </a:cubicBezTo>
                <a:close/>
              </a:path>
            </a:pathLst>
          </a:custGeom>
          <a:solidFill>
            <a:srgbClr val="E15E87">
              <a:alpha val="1000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2060"/>
              </a:solidFill>
              <a:effectLst/>
              <a:uLnTx/>
              <a:uFillTx/>
              <a:latin typeface="Bahnschrift SemiLight" panose="020B0502040204020203" pitchFamily="34" charset="0"/>
              <a:cs typeface="Arial"/>
              <a:sym typeface="Arial"/>
            </a:endParaRPr>
          </a:p>
        </p:txBody>
      </p:sp>
    </p:spTree>
    <p:extLst>
      <p:ext uri="{BB962C8B-B14F-4D97-AF65-F5344CB8AC3E}">
        <p14:creationId xmlns:p14="http://schemas.microsoft.com/office/powerpoint/2010/main" val="376563724"/>
      </p:ext>
    </p:extLst>
  </p:cSld>
  <p:clrMap bg1="lt1" tx1="dk1" bg2="lt2" tx2="dk2" accent1="accent1" accent2="accent2" accent3="accent3" accent4="accent4" accent5="accent5" accent6="accent6" hlink="hlink" folHlink="folHlink"/>
  <p:sldLayoutIdLst>
    <p:sldLayoutId id="2147483650"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Yu Gothic UI" panose="020B0500000000000000" pitchFamily="34"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Yu Gothic UI" panose="020B0500000000000000" pitchFamily="34" charset="-128"/>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Yu Gothic UI" panose="020B0500000000000000" pitchFamily="34" charset="-128"/>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Yu Gothic UI" panose="020B0500000000000000" pitchFamily="34" charset="-128"/>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Yu Gothic UI" panose="020B0500000000000000" pitchFamily="34" charset="-128"/>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Yu Gothic UI" panose="020B0500000000000000" pitchFamily="34" charset="-12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2F06C313-221E-44BD-B02D-16D810AEAFB1}"/>
              </a:ext>
            </a:extLst>
          </p:cNvPr>
          <p:cNvSpPr txBox="1"/>
          <p:nvPr/>
        </p:nvSpPr>
        <p:spPr>
          <a:xfrm>
            <a:off x="58507" y="250530"/>
            <a:ext cx="12141488" cy="4093428"/>
          </a:xfrm>
          <a:prstGeom prst="rect">
            <a:avLst/>
          </a:prstGeom>
          <a:noFill/>
        </p:spPr>
        <p:txBody>
          <a:bodyPr wrap="square">
            <a:spAutoFit/>
          </a:bodyPr>
          <a:lstStyle>
            <a:defPPr>
              <a:defRPr lang="en-US"/>
            </a:defPPr>
            <a:lvl1pPr algn="ctr">
              <a:defRPr sz="2400" b="1">
                <a:solidFill>
                  <a:srgbClr val="32186B"/>
                </a:solidFill>
                <a:latin typeface="Roboto Black" panose="02000000000000000000" pitchFamily="2" charset="0"/>
                <a:ea typeface="Roboto Black" panose="02000000000000000000" pitchFamily="2" charset="0"/>
              </a:defRPr>
            </a:lvl1pPr>
          </a:lstStyle>
          <a:p>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New Horizon for Overcoming Hormonal Tx Resistance in </a:t>
            </a:r>
          </a:p>
          <a:p>
            <a:r>
              <a:rPr lang="en-US" sz="3200" b="1" dirty="0">
                <a:latin typeface="Arial" panose="020B0604020202020204" pitchFamily="34" charset="0"/>
                <a:cs typeface="Arial" panose="020B0604020202020204" pitchFamily="34" charset="0"/>
              </a:rPr>
              <a:t>MBC Patients</a:t>
            </a:r>
          </a:p>
          <a:p>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NEW AGENT=</a:t>
            </a:r>
            <a:r>
              <a:rPr lang="en-US" sz="2800" b="1" dirty="0">
                <a:solidFill>
                  <a:srgbClr val="C9476F"/>
                </a:solidFill>
                <a:latin typeface="Arial" panose="020B0604020202020204" pitchFamily="34" charset="0"/>
                <a:cs typeface="Arial" panose="020B0604020202020204" pitchFamily="34" charset="0"/>
              </a:rPr>
              <a:t>NEW</a:t>
            </a:r>
            <a:r>
              <a:rPr lang="en-US" sz="2800" b="1" dirty="0">
                <a:latin typeface="Arial" panose="020B0604020202020204" pitchFamily="34" charset="0"/>
                <a:cs typeface="Arial" panose="020B0604020202020204" pitchFamily="34" charset="0"/>
              </a:rPr>
              <a:t> </a:t>
            </a:r>
            <a:r>
              <a:rPr lang="en-US" sz="2800" b="1" dirty="0">
                <a:solidFill>
                  <a:srgbClr val="C9476F"/>
                </a:solidFill>
                <a:latin typeface="Arial" panose="020B0604020202020204" pitchFamily="34" charset="0"/>
                <a:cs typeface="Arial" panose="020B0604020202020204" pitchFamily="34" charset="0"/>
              </a:rPr>
              <a:t>HOPE</a:t>
            </a:r>
            <a:br>
              <a:rPr lang="en-US" sz="2800" b="1" dirty="0">
                <a:solidFill>
                  <a:srgbClr val="C9476F"/>
                </a:solidFill>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2" name="Subtitle 2">
            <a:extLst>
              <a:ext uri="{FF2B5EF4-FFF2-40B4-BE49-F238E27FC236}">
                <a16:creationId xmlns="" xmlns:a16="http://schemas.microsoft.com/office/drawing/2014/main" id="{CB7C47D3-C83F-6698-8059-9E61F846AEA5}"/>
              </a:ext>
            </a:extLst>
          </p:cNvPr>
          <p:cNvSpPr txBox="1">
            <a:spLocks/>
          </p:cNvSpPr>
          <p:nvPr/>
        </p:nvSpPr>
        <p:spPr>
          <a:xfrm>
            <a:off x="1100051" y="5682536"/>
            <a:ext cx="10058400" cy="923330"/>
          </a:xfrm>
          <a:prstGeom prst="rect">
            <a:avLst/>
          </a:prstGeom>
          <a:noFill/>
        </p:spPr>
        <p:txBody>
          <a:bodyPr wrap="square">
            <a:spAutoFit/>
          </a:bodyPr>
          <a:lstStyle>
            <a:defPPr>
              <a:defRPr lang="en-US"/>
            </a:defPPr>
            <a:lvl1pPr algn="ctr">
              <a:defRPr sz="2400" b="1">
                <a:solidFill>
                  <a:srgbClr val="32186B"/>
                </a:solidFill>
                <a:latin typeface="Roboto Black" panose="02000000000000000000" pitchFamily="2" charset="0"/>
                <a:ea typeface="Roboto Black"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Yu Gothic UI" panose="020B0500000000000000" pitchFamily="34" charset="-128"/>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Yu Gothic UI" panose="020B0500000000000000" pitchFamily="34" charset="-128"/>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Yu Gothic UI" panose="020B0500000000000000" pitchFamily="34" charset="-128"/>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Yu Gothic UI" panose="020B0500000000000000" pitchFamily="34" charset="-12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panose="020B0604020202020204" pitchFamily="34" charset="0"/>
                <a:ea typeface="Roboto" panose="02000000000000000000" pitchFamily="2" charset="0"/>
                <a:cs typeface="Arial" panose="020B0604020202020204" pitchFamily="34" charset="0"/>
              </a:rPr>
              <a:t>AL BEIRUNI UNIVERSITY HOSPITAL</a:t>
            </a:r>
          </a:p>
          <a:p>
            <a:r>
              <a:rPr lang="en-US" b="0" dirty="0">
                <a:latin typeface="Arial" panose="020B0604020202020204" pitchFamily="34" charset="0"/>
                <a:ea typeface="Roboto" panose="02000000000000000000" pitchFamily="2" charset="0"/>
                <a:cs typeface="Arial" panose="020B0604020202020204" pitchFamily="34" charset="0"/>
              </a:rPr>
              <a:t>HAZEM KSIRI. MD</a:t>
            </a:r>
          </a:p>
          <a:p>
            <a:r>
              <a:rPr lang="en-US" b="0" dirty="0">
                <a:latin typeface="Arial" panose="020B0604020202020204" pitchFamily="34" charset="0"/>
                <a:ea typeface="Roboto" panose="02000000000000000000" pitchFamily="2" charset="0"/>
                <a:cs typeface="Arial" panose="020B0604020202020204" pitchFamily="34" charset="0"/>
              </a:rPr>
              <a:t>14-15-16/12/2023</a:t>
            </a:r>
          </a:p>
        </p:txBody>
      </p:sp>
    </p:spTree>
    <p:extLst>
      <p:ext uri="{BB962C8B-B14F-4D97-AF65-F5344CB8AC3E}">
        <p14:creationId xmlns:p14="http://schemas.microsoft.com/office/powerpoint/2010/main" val="1584962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7214B0-97B7-47E1-7095-E836E3D4637A}"/>
              </a:ext>
            </a:extLst>
          </p:cNvPr>
          <p:cNvSpPr>
            <a:spLocks noGrp="1"/>
          </p:cNvSpPr>
          <p:nvPr>
            <p:ph type="title" idx="4294967295"/>
          </p:nvPr>
        </p:nvSpPr>
        <p:spPr>
          <a:xfrm>
            <a:off x="625332" y="624432"/>
            <a:ext cx="10058400" cy="480131"/>
          </a:xfrm>
          <a:prstGeom prst="rect">
            <a:avLst/>
          </a:prstGeom>
          <a:noFill/>
        </p:spPr>
        <p:txBody>
          <a:bodyPr vert="horz" wrap="square" lIns="91440" tIns="45720" rIns="91440" bIns="45720" rtlCol="0" anchor="ctr">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EMERALD Trial </a:t>
            </a:r>
          </a:p>
        </p:txBody>
      </p:sp>
      <p:sp>
        <p:nvSpPr>
          <p:cNvPr id="4" name="Content Placeholder 2">
            <a:extLst>
              <a:ext uri="{FF2B5EF4-FFF2-40B4-BE49-F238E27FC236}">
                <a16:creationId xmlns="" xmlns:a16="http://schemas.microsoft.com/office/drawing/2014/main" id="{B3627EEA-5A3D-EA3B-E2BC-F2A8CC0FAAD3}"/>
              </a:ext>
            </a:extLst>
          </p:cNvPr>
          <p:cNvSpPr>
            <a:spLocks noGrp="1"/>
          </p:cNvSpPr>
          <p:nvPr>
            <p:ph idx="4294967295"/>
          </p:nvPr>
        </p:nvSpPr>
        <p:spPr>
          <a:xfrm>
            <a:off x="1097280" y="1845733"/>
            <a:ext cx="10058400" cy="4286709"/>
          </a:xfrm>
          <a:prstGeom prst="rect">
            <a:avLst/>
          </a:prstGeom>
        </p:spPr>
        <p:txBody>
          <a:bodyPr>
            <a:normAutofit/>
          </a:bodyPr>
          <a:lstStyle/>
          <a:p>
            <a:pPr>
              <a:lnSpc>
                <a:spcPct val="150000"/>
              </a:lnSpc>
            </a:pPr>
            <a:r>
              <a:rPr lang="en-US" sz="2000" dirty="0">
                <a:solidFill>
                  <a:srgbClr val="C9476F"/>
                </a:solidFill>
                <a:latin typeface="Arial" panose="020B0604020202020204" pitchFamily="34" charset="0"/>
                <a:cs typeface="Arial" panose="020B0604020202020204" pitchFamily="34" charset="0"/>
              </a:rPr>
              <a:t>478 postmenopausal </a:t>
            </a:r>
            <a:r>
              <a:rPr lang="en-US" sz="2000" dirty="0">
                <a:solidFill>
                  <a:srgbClr val="32186B"/>
                </a:solidFill>
                <a:latin typeface="Arial" panose="020B0604020202020204" pitchFamily="34" charset="0"/>
                <a:cs typeface="Arial" panose="020B0604020202020204" pitchFamily="34" charset="0"/>
              </a:rPr>
              <a:t>women and men with ER-positive, HER2-negative </a:t>
            </a:r>
          </a:p>
          <a:p>
            <a:pPr>
              <a:lnSpc>
                <a:spcPct val="150000"/>
              </a:lnSpc>
            </a:pPr>
            <a:r>
              <a:rPr lang="en-US" sz="2000" dirty="0">
                <a:solidFill>
                  <a:srgbClr val="32186B"/>
                </a:solidFill>
                <a:latin typeface="Arial" panose="020B0604020202020204" pitchFamily="34" charset="0"/>
                <a:cs typeface="Arial" panose="020B0604020202020204" pitchFamily="34" charset="0"/>
              </a:rPr>
              <a:t>advanced or metastatic breast cancer</a:t>
            </a:r>
          </a:p>
          <a:p>
            <a:pPr>
              <a:lnSpc>
                <a:spcPct val="150000"/>
              </a:lnSpc>
            </a:pPr>
            <a:r>
              <a:rPr lang="en-US" sz="2000" dirty="0">
                <a:solidFill>
                  <a:srgbClr val="32186B"/>
                </a:solidFill>
                <a:latin typeface="Arial" panose="020B0604020202020204" pitchFamily="34" charset="0"/>
                <a:cs typeface="Arial" panose="020B0604020202020204" pitchFamily="34" charset="0"/>
              </a:rPr>
              <a:t>228 patients had ESR1 mutations.</a:t>
            </a:r>
          </a:p>
          <a:p>
            <a:pPr>
              <a:lnSpc>
                <a:spcPct val="150000"/>
              </a:lnSpc>
            </a:pPr>
            <a:r>
              <a:rPr lang="en-US" sz="2000" dirty="0">
                <a:solidFill>
                  <a:srgbClr val="32186B"/>
                </a:solidFill>
                <a:latin typeface="Arial" panose="020B0604020202020204" pitchFamily="34" charset="0"/>
                <a:cs typeface="Arial" panose="020B0604020202020204" pitchFamily="34" charset="0"/>
              </a:rPr>
              <a:t>disease progression on one or two prior lines of endocrine therapy, including one line containing a </a:t>
            </a:r>
            <a:r>
              <a:rPr lang="en-US" sz="2000" dirty="0">
                <a:solidFill>
                  <a:srgbClr val="C9476F"/>
                </a:solidFill>
                <a:latin typeface="Arial" panose="020B0604020202020204" pitchFamily="34" charset="0"/>
                <a:cs typeface="Arial" panose="020B0604020202020204" pitchFamily="34" charset="0"/>
              </a:rPr>
              <a:t>CDK4/6 inhibitor</a:t>
            </a:r>
          </a:p>
          <a:p>
            <a:pPr>
              <a:lnSpc>
                <a:spcPct val="150000"/>
              </a:lnSpc>
            </a:pPr>
            <a:r>
              <a:rPr lang="en-US" sz="2000" dirty="0">
                <a:solidFill>
                  <a:srgbClr val="32186B"/>
                </a:solidFill>
                <a:latin typeface="Arial" panose="020B0604020202020204" pitchFamily="34" charset="0"/>
                <a:cs typeface="Arial" panose="020B0604020202020204" pitchFamily="34" charset="0"/>
              </a:rPr>
              <a:t>patients could have received up to one prior line of </a:t>
            </a:r>
            <a:r>
              <a:rPr lang="en-US" sz="2000" dirty="0">
                <a:solidFill>
                  <a:srgbClr val="C9476F"/>
                </a:solidFill>
                <a:latin typeface="Arial" panose="020B0604020202020204" pitchFamily="34" charset="0"/>
                <a:cs typeface="Arial" panose="020B0604020202020204" pitchFamily="34" charset="0"/>
              </a:rPr>
              <a:t>chemotherapy</a:t>
            </a:r>
            <a:r>
              <a:rPr lang="en-US" sz="2000" dirty="0">
                <a:solidFill>
                  <a:srgbClr val="32186B"/>
                </a:solidFill>
                <a:latin typeface="Arial" panose="020B0604020202020204" pitchFamily="34" charset="0"/>
                <a:cs typeface="Arial" panose="020B0604020202020204" pitchFamily="34" charset="0"/>
              </a:rPr>
              <a:t> in the </a:t>
            </a:r>
            <a:r>
              <a:rPr lang="en-US" sz="2000" dirty="0">
                <a:solidFill>
                  <a:srgbClr val="C9476F"/>
                </a:solidFill>
                <a:latin typeface="Arial" panose="020B0604020202020204" pitchFamily="34" charset="0"/>
                <a:cs typeface="Arial" panose="020B0604020202020204" pitchFamily="34" charset="0"/>
              </a:rPr>
              <a:t>advanced or metastatic setting</a:t>
            </a:r>
            <a:r>
              <a:rPr lang="en-US" sz="2000" dirty="0">
                <a:solidFill>
                  <a:srgbClr val="32186B"/>
                </a:solidFill>
                <a:latin typeface="Arial" panose="020B0604020202020204" pitchFamily="34" charset="0"/>
                <a:cs typeface="Arial" panose="020B0604020202020204" pitchFamily="34" charset="0"/>
              </a:rPr>
              <a:t>.</a:t>
            </a:r>
          </a:p>
        </p:txBody>
      </p:sp>
      <p:pic>
        <p:nvPicPr>
          <p:cNvPr id="14" name="Picture 2" descr="Woman face combined with pink ribbon clipart image, breast cancer awareness  - free svg file for members - SVG Heart">
            <a:extLst>
              <a:ext uri="{FF2B5EF4-FFF2-40B4-BE49-F238E27FC236}">
                <a16:creationId xmlns="" xmlns:a16="http://schemas.microsoft.com/office/drawing/2014/main" id="{5BB21E1B-2948-590C-760D-40CD673F88B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937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7214B0-97B7-47E1-7095-E836E3D4637A}"/>
              </a:ext>
            </a:extLst>
          </p:cNvPr>
          <p:cNvSpPr>
            <a:spLocks noGrp="1"/>
          </p:cNvSpPr>
          <p:nvPr>
            <p:ph type="title" idx="4294967295"/>
          </p:nvPr>
        </p:nvSpPr>
        <p:spPr>
          <a:xfrm>
            <a:off x="625332" y="624432"/>
            <a:ext cx="10058400" cy="480131"/>
          </a:xfrm>
          <a:prstGeom prst="rect">
            <a:avLst/>
          </a:prstGeom>
          <a:noFill/>
        </p:spPr>
        <p:txBody>
          <a:bodyPr vert="horz" wrap="square" lIns="91440" tIns="45720" rIns="91440" bIns="45720" rtlCol="0" anchor="ctr">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EMERALD Trial </a:t>
            </a:r>
          </a:p>
        </p:txBody>
      </p:sp>
      <p:grpSp>
        <p:nvGrpSpPr>
          <p:cNvPr id="10" name="Group 9">
            <a:extLst>
              <a:ext uri="{FF2B5EF4-FFF2-40B4-BE49-F238E27FC236}">
                <a16:creationId xmlns="" xmlns:a16="http://schemas.microsoft.com/office/drawing/2014/main" id="{EF460913-A86A-88A6-2CDB-2CF9385AB063}"/>
              </a:ext>
            </a:extLst>
          </p:cNvPr>
          <p:cNvGrpSpPr/>
          <p:nvPr/>
        </p:nvGrpSpPr>
        <p:grpSpPr>
          <a:xfrm>
            <a:off x="395748" y="1418303"/>
            <a:ext cx="3795252" cy="3215149"/>
            <a:chOff x="776748" y="1799303"/>
            <a:chExt cx="3795252" cy="3215149"/>
          </a:xfrm>
        </p:grpSpPr>
        <p:sp>
          <p:nvSpPr>
            <p:cNvPr id="6" name="Rectangle: Rounded Corners 5">
              <a:extLst>
                <a:ext uri="{FF2B5EF4-FFF2-40B4-BE49-F238E27FC236}">
                  <a16:creationId xmlns="" xmlns:a16="http://schemas.microsoft.com/office/drawing/2014/main" id="{1A10E9EF-3FDF-C6B1-6BDF-35C6684F2AB9}"/>
                </a:ext>
              </a:extLst>
            </p:cNvPr>
            <p:cNvSpPr/>
            <p:nvPr/>
          </p:nvSpPr>
          <p:spPr>
            <a:xfrm>
              <a:off x="776748" y="1799303"/>
              <a:ext cx="3795252" cy="3215149"/>
            </a:xfrm>
            <a:prstGeom prst="roundRect">
              <a:avLst>
                <a:gd name="adj" fmla="val 8716"/>
              </a:avLst>
            </a:prstGeom>
            <a:solidFill>
              <a:srgbClr val="F4C2C6">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 xmlns:a16="http://schemas.microsoft.com/office/drawing/2014/main" id="{CCAE7455-293F-97BD-A0ED-35DCF51410C0}"/>
                </a:ext>
              </a:extLst>
            </p:cNvPr>
            <p:cNvSpPr txBox="1"/>
            <p:nvPr/>
          </p:nvSpPr>
          <p:spPr>
            <a:xfrm>
              <a:off x="993058" y="2081088"/>
              <a:ext cx="3215148" cy="369332"/>
            </a:xfrm>
            <a:prstGeom prst="rect">
              <a:avLst/>
            </a:prstGeom>
            <a:noFill/>
          </p:spPr>
          <p:txBody>
            <a:bodyPr wrap="square" rtlCol="0">
              <a:spAutoFit/>
            </a:bodyPr>
            <a:lstStyle/>
            <a:p>
              <a:r>
                <a:rPr lang="en-US" b="1" u="sng" dirty="0">
                  <a:solidFill>
                    <a:srgbClr val="32186B"/>
                  </a:solidFill>
                </a:rPr>
                <a:t>Inclusion criteria </a:t>
              </a:r>
            </a:p>
          </p:txBody>
        </p:sp>
        <p:sp>
          <p:nvSpPr>
            <p:cNvPr id="9" name="TextBox 8">
              <a:extLst>
                <a:ext uri="{FF2B5EF4-FFF2-40B4-BE49-F238E27FC236}">
                  <a16:creationId xmlns="" xmlns:a16="http://schemas.microsoft.com/office/drawing/2014/main" id="{6E12CD9F-C686-E90B-7DCC-01B6A421D510}"/>
                </a:ext>
              </a:extLst>
            </p:cNvPr>
            <p:cNvSpPr txBox="1"/>
            <p:nvPr/>
          </p:nvSpPr>
          <p:spPr>
            <a:xfrm>
              <a:off x="993057" y="2547539"/>
              <a:ext cx="3480619" cy="2092881"/>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32186B"/>
                  </a:solidFill>
                </a:rPr>
                <a:t>Advanced/ metastatic ER+/HER- breast cancer. </a:t>
              </a:r>
            </a:p>
            <a:p>
              <a:pPr marL="285750" indent="-285750">
                <a:buFont typeface="Arial" panose="020B0604020202020204" pitchFamily="34" charset="0"/>
                <a:buChar char="•"/>
              </a:pPr>
              <a:r>
                <a:rPr lang="en-US" sz="1600" dirty="0">
                  <a:solidFill>
                    <a:srgbClr val="32186B"/>
                  </a:solidFill>
                </a:rPr>
                <a:t>Progressed or relapsed or after 1 or 2 lines of endocrine therapy, 1 of which was given in combination with CDK4/6 inhibitor, for advanced or metastatic breast cancer. </a:t>
              </a:r>
            </a:p>
            <a:p>
              <a:pPr marL="285750" indent="-285750">
                <a:buFont typeface="Arial" panose="020B0604020202020204" pitchFamily="34" charset="0"/>
                <a:buChar char="•"/>
              </a:pPr>
              <a:r>
                <a:rPr lang="en-US" sz="1600" dirty="0">
                  <a:solidFill>
                    <a:srgbClr val="32186B"/>
                  </a:solidFill>
                </a:rPr>
                <a:t>ECOG PS 0 or 1.</a:t>
              </a:r>
            </a:p>
          </p:txBody>
        </p:sp>
      </p:grpSp>
      <p:sp>
        <p:nvSpPr>
          <p:cNvPr id="11" name="TextBox 10">
            <a:extLst>
              <a:ext uri="{FF2B5EF4-FFF2-40B4-BE49-F238E27FC236}">
                <a16:creationId xmlns="" xmlns:a16="http://schemas.microsoft.com/office/drawing/2014/main" id="{0CA9EF0E-8A46-675F-D956-093B5974A6A7}"/>
              </a:ext>
            </a:extLst>
          </p:cNvPr>
          <p:cNvSpPr txBox="1"/>
          <p:nvPr/>
        </p:nvSpPr>
        <p:spPr>
          <a:xfrm>
            <a:off x="395748" y="4763665"/>
            <a:ext cx="4463846" cy="1200329"/>
          </a:xfrm>
          <a:prstGeom prst="rect">
            <a:avLst/>
          </a:prstGeom>
          <a:noFill/>
        </p:spPr>
        <p:txBody>
          <a:bodyPr wrap="square" rtlCol="0">
            <a:spAutoFit/>
          </a:bodyPr>
          <a:lstStyle/>
          <a:p>
            <a:r>
              <a:rPr lang="en-US" b="1" dirty="0">
                <a:solidFill>
                  <a:srgbClr val="32186B"/>
                </a:solidFill>
              </a:rPr>
              <a:t>Stratification factors:</a:t>
            </a:r>
          </a:p>
          <a:p>
            <a:pPr marL="285750" indent="-285750">
              <a:buFont typeface="Arial" panose="020B0604020202020204" pitchFamily="34" charset="0"/>
              <a:buChar char="•"/>
            </a:pPr>
            <a:r>
              <a:rPr lang="en-US" dirty="0">
                <a:solidFill>
                  <a:srgbClr val="32186B"/>
                </a:solidFill>
              </a:rPr>
              <a:t>ESR1 mutation: Y/N.</a:t>
            </a:r>
          </a:p>
          <a:p>
            <a:pPr marL="285750" indent="-285750">
              <a:buFont typeface="Arial" panose="020B0604020202020204" pitchFamily="34" charset="0"/>
              <a:buChar char="•"/>
            </a:pPr>
            <a:r>
              <a:rPr lang="en-US" dirty="0">
                <a:solidFill>
                  <a:srgbClr val="32186B"/>
                </a:solidFill>
              </a:rPr>
              <a:t>Prior treatment with </a:t>
            </a:r>
            <a:r>
              <a:rPr lang="en-US" dirty="0" err="1">
                <a:solidFill>
                  <a:srgbClr val="32186B"/>
                </a:solidFill>
              </a:rPr>
              <a:t>fulvestrant</a:t>
            </a:r>
            <a:r>
              <a:rPr lang="en-US" dirty="0">
                <a:solidFill>
                  <a:srgbClr val="32186B"/>
                </a:solidFill>
              </a:rPr>
              <a:t>: Y/N.</a:t>
            </a:r>
          </a:p>
          <a:p>
            <a:pPr marL="285750" indent="-285750">
              <a:buFont typeface="Arial" panose="020B0604020202020204" pitchFamily="34" charset="0"/>
              <a:buChar char="•"/>
            </a:pPr>
            <a:r>
              <a:rPr lang="en-US" dirty="0">
                <a:solidFill>
                  <a:srgbClr val="32186B"/>
                </a:solidFill>
              </a:rPr>
              <a:t>Presence of visceral metastases: Y/N.</a:t>
            </a:r>
          </a:p>
        </p:txBody>
      </p:sp>
      <p:grpSp>
        <p:nvGrpSpPr>
          <p:cNvPr id="14" name="Group 13">
            <a:extLst>
              <a:ext uri="{FF2B5EF4-FFF2-40B4-BE49-F238E27FC236}">
                <a16:creationId xmlns="" xmlns:a16="http://schemas.microsoft.com/office/drawing/2014/main" id="{8930EB09-7EA7-B967-DDA0-5AE4124745C8}"/>
              </a:ext>
            </a:extLst>
          </p:cNvPr>
          <p:cNvGrpSpPr/>
          <p:nvPr/>
        </p:nvGrpSpPr>
        <p:grpSpPr>
          <a:xfrm>
            <a:off x="4859594" y="1418303"/>
            <a:ext cx="733486" cy="4545691"/>
            <a:chOff x="5240594" y="1799303"/>
            <a:chExt cx="733486" cy="4545691"/>
          </a:xfrm>
        </p:grpSpPr>
        <p:sp>
          <p:nvSpPr>
            <p:cNvPr id="12" name="Rectangle: Rounded Corners 11">
              <a:extLst>
                <a:ext uri="{FF2B5EF4-FFF2-40B4-BE49-F238E27FC236}">
                  <a16:creationId xmlns="" xmlns:a16="http://schemas.microsoft.com/office/drawing/2014/main" id="{F9BD83B9-BC6A-98BF-E30F-CDAA4C90DA24}"/>
                </a:ext>
              </a:extLst>
            </p:cNvPr>
            <p:cNvSpPr/>
            <p:nvPr/>
          </p:nvSpPr>
          <p:spPr>
            <a:xfrm>
              <a:off x="5240594" y="1799303"/>
              <a:ext cx="733486" cy="4545691"/>
            </a:xfrm>
            <a:prstGeom prst="roundRect">
              <a:avLst/>
            </a:prstGeom>
            <a:solidFill>
              <a:srgbClr val="E15E87">
                <a:alpha val="7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 xmlns:a16="http://schemas.microsoft.com/office/drawing/2014/main" id="{9A67B141-2DE0-1339-002B-AD289FFF2368}"/>
                </a:ext>
              </a:extLst>
            </p:cNvPr>
            <p:cNvSpPr txBox="1"/>
            <p:nvPr/>
          </p:nvSpPr>
          <p:spPr>
            <a:xfrm>
              <a:off x="5356860" y="1986251"/>
              <a:ext cx="500954" cy="4247317"/>
            </a:xfrm>
            <a:prstGeom prst="rect">
              <a:avLst/>
            </a:prstGeom>
            <a:noFill/>
          </p:spPr>
          <p:txBody>
            <a:bodyPr wrap="square" rtlCol="0">
              <a:spAutoFit/>
            </a:bodyPr>
            <a:lstStyle/>
            <a:p>
              <a:pPr algn="ctr"/>
              <a:r>
                <a:rPr lang="en-US" dirty="0">
                  <a:solidFill>
                    <a:srgbClr val="32186B"/>
                  </a:solidFill>
                </a:rPr>
                <a:t>R</a:t>
              </a:r>
            </a:p>
            <a:p>
              <a:pPr algn="ctr"/>
              <a:r>
                <a:rPr lang="en-US" dirty="0">
                  <a:solidFill>
                    <a:srgbClr val="32186B"/>
                  </a:solidFill>
                </a:rPr>
                <a:t>a</a:t>
              </a:r>
            </a:p>
            <a:p>
              <a:pPr algn="ctr"/>
              <a:r>
                <a:rPr lang="en-US" dirty="0">
                  <a:solidFill>
                    <a:srgbClr val="32186B"/>
                  </a:solidFill>
                </a:rPr>
                <a:t>n</a:t>
              </a:r>
            </a:p>
            <a:p>
              <a:pPr algn="ctr"/>
              <a:r>
                <a:rPr lang="en-US" dirty="0">
                  <a:solidFill>
                    <a:srgbClr val="32186B"/>
                  </a:solidFill>
                </a:rPr>
                <a:t>d</a:t>
              </a:r>
            </a:p>
            <a:p>
              <a:pPr algn="ctr"/>
              <a:r>
                <a:rPr lang="en-US" dirty="0">
                  <a:solidFill>
                    <a:srgbClr val="32186B"/>
                  </a:solidFill>
                </a:rPr>
                <a:t>o</a:t>
              </a:r>
            </a:p>
            <a:p>
              <a:pPr algn="ctr"/>
              <a:r>
                <a:rPr lang="en-US" dirty="0">
                  <a:solidFill>
                    <a:srgbClr val="32186B"/>
                  </a:solidFill>
                </a:rPr>
                <a:t>m</a:t>
              </a:r>
            </a:p>
            <a:p>
              <a:pPr algn="ctr"/>
              <a:r>
                <a:rPr lang="en-US" dirty="0" err="1">
                  <a:solidFill>
                    <a:srgbClr val="32186B"/>
                  </a:solidFill>
                </a:rPr>
                <a:t>i</a:t>
              </a:r>
              <a:endParaRPr lang="en-US" dirty="0">
                <a:solidFill>
                  <a:srgbClr val="32186B"/>
                </a:solidFill>
              </a:endParaRPr>
            </a:p>
            <a:p>
              <a:pPr algn="ctr"/>
              <a:r>
                <a:rPr lang="en-US" dirty="0">
                  <a:solidFill>
                    <a:srgbClr val="32186B"/>
                  </a:solidFill>
                </a:rPr>
                <a:t>z</a:t>
              </a:r>
            </a:p>
            <a:p>
              <a:pPr algn="ctr"/>
              <a:r>
                <a:rPr lang="en-US" dirty="0">
                  <a:solidFill>
                    <a:srgbClr val="32186B"/>
                  </a:solidFill>
                </a:rPr>
                <a:t>a</a:t>
              </a:r>
            </a:p>
            <a:p>
              <a:pPr algn="ctr"/>
              <a:r>
                <a:rPr lang="en-US" dirty="0">
                  <a:solidFill>
                    <a:srgbClr val="32186B"/>
                  </a:solidFill>
                </a:rPr>
                <a:t>t</a:t>
              </a:r>
            </a:p>
            <a:p>
              <a:pPr algn="ctr"/>
              <a:r>
                <a:rPr lang="en-US" dirty="0">
                  <a:solidFill>
                    <a:srgbClr val="32186B"/>
                  </a:solidFill>
                </a:rPr>
                <a:t>I</a:t>
              </a:r>
            </a:p>
            <a:p>
              <a:pPr algn="ctr"/>
              <a:r>
                <a:rPr lang="en-US" dirty="0">
                  <a:solidFill>
                    <a:srgbClr val="32186B"/>
                  </a:solidFill>
                </a:rPr>
                <a:t>o</a:t>
              </a:r>
            </a:p>
            <a:p>
              <a:pPr algn="ctr"/>
              <a:r>
                <a:rPr lang="en-US" dirty="0">
                  <a:solidFill>
                    <a:srgbClr val="32186B"/>
                  </a:solidFill>
                </a:rPr>
                <a:t>n</a:t>
              </a:r>
            </a:p>
            <a:p>
              <a:pPr algn="ctr"/>
              <a:endParaRPr lang="en-US" dirty="0">
                <a:solidFill>
                  <a:srgbClr val="32186B"/>
                </a:solidFill>
              </a:endParaRPr>
            </a:p>
            <a:p>
              <a:pPr algn="ctr"/>
              <a:r>
                <a:rPr lang="en-US" dirty="0">
                  <a:solidFill>
                    <a:srgbClr val="32186B"/>
                  </a:solidFill>
                </a:rPr>
                <a:t>1:1</a:t>
              </a:r>
            </a:p>
          </p:txBody>
        </p:sp>
      </p:grpSp>
      <p:grpSp>
        <p:nvGrpSpPr>
          <p:cNvPr id="26" name="Group 25">
            <a:extLst>
              <a:ext uri="{FF2B5EF4-FFF2-40B4-BE49-F238E27FC236}">
                <a16:creationId xmlns="" xmlns:a16="http://schemas.microsoft.com/office/drawing/2014/main" id="{87420FB2-F421-D3E4-C381-F274A067DBB3}"/>
              </a:ext>
            </a:extLst>
          </p:cNvPr>
          <p:cNvGrpSpPr/>
          <p:nvPr/>
        </p:nvGrpSpPr>
        <p:grpSpPr>
          <a:xfrm>
            <a:off x="7065951" y="1144281"/>
            <a:ext cx="3986983" cy="962579"/>
            <a:chOff x="6606540" y="1525281"/>
            <a:chExt cx="3986983" cy="962579"/>
          </a:xfrm>
        </p:grpSpPr>
        <p:sp>
          <p:nvSpPr>
            <p:cNvPr id="23" name="Rectangle: Rounded Corners 22">
              <a:extLst>
                <a:ext uri="{FF2B5EF4-FFF2-40B4-BE49-F238E27FC236}">
                  <a16:creationId xmlns="" xmlns:a16="http://schemas.microsoft.com/office/drawing/2014/main" id="{6D3326AE-38AA-B969-A184-6142E1A2BF15}"/>
                </a:ext>
              </a:extLst>
            </p:cNvPr>
            <p:cNvSpPr/>
            <p:nvPr/>
          </p:nvSpPr>
          <p:spPr>
            <a:xfrm>
              <a:off x="6922649" y="1525281"/>
              <a:ext cx="3354764" cy="962579"/>
            </a:xfrm>
            <a:prstGeom prst="round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 xmlns:a16="http://schemas.microsoft.com/office/drawing/2014/main" id="{8A48650A-C7B9-4A3D-CA2D-C617F1502B26}"/>
                </a:ext>
              </a:extLst>
            </p:cNvPr>
            <p:cNvSpPr txBox="1"/>
            <p:nvPr/>
          </p:nvSpPr>
          <p:spPr>
            <a:xfrm>
              <a:off x="6606540" y="1618859"/>
              <a:ext cx="3986983" cy="646331"/>
            </a:xfrm>
            <a:prstGeom prst="rect">
              <a:avLst/>
            </a:prstGeom>
            <a:noFill/>
          </p:spPr>
          <p:txBody>
            <a:bodyPr wrap="square" rtlCol="0">
              <a:spAutoFit/>
            </a:bodyPr>
            <a:lstStyle/>
            <a:p>
              <a:pPr algn="ctr"/>
              <a:r>
                <a:rPr lang="en-US" dirty="0" err="1">
                  <a:solidFill>
                    <a:srgbClr val="32186B"/>
                  </a:solidFill>
                </a:rPr>
                <a:t>Elacestrant</a:t>
              </a:r>
              <a:endParaRPr lang="en-US" dirty="0">
                <a:solidFill>
                  <a:srgbClr val="32186B"/>
                </a:solidFill>
              </a:endParaRPr>
            </a:p>
            <a:p>
              <a:pPr algn="ctr"/>
              <a:r>
                <a:rPr lang="en-US" dirty="0" smtClean="0">
                  <a:solidFill>
                    <a:srgbClr val="32186B"/>
                  </a:solidFill>
                </a:rPr>
                <a:t>345mg </a:t>
              </a:r>
              <a:r>
                <a:rPr lang="en-US" dirty="0">
                  <a:solidFill>
                    <a:srgbClr val="32186B"/>
                  </a:solidFill>
                </a:rPr>
                <a:t>QD.</a:t>
              </a:r>
            </a:p>
          </p:txBody>
        </p:sp>
      </p:grpSp>
      <p:grpSp>
        <p:nvGrpSpPr>
          <p:cNvPr id="30" name="Group 29">
            <a:extLst>
              <a:ext uri="{FF2B5EF4-FFF2-40B4-BE49-F238E27FC236}">
                <a16:creationId xmlns="" xmlns:a16="http://schemas.microsoft.com/office/drawing/2014/main" id="{3A1B62D5-8439-301F-6880-FF7C83087479}"/>
              </a:ext>
            </a:extLst>
          </p:cNvPr>
          <p:cNvGrpSpPr/>
          <p:nvPr/>
        </p:nvGrpSpPr>
        <p:grpSpPr>
          <a:xfrm>
            <a:off x="6932972" y="2709908"/>
            <a:ext cx="3986983" cy="2545079"/>
            <a:chOff x="6046841" y="2709908"/>
            <a:chExt cx="3986983" cy="2545079"/>
          </a:xfrm>
        </p:grpSpPr>
        <p:sp>
          <p:nvSpPr>
            <p:cNvPr id="28" name="Rectangle: Rounded Corners 27">
              <a:extLst>
                <a:ext uri="{FF2B5EF4-FFF2-40B4-BE49-F238E27FC236}">
                  <a16:creationId xmlns="" xmlns:a16="http://schemas.microsoft.com/office/drawing/2014/main" id="{CFAF6932-9F51-80DD-C74E-C238230AD366}"/>
                </a:ext>
              </a:extLst>
            </p:cNvPr>
            <p:cNvSpPr/>
            <p:nvPr/>
          </p:nvSpPr>
          <p:spPr>
            <a:xfrm>
              <a:off x="6485853" y="2709908"/>
              <a:ext cx="3354764" cy="2545079"/>
            </a:xfrm>
            <a:prstGeom prst="roundRect">
              <a:avLst/>
            </a:prstGeom>
            <a:solidFill>
              <a:srgbClr val="C9476F">
                <a:alpha val="2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 xmlns:a16="http://schemas.microsoft.com/office/drawing/2014/main" id="{0CCF0E2A-BDBC-F263-3286-62BFCEE55912}"/>
                </a:ext>
              </a:extLst>
            </p:cNvPr>
            <p:cNvSpPr txBox="1"/>
            <p:nvPr/>
          </p:nvSpPr>
          <p:spPr>
            <a:xfrm>
              <a:off x="6046841" y="3181171"/>
              <a:ext cx="3986983" cy="1477328"/>
            </a:xfrm>
            <a:prstGeom prst="rect">
              <a:avLst/>
            </a:prstGeom>
            <a:noFill/>
          </p:spPr>
          <p:txBody>
            <a:bodyPr wrap="square" rtlCol="0">
              <a:spAutoFit/>
            </a:bodyPr>
            <a:lstStyle/>
            <a:p>
              <a:pPr algn="ctr"/>
              <a:r>
                <a:rPr lang="en-US" b="1" dirty="0">
                  <a:solidFill>
                    <a:srgbClr val="32186B"/>
                  </a:solidFill>
                </a:rPr>
                <a:t>Investigator’s choice of</a:t>
              </a:r>
              <a:r>
                <a:rPr lang="en-US" dirty="0">
                  <a:solidFill>
                    <a:srgbClr val="32186B"/>
                  </a:solidFill>
                </a:rPr>
                <a:t>:</a:t>
              </a:r>
            </a:p>
            <a:p>
              <a:pPr marL="285750" indent="-285750" algn="ctr">
                <a:buFont typeface="Arial" panose="020B0604020202020204" pitchFamily="34" charset="0"/>
                <a:buChar char="•"/>
              </a:pPr>
              <a:r>
                <a:rPr lang="en-US" dirty="0" err="1">
                  <a:solidFill>
                    <a:srgbClr val="32186B"/>
                  </a:solidFill>
                </a:rPr>
                <a:t>Fluvestrant</a:t>
              </a:r>
              <a:r>
                <a:rPr lang="en-US" dirty="0">
                  <a:solidFill>
                    <a:srgbClr val="32186B"/>
                  </a:solidFill>
                </a:rPr>
                <a:t>. </a:t>
              </a:r>
              <a:r>
                <a:rPr lang="en-US" dirty="0" smtClean="0">
                  <a:solidFill>
                    <a:srgbClr val="32186B"/>
                  </a:solidFill>
                </a:rPr>
                <a:t>  </a:t>
              </a:r>
              <a:r>
                <a:rPr lang="en-US" sz="1200" dirty="0" smtClean="0">
                  <a:solidFill>
                    <a:srgbClr val="32186B"/>
                  </a:solidFill>
                </a:rPr>
                <a:t>N=166</a:t>
              </a:r>
              <a:endParaRPr lang="en-US" dirty="0">
                <a:solidFill>
                  <a:srgbClr val="32186B"/>
                </a:solidFill>
              </a:endParaRPr>
            </a:p>
            <a:p>
              <a:pPr marL="285750" indent="-285750" algn="ctr">
                <a:buFont typeface="Arial" panose="020B0604020202020204" pitchFamily="34" charset="0"/>
                <a:buChar char="•"/>
              </a:pPr>
              <a:r>
                <a:rPr lang="en-US" dirty="0" err="1">
                  <a:solidFill>
                    <a:srgbClr val="32186B"/>
                  </a:solidFill>
                </a:rPr>
                <a:t>Anastrazole</a:t>
              </a:r>
              <a:r>
                <a:rPr lang="en-US" dirty="0" smtClean="0">
                  <a:solidFill>
                    <a:srgbClr val="32186B"/>
                  </a:solidFill>
                </a:rPr>
                <a:t>.  </a:t>
              </a:r>
              <a:r>
                <a:rPr lang="en-US" sz="1200" dirty="0" smtClean="0">
                  <a:solidFill>
                    <a:srgbClr val="32186B"/>
                  </a:solidFill>
                </a:rPr>
                <a:t>N=73</a:t>
              </a:r>
              <a:endParaRPr lang="en-US" dirty="0" smtClean="0">
                <a:solidFill>
                  <a:srgbClr val="32186B"/>
                </a:solidFill>
              </a:endParaRPr>
            </a:p>
            <a:p>
              <a:pPr marL="285750" indent="-285750" algn="ctr">
                <a:buFont typeface="Arial" panose="020B0604020202020204" pitchFamily="34" charset="0"/>
                <a:buChar char="•"/>
              </a:pPr>
              <a:r>
                <a:rPr lang="en-US" dirty="0" err="1">
                  <a:solidFill>
                    <a:srgbClr val="32186B"/>
                  </a:solidFill>
                </a:rPr>
                <a:t>Letrozole</a:t>
              </a:r>
              <a:r>
                <a:rPr lang="en-US" dirty="0" smtClean="0">
                  <a:solidFill>
                    <a:srgbClr val="32186B"/>
                  </a:solidFill>
                </a:rPr>
                <a:t>. </a:t>
              </a:r>
              <a:endParaRPr lang="en-US" dirty="0">
                <a:solidFill>
                  <a:srgbClr val="32186B"/>
                </a:solidFill>
              </a:endParaRPr>
            </a:p>
            <a:p>
              <a:pPr marL="285750" indent="-285750" algn="ctr">
                <a:buFont typeface="Arial" panose="020B0604020202020204" pitchFamily="34" charset="0"/>
                <a:buChar char="•"/>
              </a:pPr>
              <a:r>
                <a:rPr lang="en-US" dirty="0" err="1" smtClean="0">
                  <a:solidFill>
                    <a:srgbClr val="32186B"/>
                  </a:solidFill>
                </a:rPr>
                <a:t>Exemestane</a:t>
              </a:r>
              <a:r>
                <a:rPr lang="en-US" dirty="0">
                  <a:solidFill>
                    <a:srgbClr val="32186B"/>
                  </a:solidFill>
                </a:rPr>
                <a:t>.</a:t>
              </a:r>
            </a:p>
          </p:txBody>
        </p:sp>
      </p:grpSp>
      <p:grpSp>
        <p:nvGrpSpPr>
          <p:cNvPr id="37" name="Group 36">
            <a:extLst>
              <a:ext uri="{FF2B5EF4-FFF2-40B4-BE49-F238E27FC236}">
                <a16:creationId xmlns="" xmlns:a16="http://schemas.microsoft.com/office/drawing/2014/main" id="{7D8D8502-518C-AEEA-1DB0-F07161152237}"/>
              </a:ext>
            </a:extLst>
          </p:cNvPr>
          <p:cNvGrpSpPr/>
          <p:nvPr/>
        </p:nvGrpSpPr>
        <p:grpSpPr>
          <a:xfrm>
            <a:off x="5593080" y="1104563"/>
            <a:ext cx="1339892" cy="3736729"/>
            <a:chOff x="5593080" y="1104563"/>
            <a:chExt cx="1339892" cy="3736729"/>
          </a:xfrm>
        </p:grpSpPr>
        <p:grpSp>
          <p:nvGrpSpPr>
            <p:cNvPr id="22" name="Group 21">
              <a:extLst>
                <a:ext uri="{FF2B5EF4-FFF2-40B4-BE49-F238E27FC236}">
                  <a16:creationId xmlns="" xmlns:a16="http://schemas.microsoft.com/office/drawing/2014/main" id="{2B349AC4-E1FA-D839-E713-A0FB522AC27B}"/>
                </a:ext>
              </a:extLst>
            </p:cNvPr>
            <p:cNvGrpSpPr/>
            <p:nvPr/>
          </p:nvGrpSpPr>
          <p:grpSpPr>
            <a:xfrm>
              <a:off x="5593080" y="1605251"/>
              <a:ext cx="1339892" cy="2654169"/>
              <a:chOff x="5974080" y="1986251"/>
              <a:chExt cx="1339892" cy="4247317"/>
            </a:xfrm>
          </p:grpSpPr>
          <p:cxnSp>
            <p:nvCxnSpPr>
              <p:cNvPr id="16" name="Straight Connector 15">
                <a:extLst>
                  <a:ext uri="{FF2B5EF4-FFF2-40B4-BE49-F238E27FC236}">
                    <a16:creationId xmlns="" xmlns:a16="http://schemas.microsoft.com/office/drawing/2014/main" id="{84622A1F-FFEE-2A54-FC3B-FBF914553EE4}"/>
                  </a:ext>
                </a:extLst>
              </p:cNvPr>
              <p:cNvCxnSpPr/>
              <p:nvPr/>
            </p:nvCxnSpPr>
            <p:spPr>
              <a:xfrm>
                <a:off x="5974080" y="4072148"/>
                <a:ext cx="335280" cy="0"/>
              </a:xfrm>
              <a:prstGeom prst="line">
                <a:avLst/>
              </a:prstGeom>
              <a:ln w="63500">
                <a:solidFill>
                  <a:srgbClr val="32186B"/>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2F729458-C7C1-753F-7BBE-D46008FD9609}"/>
                  </a:ext>
                </a:extLst>
              </p:cNvPr>
              <p:cNvCxnSpPr/>
              <p:nvPr/>
            </p:nvCxnSpPr>
            <p:spPr>
              <a:xfrm>
                <a:off x="6309360" y="1986251"/>
                <a:ext cx="0" cy="4247317"/>
              </a:xfrm>
              <a:prstGeom prst="line">
                <a:avLst/>
              </a:prstGeom>
              <a:ln w="63500">
                <a:solidFill>
                  <a:srgbClr val="32186B"/>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 xmlns:a16="http://schemas.microsoft.com/office/drawing/2014/main" id="{A714BE6A-C216-93DA-B7C8-1AAD9B91FF59}"/>
                  </a:ext>
                </a:extLst>
              </p:cNvPr>
              <p:cNvCxnSpPr>
                <a:cxnSpLocks/>
              </p:cNvCxnSpPr>
              <p:nvPr/>
            </p:nvCxnSpPr>
            <p:spPr>
              <a:xfrm>
                <a:off x="6309360" y="2030959"/>
                <a:ext cx="1004612" cy="0"/>
              </a:xfrm>
              <a:prstGeom prst="straightConnector1">
                <a:avLst/>
              </a:prstGeom>
              <a:ln w="63500">
                <a:solidFill>
                  <a:srgbClr val="32186B"/>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 xmlns:a16="http://schemas.microsoft.com/office/drawing/2014/main" id="{6E8443E2-EB9A-60E2-730F-9F44FB271564}"/>
                  </a:ext>
                </a:extLst>
              </p:cNvPr>
              <p:cNvCxnSpPr>
                <a:cxnSpLocks/>
              </p:cNvCxnSpPr>
              <p:nvPr/>
            </p:nvCxnSpPr>
            <p:spPr>
              <a:xfrm>
                <a:off x="6309360" y="6203088"/>
                <a:ext cx="1004612" cy="0"/>
              </a:xfrm>
              <a:prstGeom prst="straightConnector1">
                <a:avLst/>
              </a:prstGeom>
              <a:ln w="63500">
                <a:solidFill>
                  <a:srgbClr val="32186B"/>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TextBox 34">
              <a:extLst>
                <a:ext uri="{FF2B5EF4-FFF2-40B4-BE49-F238E27FC236}">
                  <a16:creationId xmlns="" xmlns:a16="http://schemas.microsoft.com/office/drawing/2014/main" id="{55BB87CD-26D3-3983-7A24-8B162A71FD5C}"/>
                </a:ext>
              </a:extLst>
            </p:cNvPr>
            <p:cNvSpPr txBox="1"/>
            <p:nvPr/>
          </p:nvSpPr>
          <p:spPr>
            <a:xfrm>
              <a:off x="5928360" y="1104563"/>
              <a:ext cx="1004611" cy="369332"/>
            </a:xfrm>
            <a:prstGeom prst="rect">
              <a:avLst/>
            </a:prstGeom>
            <a:noFill/>
          </p:spPr>
          <p:txBody>
            <a:bodyPr wrap="square" rtlCol="0">
              <a:spAutoFit/>
            </a:bodyPr>
            <a:lstStyle/>
            <a:p>
              <a:r>
                <a:rPr lang="en-US" dirty="0">
                  <a:solidFill>
                    <a:srgbClr val="32186B"/>
                  </a:solidFill>
                </a:rPr>
                <a:t>N= 239</a:t>
              </a:r>
            </a:p>
          </p:txBody>
        </p:sp>
        <p:sp>
          <p:nvSpPr>
            <p:cNvPr id="36" name="TextBox 35">
              <a:extLst>
                <a:ext uri="{FF2B5EF4-FFF2-40B4-BE49-F238E27FC236}">
                  <a16:creationId xmlns="" xmlns:a16="http://schemas.microsoft.com/office/drawing/2014/main" id="{9ABD66C8-AA7A-89B7-2D26-4D3D467ED552}"/>
                </a:ext>
              </a:extLst>
            </p:cNvPr>
            <p:cNvSpPr txBox="1"/>
            <p:nvPr/>
          </p:nvSpPr>
          <p:spPr>
            <a:xfrm>
              <a:off x="5928360" y="4471960"/>
              <a:ext cx="1004611" cy="369332"/>
            </a:xfrm>
            <a:prstGeom prst="rect">
              <a:avLst/>
            </a:prstGeom>
            <a:noFill/>
          </p:spPr>
          <p:txBody>
            <a:bodyPr wrap="square" rtlCol="0">
              <a:spAutoFit/>
            </a:bodyPr>
            <a:lstStyle/>
            <a:p>
              <a:r>
                <a:rPr lang="en-US" dirty="0">
                  <a:solidFill>
                    <a:srgbClr val="32186B"/>
                  </a:solidFill>
                </a:rPr>
                <a:t>N= 239</a:t>
              </a:r>
            </a:p>
          </p:txBody>
        </p:sp>
      </p:grpSp>
      <p:pic>
        <p:nvPicPr>
          <p:cNvPr id="45" name="Picture 2" descr="Woman face combined with pink ribbon clipart image, breast cancer awareness  - free svg file for members - SVG Heart">
            <a:extLst>
              <a:ext uri="{FF2B5EF4-FFF2-40B4-BE49-F238E27FC236}">
                <a16:creationId xmlns="" xmlns:a16="http://schemas.microsoft.com/office/drawing/2014/main" id="{8016B0B8-106E-1A47-9BAB-8D52067F2A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515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wipe(left)">
                                      <p:cBhvr>
                                        <p:cTn id="14" dur="500"/>
                                        <p:tgtEl>
                                          <p:spTgt spid="26"/>
                                        </p:tgtEl>
                                      </p:cBhvr>
                                    </p:animEffect>
                                  </p:childTnLst>
                                </p:cTn>
                              </p:par>
                              <p:par>
                                <p:cTn id="15" presetID="22" presetClass="entr" presetSubtype="8"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left)">
                                      <p:cBhvr>
                                        <p:cTn id="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Rectangle: Rounded Corners 192">
            <a:extLst>
              <a:ext uri="{FF2B5EF4-FFF2-40B4-BE49-F238E27FC236}">
                <a16:creationId xmlns="" xmlns:a16="http://schemas.microsoft.com/office/drawing/2014/main" id="{218A2DF0-4D54-E852-A309-65822B9C5A58}"/>
              </a:ext>
            </a:extLst>
          </p:cNvPr>
          <p:cNvSpPr/>
          <p:nvPr/>
        </p:nvSpPr>
        <p:spPr>
          <a:xfrm>
            <a:off x="337975" y="595290"/>
            <a:ext cx="10972800" cy="6041985"/>
          </a:xfrm>
          <a:prstGeom prst="roundRect">
            <a:avLst/>
          </a:prstGeom>
          <a:solidFill>
            <a:schemeClr val="bg1"/>
          </a:solidFill>
          <a:ln w="38100">
            <a:solidFill>
              <a:srgbClr val="C947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3" name="Group 202">
            <a:extLst>
              <a:ext uri="{FF2B5EF4-FFF2-40B4-BE49-F238E27FC236}">
                <a16:creationId xmlns="" xmlns:a16="http://schemas.microsoft.com/office/drawing/2014/main" id="{C8167E28-47EE-7928-EEA6-30EF7FEFC767}"/>
              </a:ext>
            </a:extLst>
          </p:cNvPr>
          <p:cNvGrpSpPr/>
          <p:nvPr/>
        </p:nvGrpSpPr>
        <p:grpSpPr>
          <a:xfrm>
            <a:off x="526088" y="1253077"/>
            <a:ext cx="9477836" cy="4880425"/>
            <a:chOff x="526088" y="1253077"/>
            <a:chExt cx="9477836" cy="4880425"/>
          </a:xfrm>
        </p:grpSpPr>
        <p:sp>
          <p:nvSpPr>
            <p:cNvPr id="6" name="TextBox 5">
              <a:extLst>
                <a:ext uri="{FF2B5EF4-FFF2-40B4-BE49-F238E27FC236}">
                  <a16:creationId xmlns="" xmlns:a16="http://schemas.microsoft.com/office/drawing/2014/main" id="{180FB708-973A-4570-6CC7-51F0A912E1E4}"/>
                </a:ext>
              </a:extLst>
            </p:cNvPr>
            <p:cNvSpPr txBox="1"/>
            <p:nvPr/>
          </p:nvSpPr>
          <p:spPr>
            <a:xfrm>
              <a:off x="1097231" y="1683983"/>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100</a:t>
              </a:r>
            </a:p>
          </p:txBody>
        </p:sp>
        <p:sp>
          <p:nvSpPr>
            <p:cNvPr id="7" name="Freeform: Shape 6">
              <a:extLst>
                <a:ext uri="{FF2B5EF4-FFF2-40B4-BE49-F238E27FC236}">
                  <a16:creationId xmlns="" xmlns:a16="http://schemas.microsoft.com/office/drawing/2014/main" id="{80AA8E93-2CF6-0CBE-C425-37E522EBF8B9}"/>
                </a:ext>
              </a:extLst>
            </p:cNvPr>
            <p:cNvSpPr/>
            <p:nvPr/>
          </p:nvSpPr>
          <p:spPr>
            <a:xfrm>
              <a:off x="1597577" y="1859398"/>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8" name="TextBox 7">
              <a:extLst>
                <a:ext uri="{FF2B5EF4-FFF2-40B4-BE49-F238E27FC236}">
                  <a16:creationId xmlns="" xmlns:a16="http://schemas.microsoft.com/office/drawing/2014/main" id="{C1AFC181-52DA-F796-7A4F-9801604B6A53}"/>
                </a:ext>
              </a:extLst>
            </p:cNvPr>
            <p:cNvSpPr txBox="1"/>
            <p:nvPr/>
          </p:nvSpPr>
          <p:spPr>
            <a:xfrm>
              <a:off x="1125190" y="192974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90</a:t>
              </a:r>
            </a:p>
          </p:txBody>
        </p:sp>
        <p:sp>
          <p:nvSpPr>
            <p:cNvPr id="9" name="Freeform: Shape 8">
              <a:extLst>
                <a:ext uri="{FF2B5EF4-FFF2-40B4-BE49-F238E27FC236}">
                  <a16:creationId xmlns="" xmlns:a16="http://schemas.microsoft.com/office/drawing/2014/main" id="{B20E56AF-7536-BAAB-40F4-1DB507811F31}"/>
                </a:ext>
              </a:extLst>
            </p:cNvPr>
            <p:cNvSpPr/>
            <p:nvPr/>
          </p:nvSpPr>
          <p:spPr>
            <a:xfrm>
              <a:off x="1597577" y="2154756"/>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D0F306F5-A59A-D62B-E999-934F5DA1BC03}"/>
                </a:ext>
              </a:extLst>
            </p:cNvPr>
            <p:cNvSpPr txBox="1"/>
            <p:nvPr/>
          </p:nvSpPr>
          <p:spPr>
            <a:xfrm>
              <a:off x="1125190" y="2225103"/>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80</a:t>
              </a:r>
            </a:p>
          </p:txBody>
        </p:sp>
        <p:sp>
          <p:nvSpPr>
            <p:cNvPr id="11" name="Freeform: Shape 10">
              <a:extLst>
                <a:ext uri="{FF2B5EF4-FFF2-40B4-BE49-F238E27FC236}">
                  <a16:creationId xmlns="" xmlns:a16="http://schemas.microsoft.com/office/drawing/2014/main" id="{C662692C-DABF-0D3A-7817-24CEDB9EB685}"/>
                </a:ext>
              </a:extLst>
            </p:cNvPr>
            <p:cNvSpPr/>
            <p:nvPr/>
          </p:nvSpPr>
          <p:spPr>
            <a:xfrm>
              <a:off x="1597577" y="2450349"/>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2" name="TextBox 11">
              <a:extLst>
                <a:ext uri="{FF2B5EF4-FFF2-40B4-BE49-F238E27FC236}">
                  <a16:creationId xmlns="" xmlns:a16="http://schemas.microsoft.com/office/drawing/2014/main" id="{DF891CC5-1211-5D3F-4318-C22BCD051693}"/>
                </a:ext>
              </a:extLst>
            </p:cNvPr>
            <p:cNvSpPr txBox="1"/>
            <p:nvPr/>
          </p:nvSpPr>
          <p:spPr>
            <a:xfrm>
              <a:off x="1125190" y="2520693"/>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70</a:t>
              </a:r>
            </a:p>
          </p:txBody>
        </p:sp>
        <p:sp>
          <p:nvSpPr>
            <p:cNvPr id="13" name="Freeform: Shape 12">
              <a:extLst>
                <a:ext uri="{FF2B5EF4-FFF2-40B4-BE49-F238E27FC236}">
                  <a16:creationId xmlns="" xmlns:a16="http://schemas.microsoft.com/office/drawing/2014/main" id="{AEC9E6B4-2267-828E-C80C-0DAD914C9678}"/>
                </a:ext>
              </a:extLst>
            </p:cNvPr>
            <p:cNvSpPr/>
            <p:nvPr/>
          </p:nvSpPr>
          <p:spPr>
            <a:xfrm>
              <a:off x="1597577" y="2745707"/>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4" name="TextBox 13">
              <a:extLst>
                <a:ext uri="{FF2B5EF4-FFF2-40B4-BE49-F238E27FC236}">
                  <a16:creationId xmlns="" xmlns:a16="http://schemas.microsoft.com/office/drawing/2014/main" id="{22799638-8E58-D812-9768-843219B6ABAA}"/>
                </a:ext>
              </a:extLst>
            </p:cNvPr>
            <p:cNvSpPr txBox="1"/>
            <p:nvPr/>
          </p:nvSpPr>
          <p:spPr>
            <a:xfrm>
              <a:off x="1125190" y="2816052"/>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60</a:t>
              </a:r>
            </a:p>
          </p:txBody>
        </p:sp>
        <p:sp>
          <p:nvSpPr>
            <p:cNvPr id="15" name="Freeform: Shape 14">
              <a:extLst>
                <a:ext uri="{FF2B5EF4-FFF2-40B4-BE49-F238E27FC236}">
                  <a16:creationId xmlns="" xmlns:a16="http://schemas.microsoft.com/office/drawing/2014/main" id="{73E68928-9338-9888-6328-EC00220AEAE2}"/>
                </a:ext>
              </a:extLst>
            </p:cNvPr>
            <p:cNvSpPr/>
            <p:nvPr/>
          </p:nvSpPr>
          <p:spPr>
            <a:xfrm>
              <a:off x="1597577" y="3041066"/>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6" name="TextBox 15">
              <a:extLst>
                <a:ext uri="{FF2B5EF4-FFF2-40B4-BE49-F238E27FC236}">
                  <a16:creationId xmlns="" xmlns:a16="http://schemas.microsoft.com/office/drawing/2014/main" id="{4421CBE1-4A05-2CB6-65ED-EF5F820F745B}"/>
                </a:ext>
              </a:extLst>
            </p:cNvPr>
            <p:cNvSpPr txBox="1"/>
            <p:nvPr/>
          </p:nvSpPr>
          <p:spPr>
            <a:xfrm>
              <a:off x="1125190" y="3111410"/>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50</a:t>
              </a:r>
            </a:p>
          </p:txBody>
        </p:sp>
        <p:sp>
          <p:nvSpPr>
            <p:cNvPr id="17" name="Freeform: Shape 16">
              <a:extLst>
                <a:ext uri="{FF2B5EF4-FFF2-40B4-BE49-F238E27FC236}">
                  <a16:creationId xmlns="" xmlns:a16="http://schemas.microsoft.com/office/drawing/2014/main" id="{5210E4E2-A676-F89C-7E1C-2969E892BDFD}"/>
                </a:ext>
              </a:extLst>
            </p:cNvPr>
            <p:cNvSpPr/>
            <p:nvPr/>
          </p:nvSpPr>
          <p:spPr>
            <a:xfrm>
              <a:off x="1597577" y="3336656"/>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8" name="TextBox 17">
              <a:extLst>
                <a:ext uri="{FF2B5EF4-FFF2-40B4-BE49-F238E27FC236}">
                  <a16:creationId xmlns="" xmlns:a16="http://schemas.microsoft.com/office/drawing/2014/main" id="{E322D0F9-550A-5B65-7706-655B3C873075}"/>
                </a:ext>
              </a:extLst>
            </p:cNvPr>
            <p:cNvSpPr txBox="1"/>
            <p:nvPr/>
          </p:nvSpPr>
          <p:spPr>
            <a:xfrm>
              <a:off x="1125190" y="3407000"/>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40</a:t>
              </a:r>
            </a:p>
          </p:txBody>
        </p:sp>
        <p:sp>
          <p:nvSpPr>
            <p:cNvPr id="19" name="Freeform: Shape 18">
              <a:extLst>
                <a:ext uri="{FF2B5EF4-FFF2-40B4-BE49-F238E27FC236}">
                  <a16:creationId xmlns="" xmlns:a16="http://schemas.microsoft.com/office/drawing/2014/main" id="{E9F2F4A6-C945-65F9-9C7B-853FEE54E549}"/>
                </a:ext>
              </a:extLst>
            </p:cNvPr>
            <p:cNvSpPr/>
            <p:nvPr/>
          </p:nvSpPr>
          <p:spPr>
            <a:xfrm>
              <a:off x="1597577" y="3632014"/>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20" name="TextBox 19">
              <a:extLst>
                <a:ext uri="{FF2B5EF4-FFF2-40B4-BE49-F238E27FC236}">
                  <a16:creationId xmlns="" xmlns:a16="http://schemas.microsoft.com/office/drawing/2014/main" id="{E27B9D10-2F49-E0CA-6AD1-2254F71970A6}"/>
                </a:ext>
              </a:extLst>
            </p:cNvPr>
            <p:cNvSpPr txBox="1"/>
            <p:nvPr/>
          </p:nvSpPr>
          <p:spPr>
            <a:xfrm>
              <a:off x="1125190" y="3702359"/>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30</a:t>
              </a:r>
            </a:p>
          </p:txBody>
        </p:sp>
        <p:sp>
          <p:nvSpPr>
            <p:cNvPr id="21" name="Freeform: Shape 20">
              <a:extLst>
                <a:ext uri="{FF2B5EF4-FFF2-40B4-BE49-F238E27FC236}">
                  <a16:creationId xmlns="" xmlns:a16="http://schemas.microsoft.com/office/drawing/2014/main" id="{E3405D32-89A4-CDC9-8D41-E3C8968F5D52}"/>
                </a:ext>
              </a:extLst>
            </p:cNvPr>
            <p:cNvSpPr/>
            <p:nvPr/>
          </p:nvSpPr>
          <p:spPr>
            <a:xfrm>
              <a:off x="1597577" y="3927605"/>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22" name="TextBox 21">
              <a:extLst>
                <a:ext uri="{FF2B5EF4-FFF2-40B4-BE49-F238E27FC236}">
                  <a16:creationId xmlns="" xmlns:a16="http://schemas.microsoft.com/office/drawing/2014/main" id="{64A3318C-A286-319C-754E-134A57A2ECC8}"/>
                </a:ext>
              </a:extLst>
            </p:cNvPr>
            <p:cNvSpPr txBox="1"/>
            <p:nvPr/>
          </p:nvSpPr>
          <p:spPr>
            <a:xfrm>
              <a:off x="1125190" y="3997952"/>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20</a:t>
              </a:r>
            </a:p>
          </p:txBody>
        </p:sp>
        <p:sp>
          <p:nvSpPr>
            <p:cNvPr id="23" name="Freeform: Shape 22">
              <a:extLst>
                <a:ext uri="{FF2B5EF4-FFF2-40B4-BE49-F238E27FC236}">
                  <a16:creationId xmlns="" xmlns:a16="http://schemas.microsoft.com/office/drawing/2014/main" id="{E5F5E06D-05E2-2ED3-424C-3ED3CAA9972C}"/>
                </a:ext>
              </a:extLst>
            </p:cNvPr>
            <p:cNvSpPr/>
            <p:nvPr/>
          </p:nvSpPr>
          <p:spPr>
            <a:xfrm>
              <a:off x="1597577" y="4222963"/>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24" name="TextBox 23">
              <a:extLst>
                <a:ext uri="{FF2B5EF4-FFF2-40B4-BE49-F238E27FC236}">
                  <a16:creationId xmlns="" xmlns:a16="http://schemas.microsoft.com/office/drawing/2014/main" id="{420D836D-816F-79A6-DF59-CC3FA2A7D377}"/>
                </a:ext>
              </a:extLst>
            </p:cNvPr>
            <p:cNvSpPr txBox="1"/>
            <p:nvPr/>
          </p:nvSpPr>
          <p:spPr>
            <a:xfrm>
              <a:off x="1125190" y="4293310"/>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25" name="Freeform: Shape 24">
              <a:extLst>
                <a:ext uri="{FF2B5EF4-FFF2-40B4-BE49-F238E27FC236}">
                  <a16:creationId xmlns="" xmlns:a16="http://schemas.microsoft.com/office/drawing/2014/main" id="{A5C3204F-3AD7-9679-9876-DCFE94E0D0E7}"/>
                </a:ext>
              </a:extLst>
            </p:cNvPr>
            <p:cNvSpPr/>
            <p:nvPr/>
          </p:nvSpPr>
          <p:spPr>
            <a:xfrm>
              <a:off x="1597577" y="4518321"/>
              <a:ext cx="66150" cy="23293"/>
            </a:xfrm>
            <a:custGeom>
              <a:avLst/>
              <a:gdLst>
                <a:gd name="connsiteX0" fmla="*/ 0 w 27050"/>
                <a:gd name="connsiteY0" fmla="*/ 0 h 9525"/>
                <a:gd name="connsiteX1" fmla="*/ 27051 w 27050"/>
                <a:gd name="connsiteY1" fmla="*/ 0 h 9525"/>
              </a:gdLst>
              <a:ahLst/>
              <a:cxnLst>
                <a:cxn ang="0">
                  <a:pos x="connsiteX0" y="connsiteY0"/>
                </a:cxn>
                <a:cxn ang="0">
                  <a:pos x="connsiteX1" y="connsiteY1"/>
                </a:cxn>
              </a:cxnLst>
              <a:rect l="l" t="t" r="r" b="b"/>
              <a:pathLst>
                <a:path w="27050" h="9525">
                  <a:moveTo>
                    <a:pt x="0" y="0"/>
                  </a:moveTo>
                  <a:lnTo>
                    <a:pt x="27051" y="0"/>
                  </a:lnTo>
                </a:path>
              </a:pathLst>
            </a:custGeom>
            <a:ln w="4763"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26" name="TextBox 25">
              <a:extLst>
                <a:ext uri="{FF2B5EF4-FFF2-40B4-BE49-F238E27FC236}">
                  <a16:creationId xmlns="" xmlns:a16="http://schemas.microsoft.com/office/drawing/2014/main" id="{B740ADA0-83A1-B0FB-ABD8-E67225D3FA03}"/>
                </a:ext>
              </a:extLst>
            </p:cNvPr>
            <p:cNvSpPr txBox="1"/>
            <p:nvPr/>
          </p:nvSpPr>
          <p:spPr>
            <a:xfrm rot="16200000">
              <a:off x="554998" y="3076325"/>
              <a:ext cx="862737" cy="307777"/>
            </a:xfrm>
            <a:prstGeom prst="rect">
              <a:avLst/>
            </a:prstGeom>
            <a:noFill/>
          </p:spPr>
          <p:txBody>
            <a:bodyPr wrap="none" rtlCol="0">
              <a:spAutoFit/>
            </a:bodyPr>
            <a:lstStyle/>
            <a:p>
              <a:pPr algn="l"/>
              <a:r>
                <a:rPr lang="en-US" sz="1400" spc="0" baseline="0">
                  <a:ln/>
                  <a:solidFill>
                    <a:srgbClr val="1E1B15"/>
                  </a:solidFill>
                  <a:latin typeface="Arial" panose="020B0604020202020204" pitchFamily="34" charset="0"/>
                  <a:cs typeface="Arial" panose="020B0604020202020204" pitchFamily="34" charset="0"/>
                  <a:sym typeface="Univers 57 Condensed"/>
                  <a:rtl val="0"/>
                </a:rPr>
                <a:t>PFS (%)</a:t>
              </a:r>
            </a:p>
          </p:txBody>
        </p:sp>
        <p:sp>
          <p:nvSpPr>
            <p:cNvPr id="27" name="Freeform: Shape 26">
              <a:extLst>
                <a:ext uri="{FF2B5EF4-FFF2-40B4-BE49-F238E27FC236}">
                  <a16:creationId xmlns="" xmlns:a16="http://schemas.microsoft.com/office/drawing/2014/main" id="{C58C7A17-2151-9B93-8CB1-54CAF138AF8A}"/>
                </a:ext>
              </a:extLst>
            </p:cNvPr>
            <p:cNvSpPr/>
            <p:nvPr/>
          </p:nvSpPr>
          <p:spPr>
            <a:xfrm>
              <a:off x="1663729" y="1667462"/>
              <a:ext cx="8272357" cy="3146450"/>
            </a:xfrm>
            <a:custGeom>
              <a:avLst/>
              <a:gdLst>
                <a:gd name="connsiteX0" fmla="*/ 3382709 w 3382708"/>
                <a:gd name="connsiteY0" fmla="*/ 1286637 h 1286637"/>
                <a:gd name="connsiteX1" fmla="*/ 0 w 3382708"/>
                <a:gd name="connsiteY1" fmla="*/ 1286637 h 1286637"/>
                <a:gd name="connsiteX2" fmla="*/ 0 w 3382708"/>
                <a:gd name="connsiteY2" fmla="*/ 0 h 1286637"/>
              </a:gdLst>
              <a:ahLst/>
              <a:cxnLst>
                <a:cxn ang="0">
                  <a:pos x="connsiteX0" y="connsiteY0"/>
                </a:cxn>
                <a:cxn ang="0">
                  <a:pos x="connsiteX1" y="connsiteY1"/>
                </a:cxn>
                <a:cxn ang="0">
                  <a:pos x="connsiteX2" y="connsiteY2"/>
                </a:cxn>
              </a:cxnLst>
              <a:rect l="l" t="t" r="r" b="b"/>
              <a:pathLst>
                <a:path w="3382708" h="1286637">
                  <a:moveTo>
                    <a:pt x="3382709" y="1286637"/>
                  </a:moveTo>
                  <a:lnTo>
                    <a:pt x="0" y="1286637"/>
                  </a:lnTo>
                  <a:lnTo>
                    <a:pt x="0" y="0"/>
                  </a:lnTo>
                </a:path>
              </a:pathLst>
            </a:custGeom>
            <a:noFill/>
            <a:ln w="6001" cap="flat">
              <a:solidFill>
                <a:srgbClr val="17120C"/>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grpSp>
          <p:nvGrpSpPr>
            <p:cNvPr id="182" name="Group 181">
              <a:extLst>
                <a:ext uri="{FF2B5EF4-FFF2-40B4-BE49-F238E27FC236}">
                  <a16:creationId xmlns="" xmlns:a16="http://schemas.microsoft.com/office/drawing/2014/main" id="{D8E50329-D6F8-9438-2C82-147FF6B191B5}"/>
                </a:ext>
              </a:extLst>
            </p:cNvPr>
            <p:cNvGrpSpPr/>
            <p:nvPr/>
          </p:nvGrpSpPr>
          <p:grpSpPr>
            <a:xfrm>
              <a:off x="1700531" y="1829118"/>
              <a:ext cx="7836543" cy="2659852"/>
              <a:chOff x="1700531" y="1829118"/>
              <a:chExt cx="7836543" cy="2659852"/>
            </a:xfrm>
          </p:grpSpPr>
          <p:sp>
            <p:nvSpPr>
              <p:cNvPr id="28" name="Freeform: Shape 27">
                <a:extLst>
                  <a:ext uri="{FF2B5EF4-FFF2-40B4-BE49-F238E27FC236}">
                    <a16:creationId xmlns="" xmlns:a16="http://schemas.microsoft.com/office/drawing/2014/main" id="{80B69669-C925-BAA6-CDF2-EB7E9E346C8D}"/>
                  </a:ext>
                </a:extLst>
              </p:cNvPr>
              <p:cNvSpPr/>
              <p:nvPr/>
            </p:nvSpPr>
            <p:spPr>
              <a:xfrm>
                <a:off x="1944180" y="1829118"/>
                <a:ext cx="7592894" cy="2659852"/>
              </a:xfrm>
              <a:custGeom>
                <a:avLst/>
                <a:gdLst>
                  <a:gd name="connsiteX0" fmla="*/ 3074670 w 3104864"/>
                  <a:gd name="connsiteY0" fmla="*/ 1072515 h 1087659"/>
                  <a:gd name="connsiteX1" fmla="*/ 3089720 w 3104864"/>
                  <a:gd name="connsiteY1" fmla="*/ 1057370 h 1087659"/>
                  <a:gd name="connsiteX2" fmla="*/ 3104864 w 3104864"/>
                  <a:gd name="connsiteY2" fmla="*/ 1072515 h 1087659"/>
                  <a:gd name="connsiteX3" fmla="*/ 3089720 w 3104864"/>
                  <a:gd name="connsiteY3" fmla="*/ 1087660 h 1087659"/>
                  <a:gd name="connsiteX4" fmla="*/ 3074670 w 3104864"/>
                  <a:gd name="connsiteY4" fmla="*/ 1072515 h 1087659"/>
                  <a:gd name="connsiteX5" fmla="*/ 2851214 w 3104864"/>
                  <a:gd name="connsiteY5" fmla="*/ 1069467 h 1087659"/>
                  <a:gd name="connsiteX6" fmla="*/ 2866358 w 3104864"/>
                  <a:gd name="connsiteY6" fmla="*/ 1051370 h 1087659"/>
                  <a:gd name="connsiteX7" fmla="*/ 2881503 w 3104864"/>
                  <a:gd name="connsiteY7" fmla="*/ 1069467 h 1087659"/>
                  <a:gd name="connsiteX8" fmla="*/ 2866358 w 3104864"/>
                  <a:gd name="connsiteY8" fmla="*/ 1087565 h 1087659"/>
                  <a:gd name="connsiteX9" fmla="*/ 2851214 w 3104864"/>
                  <a:gd name="connsiteY9" fmla="*/ 1069467 h 1087659"/>
                  <a:gd name="connsiteX10" fmla="*/ 2355914 w 3104864"/>
                  <a:gd name="connsiteY10" fmla="*/ 1072515 h 1087659"/>
                  <a:gd name="connsiteX11" fmla="*/ 2370963 w 3104864"/>
                  <a:gd name="connsiteY11" fmla="*/ 1057370 h 1087659"/>
                  <a:gd name="connsiteX12" fmla="*/ 2386108 w 3104864"/>
                  <a:gd name="connsiteY12" fmla="*/ 1072515 h 1087659"/>
                  <a:gd name="connsiteX13" fmla="*/ 2370963 w 3104864"/>
                  <a:gd name="connsiteY13" fmla="*/ 1087660 h 1087659"/>
                  <a:gd name="connsiteX14" fmla="*/ 2355914 w 3104864"/>
                  <a:gd name="connsiteY14" fmla="*/ 1072515 h 1087659"/>
                  <a:gd name="connsiteX15" fmla="*/ 2331720 w 3104864"/>
                  <a:gd name="connsiteY15" fmla="*/ 1018127 h 1087659"/>
                  <a:gd name="connsiteX16" fmla="*/ 2346865 w 3104864"/>
                  <a:gd name="connsiteY16" fmla="*/ 1002983 h 1087659"/>
                  <a:gd name="connsiteX17" fmla="*/ 2361914 w 3104864"/>
                  <a:gd name="connsiteY17" fmla="*/ 1018127 h 1087659"/>
                  <a:gd name="connsiteX18" fmla="*/ 2346865 w 3104864"/>
                  <a:gd name="connsiteY18" fmla="*/ 1033272 h 1087659"/>
                  <a:gd name="connsiteX19" fmla="*/ 2331720 w 3104864"/>
                  <a:gd name="connsiteY19" fmla="*/ 1018127 h 1087659"/>
                  <a:gd name="connsiteX20" fmla="*/ 2090071 w 3104864"/>
                  <a:gd name="connsiteY20" fmla="*/ 1018127 h 1087659"/>
                  <a:gd name="connsiteX21" fmla="*/ 2105216 w 3104864"/>
                  <a:gd name="connsiteY21" fmla="*/ 1002983 h 1087659"/>
                  <a:gd name="connsiteX22" fmla="*/ 2120265 w 3104864"/>
                  <a:gd name="connsiteY22" fmla="*/ 1018127 h 1087659"/>
                  <a:gd name="connsiteX23" fmla="*/ 2105216 w 3104864"/>
                  <a:gd name="connsiteY23" fmla="*/ 1033272 h 1087659"/>
                  <a:gd name="connsiteX24" fmla="*/ 2090071 w 3104864"/>
                  <a:gd name="connsiteY24" fmla="*/ 1018127 h 1087659"/>
                  <a:gd name="connsiteX25" fmla="*/ 1860518 w 3104864"/>
                  <a:gd name="connsiteY25" fmla="*/ 993934 h 1087659"/>
                  <a:gd name="connsiteX26" fmla="*/ 1875568 w 3104864"/>
                  <a:gd name="connsiteY26" fmla="*/ 978789 h 1087659"/>
                  <a:gd name="connsiteX27" fmla="*/ 1890712 w 3104864"/>
                  <a:gd name="connsiteY27" fmla="*/ 993934 h 1087659"/>
                  <a:gd name="connsiteX28" fmla="*/ 1875568 w 3104864"/>
                  <a:gd name="connsiteY28" fmla="*/ 1009079 h 1087659"/>
                  <a:gd name="connsiteX29" fmla="*/ 1860518 w 3104864"/>
                  <a:gd name="connsiteY29" fmla="*/ 993934 h 1087659"/>
                  <a:gd name="connsiteX30" fmla="*/ 1848422 w 3104864"/>
                  <a:gd name="connsiteY30" fmla="*/ 987933 h 1087659"/>
                  <a:gd name="connsiteX31" fmla="*/ 1863566 w 3104864"/>
                  <a:gd name="connsiteY31" fmla="*/ 972788 h 1087659"/>
                  <a:gd name="connsiteX32" fmla="*/ 1878711 w 3104864"/>
                  <a:gd name="connsiteY32" fmla="*/ 987933 h 1087659"/>
                  <a:gd name="connsiteX33" fmla="*/ 1863566 w 3104864"/>
                  <a:gd name="connsiteY33" fmla="*/ 1002983 h 1087659"/>
                  <a:gd name="connsiteX34" fmla="*/ 1848422 w 3104864"/>
                  <a:gd name="connsiteY34" fmla="*/ 987933 h 1087659"/>
                  <a:gd name="connsiteX35" fmla="*/ 1651349 w 3104864"/>
                  <a:gd name="connsiteY35" fmla="*/ 968978 h 1087659"/>
                  <a:gd name="connsiteX36" fmla="*/ 1667256 w 3104864"/>
                  <a:gd name="connsiteY36" fmla="*/ 953072 h 1087659"/>
                  <a:gd name="connsiteX37" fmla="*/ 1683163 w 3104864"/>
                  <a:gd name="connsiteY37" fmla="*/ 968978 h 1087659"/>
                  <a:gd name="connsiteX38" fmla="*/ 1667256 w 3104864"/>
                  <a:gd name="connsiteY38" fmla="*/ 984885 h 1087659"/>
                  <a:gd name="connsiteX39" fmla="*/ 1651349 w 3104864"/>
                  <a:gd name="connsiteY39" fmla="*/ 968978 h 1087659"/>
                  <a:gd name="connsiteX40" fmla="*/ 1624965 w 3104864"/>
                  <a:gd name="connsiteY40" fmla="*/ 969740 h 1087659"/>
                  <a:gd name="connsiteX41" fmla="*/ 1640014 w 3104864"/>
                  <a:gd name="connsiteY41" fmla="*/ 954596 h 1087659"/>
                  <a:gd name="connsiteX42" fmla="*/ 1655159 w 3104864"/>
                  <a:gd name="connsiteY42" fmla="*/ 969740 h 1087659"/>
                  <a:gd name="connsiteX43" fmla="*/ 1640014 w 3104864"/>
                  <a:gd name="connsiteY43" fmla="*/ 984885 h 1087659"/>
                  <a:gd name="connsiteX44" fmla="*/ 1624965 w 3104864"/>
                  <a:gd name="connsiteY44" fmla="*/ 969740 h 1087659"/>
                  <a:gd name="connsiteX45" fmla="*/ 1600772 w 3104864"/>
                  <a:gd name="connsiteY45" fmla="*/ 966692 h 1087659"/>
                  <a:gd name="connsiteX46" fmla="*/ 1615821 w 3104864"/>
                  <a:gd name="connsiteY46" fmla="*/ 948595 h 1087659"/>
                  <a:gd name="connsiteX47" fmla="*/ 1630966 w 3104864"/>
                  <a:gd name="connsiteY47" fmla="*/ 966692 h 1087659"/>
                  <a:gd name="connsiteX48" fmla="*/ 1615821 w 3104864"/>
                  <a:gd name="connsiteY48" fmla="*/ 984790 h 1087659"/>
                  <a:gd name="connsiteX49" fmla="*/ 1600772 w 3104864"/>
                  <a:gd name="connsiteY49" fmla="*/ 966692 h 1087659"/>
                  <a:gd name="connsiteX50" fmla="*/ 1576578 w 3104864"/>
                  <a:gd name="connsiteY50" fmla="*/ 969740 h 1087659"/>
                  <a:gd name="connsiteX51" fmla="*/ 1591723 w 3104864"/>
                  <a:gd name="connsiteY51" fmla="*/ 954596 h 1087659"/>
                  <a:gd name="connsiteX52" fmla="*/ 1606772 w 3104864"/>
                  <a:gd name="connsiteY52" fmla="*/ 969740 h 1087659"/>
                  <a:gd name="connsiteX53" fmla="*/ 1591723 w 3104864"/>
                  <a:gd name="connsiteY53" fmla="*/ 984885 h 1087659"/>
                  <a:gd name="connsiteX54" fmla="*/ 1576578 w 3104864"/>
                  <a:gd name="connsiteY54" fmla="*/ 969740 h 1087659"/>
                  <a:gd name="connsiteX55" fmla="*/ 1564481 w 3104864"/>
                  <a:gd name="connsiteY55" fmla="*/ 966692 h 1087659"/>
                  <a:gd name="connsiteX56" fmla="*/ 1579626 w 3104864"/>
                  <a:gd name="connsiteY56" fmla="*/ 948595 h 1087659"/>
                  <a:gd name="connsiteX57" fmla="*/ 1594771 w 3104864"/>
                  <a:gd name="connsiteY57" fmla="*/ 966692 h 1087659"/>
                  <a:gd name="connsiteX58" fmla="*/ 1579626 w 3104864"/>
                  <a:gd name="connsiteY58" fmla="*/ 984790 h 1087659"/>
                  <a:gd name="connsiteX59" fmla="*/ 1564481 w 3104864"/>
                  <a:gd name="connsiteY59" fmla="*/ 966692 h 1087659"/>
                  <a:gd name="connsiteX60" fmla="*/ 1473899 w 3104864"/>
                  <a:gd name="connsiteY60" fmla="*/ 951548 h 1087659"/>
                  <a:gd name="connsiteX61" fmla="*/ 1489043 w 3104864"/>
                  <a:gd name="connsiteY61" fmla="*/ 936403 h 1087659"/>
                  <a:gd name="connsiteX62" fmla="*/ 1504188 w 3104864"/>
                  <a:gd name="connsiteY62" fmla="*/ 951548 h 1087659"/>
                  <a:gd name="connsiteX63" fmla="*/ 1489043 w 3104864"/>
                  <a:gd name="connsiteY63" fmla="*/ 966692 h 1087659"/>
                  <a:gd name="connsiteX64" fmla="*/ 1473899 w 3104864"/>
                  <a:gd name="connsiteY64" fmla="*/ 951548 h 1087659"/>
                  <a:gd name="connsiteX65" fmla="*/ 1383316 w 3104864"/>
                  <a:gd name="connsiteY65" fmla="*/ 951548 h 1087659"/>
                  <a:gd name="connsiteX66" fmla="*/ 1401413 w 3104864"/>
                  <a:gd name="connsiteY66" fmla="*/ 936403 h 1087659"/>
                  <a:gd name="connsiteX67" fmla="*/ 1419511 w 3104864"/>
                  <a:gd name="connsiteY67" fmla="*/ 951548 h 1087659"/>
                  <a:gd name="connsiteX68" fmla="*/ 1401413 w 3104864"/>
                  <a:gd name="connsiteY68" fmla="*/ 966692 h 1087659"/>
                  <a:gd name="connsiteX69" fmla="*/ 1383316 w 3104864"/>
                  <a:gd name="connsiteY69" fmla="*/ 951548 h 1087659"/>
                  <a:gd name="connsiteX70" fmla="*/ 1353122 w 3104864"/>
                  <a:gd name="connsiteY70" fmla="*/ 939451 h 1087659"/>
                  <a:gd name="connsiteX71" fmla="*/ 1368171 w 3104864"/>
                  <a:gd name="connsiteY71" fmla="*/ 924401 h 1087659"/>
                  <a:gd name="connsiteX72" fmla="*/ 1383221 w 3104864"/>
                  <a:gd name="connsiteY72" fmla="*/ 939451 h 1087659"/>
                  <a:gd name="connsiteX73" fmla="*/ 1368171 w 3104864"/>
                  <a:gd name="connsiteY73" fmla="*/ 954596 h 1087659"/>
                  <a:gd name="connsiteX74" fmla="*/ 1353122 w 3104864"/>
                  <a:gd name="connsiteY74" fmla="*/ 939451 h 1087659"/>
                  <a:gd name="connsiteX75" fmla="*/ 1262539 w 3104864"/>
                  <a:gd name="connsiteY75" fmla="*/ 915257 h 1087659"/>
                  <a:gd name="connsiteX76" fmla="*/ 1277588 w 3104864"/>
                  <a:gd name="connsiteY76" fmla="*/ 900113 h 1087659"/>
                  <a:gd name="connsiteX77" fmla="*/ 1292733 w 3104864"/>
                  <a:gd name="connsiteY77" fmla="*/ 915257 h 1087659"/>
                  <a:gd name="connsiteX78" fmla="*/ 1277588 w 3104864"/>
                  <a:gd name="connsiteY78" fmla="*/ 930402 h 1087659"/>
                  <a:gd name="connsiteX79" fmla="*/ 1262539 w 3104864"/>
                  <a:gd name="connsiteY79" fmla="*/ 915257 h 1087659"/>
                  <a:gd name="connsiteX80" fmla="*/ 1105472 w 3104864"/>
                  <a:gd name="connsiteY80" fmla="*/ 891064 h 1087659"/>
                  <a:gd name="connsiteX81" fmla="*/ 1120616 w 3104864"/>
                  <a:gd name="connsiteY81" fmla="*/ 875919 h 1087659"/>
                  <a:gd name="connsiteX82" fmla="*/ 1135666 w 3104864"/>
                  <a:gd name="connsiteY82" fmla="*/ 891064 h 1087659"/>
                  <a:gd name="connsiteX83" fmla="*/ 1120616 w 3104864"/>
                  <a:gd name="connsiteY83" fmla="*/ 906209 h 1087659"/>
                  <a:gd name="connsiteX84" fmla="*/ 1105472 w 3104864"/>
                  <a:gd name="connsiteY84" fmla="*/ 891064 h 1087659"/>
                  <a:gd name="connsiteX85" fmla="*/ 1087374 w 3104864"/>
                  <a:gd name="connsiteY85" fmla="*/ 878967 h 1087659"/>
                  <a:gd name="connsiteX86" fmla="*/ 1105472 w 3104864"/>
                  <a:gd name="connsiteY86" fmla="*/ 863822 h 1087659"/>
                  <a:gd name="connsiteX87" fmla="*/ 1123569 w 3104864"/>
                  <a:gd name="connsiteY87" fmla="*/ 878967 h 1087659"/>
                  <a:gd name="connsiteX88" fmla="*/ 1105472 w 3104864"/>
                  <a:gd name="connsiteY88" fmla="*/ 894112 h 1087659"/>
                  <a:gd name="connsiteX89" fmla="*/ 1087374 w 3104864"/>
                  <a:gd name="connsiteY89" fmla="*/ 878967 h 1087659"/>
                  <a:gd name="connsiteX90" fmla="*/ 869918 w 3104864"/>
                  <a:gd name="connsiteY90" fmla="*/ 848773 h 1087659"/>
                  <a:gd name="connsiteX91" fmla="*/ 888016 w 3104864"/>
                  <a:gd name="connsiteY91" fmla="*/ 833723 h 1087659"/>
                  <a:gd name="connsiteX92" fmla="*/ 906113 w 3104864"/>
                  <a:gd name="connsiteY92" fmla="*/ 848773 h 1087659"/>
                  <a:gd name="connsiteX93" fmla="*/ 888016 w 3104864"/>
                  <a:gd name="connsiteY93" fmla="*/ 863918 h 1087659"/>
                  <a:gd name="connsiteX94" fmla="*/ 869918 w 3104864"/>
                  <a:gd name="connsiteY94" fmla="*/ 848773 h 1087659"/>
                  <a:gd name="connsiteX95" fmla="*/ 857822 w 3104864"/>
                  <a:gd name="connsiteY95" fmla="*/ 848773 h 1087659"/>
                  <a:gd name="connsiteX96" fmla="*/ 875919 w 3104864"/>
                  <a:gd name="connsiteY96" fmla="*/ 833723 h 1087659"/>
                  <a:gd name="connsiteX97" fmla="*/ 894017 w 3104864"/>
                  <a:gd name="connsiteY97" fmla="*/ 848773 h 1087659"/>
                  <a:gd name="connsiteX98" fmla="*/ 875919 w 3104864"/>
                  <a:gd name="connsiteY98" fmla="*/ 863918 h 1087659"/>
                  <a:gd name="connsiteX99" fmla="*/ 857822 w 3104864"/>
                  <a:gd name="connsiteY99" fmla="*/ 848773 h 1087659"/>
                  <a:gd name="connsiteX100" fmla="*/ 676561 w 3104864"/>
                  <a:gd name="connsiteY100" fmla="*/ 806482 h 1087659"/>
                  <a:gd name="connsiteX101" fmla="*/ 691705 w 3104864"/>
                  <a:gd name="connsiteY101" fmla="*/ 791337 h 1087659"/>
                  <a:gd name="connsiteX102" fmla="*/ 706755 w 3104864"/>
                  <a:gd name="connsiteY102" fmla="*/ 806482 h 1087659"/>
                  <a:gd name="connsiteX103" fmla="*/ 691705 w 3104864"/>
                  <a:gd name="connsiteY103" fmla="*/ 821627 h 1087659"/>
                  <a:gd name="connsiteX104" fmla="*/ 676561 w 3104864"/>
                  <a:gd name="connsiteY104" fmla="*/ 806482 h 1087659"/>
                  <a:gd name="connsiteX105" fmla="*/ 622173 w 3104864"/>
                  <a:gd name="connsiteY105" fmla="*/ 791337 h 1087659"/>
                  <a:gd name="connsiteX106" fmla="*/ 637223 w 3104864"/>
                  <a:gd name="connsiteY106" fmla="*/ 773240 h 1087659"/>
                  <a:gd name="connsiteX107" fmla="*/ 652367 w 3104864"/>
                  <a:gd name="connsiteY107" fmla="*/ 791337 h 1087659"/>
                  <a:gd name="connsiteX108" fmla="*/ 637223 w 3104864"/>
                  <a:gd name="connsiteY108" fmla="*/ 809435 h 1087659"/>
                  <a:gd name="connsiteX109" fmla="*/ 622173 w 3104864"/>
                  <a:gd name="connsiteY109" fmla="*/ 791337 h 1087659"/>
                  <a:gd name="connsiteX110" fmla="*/ 610076 w 3104864"/>
                  <a:gd name="connsiteY110" fmla="*/ 776192 h 1087659"/>
                  <a:gd name="connsiteX111" fmla="*/ 625221 w 3104864"/>
                  <a:gd name="connsiteY111" fmla="*/ 761048 h 1087659"/>
                  <a:gd name="connsiteX112" fmla="*/ 640366 w 3104864"/>
                  <a:gd name="connsiteY112" fmla="*/ 776192 h 1087659"/>
                  <a:gd name="connsiteX113" fmla="*/ 625221 w 3104864"/>
                  <a:gd name="connsiteY113" fmla="*/ 791337 h 1087659"/>
                  <a:gd name="connsiteX114" fmla="*/ 610076 w 3104864"/>
                  <a:gd name="connsiteY114" fmla="*/ 776192 h 1087659"/>
                  <a:gd name="connsiteX115" fmla="*/ 585883 w 3104864"/>
                  <a:gd name="connsiteY115" fmla="*/ 749046 h 1087659"/>
                  <a:gd name="connsiteX116" fmla="*/ 601028 w 3104864"/>
                  <a:gd name="connsiteY116" fmla="*/ 730949 h 1087659"/>
                  <a:gd name="connsiteX117" fmla="*/ 616077 w 3104864"/>
                  <a:gd name="connsiteY117" fmla="*/ 749046 h 1087659"/>
                  <a:gd name="connsiteX118" fmla="*/ 601028 w 3104864"/>
                  <a:gd name="connsiteY118" fmla="*/ 767144 h 1087659"/>
                  <a:gd name="connsiteX119" fmla="*/ 585883 w 3104864"/>
                  <a:gd name="connsiteY119" fmla="*/ 749046 h 1087659"/>
                  <a:gd name="connsiteX120" fmla="*/ 398621 w 3104864"/>
                  <a:gd name="connsiteY120" fmla="*/ 715804 h 1087659"/>
                  <a:gd name="connsiteX121" fmla="*/ 413766 w 3104864"/>
                  <a:gd name="connsiteY121" fmla="*/ 700659 h 1087659"/>
                  <a:gd name="connsiteX122" fmla="*/ 428911 w 3104864"/>
                  <a:gd name="connsiteY122" fmla="*/ 715804 h 1087659"/>
                  <a:gd name="connsiteX123" fmla="*/ 413766 w 3104864"/>
                  <a:gd name="connsiteY123" fmla="*/ 730949 h 1087659"/>
                  <a:gd name="connsiteX124" fmla="*/ 398621 w 3104864"/>
                  <a:gd name="connsiteY124" fmla="*/ 715804 h 1087659"/>
                  <a:gd name="connsiteX125" fmla="*/ 410718 w 3104864"/>
                  <a:gd name="connsiteY125" fmla="*/ 715804 h 1087659"/>
                  <a:gd name="connsiteX126" fmla="*/ 425767 w 3104864"/>
                  <a:gd name="connsiteY126" fmla="*/ 700659 h 1087659"/>
                  <a:gd name="connsiteX127" fmla="*/ 440912 w 3104864"/>
                  <a:gd name="connsiteY127" fmla="*/ 715804 h 1087659"/>
                  <a:gd name="connsiteX128" fmla="*/ 425767 w 3104864"/>
                  <a:gd name="connsiteY128" fmla="*/ 730949 h 1087659"/>
                  <a:gd name="connsiteX129" fmla="*/ 410718 w 3104864"/>
                  <a:gd name="connsiteY129" fmla="*/ 715804 h 1087659"/>
                  <a:gd name="connsiteX130" fmla="*/ 386525 w 3104864"/>
                  <a:gd name="connsiteY130" fmla="*/ 715804 h 1087659"/>
                  <a:gd name="connsiteX131" fmla="*/ 401669 w 3104864"/>
                  <a:gd name="connsiteY131" fmla="*/ 700659 h 1087659"/>
                  <a:gd name="connsiteX132" fmla="*/ 416814 w 3104864"/>
                  <a:gd name="connsiteY132" fmla="*/ 715804 h 1087659"/>
                  <a:gd name="connsiteX133" fmla="*/ 401669 w 3104864"/>
                  <a:gd name="connsiteY133" fmla="*/ 730949 h 1087659"/>
                  <a:gd name="connsiteX134" fmla="*/ 386525 w 3104864"/>
                  <a:gd name="connsiteY134" fmla="*/ 715804 h 1087659"/>
                  <a:gd name="connsiteX135" fmla="*/ 374428 w 3104864"/>
                  <a:gd name="connsiteY135" fmla="*/ 688658 h 1087659"/>
                  <a:gd name="connsiteX136" fmla="*/ 389573 w 3104864"/>
                  <a:gd name="connsiteY136" fmla="*/ 670560 h 1087659"/>
                  <a:gd name="connsiteX137" fmla="*/ 404622 w 3104864"/>
                  <a:gd name="connsiteY137" fmla="*/ 688658 h 1087659"/>
                  <a:gd name="connsiteX138" fmla="*/ 389573 w 3104864"/>
                  <a:gd name="connsiteY138" fmla="*/ 706755 h 1087659"/>
                  <a:gd name="connsiteX139" fmla="*/ 374428 w 3104864"/>
                  <a:gd name="connsiteY139" fmla="*/ 688658 h 1087659"/>
                  <a:gd name="connsiteX140" fmla="*/ 362331 w 3104864"/>
                  <a:gd name="connsiteY140" fmla="*/ 667512 h 1087659"/>
                  <a:gd name="connsiteX141" fmla="*/ 377380 w 3104864"/>
                  <a:gd name="connsiteY141" fmla="*/ 652367 h 1087659"/>
                  <a:gd name="connsiteX142" fmla="*/ 392525 w 3104864"/>
                  <a:gd name="connsiteY142" fmla="*/ 667512 h 1087659"/>
                  <a:gd name="connsiteX143" fmla="*/ 377380 w 3104864"/>
                  <a:gd name="connsiteY143" fmla="*/ 682562 h 1087659"/>
                  <a:gd name="connsiteX144" fmla="*/ 362331 w 3104864"/>
                  <a:gd name="connsiteY144" fmla="*/ 667512 h 1087659"/>
                  <a:gd name="connsiteX145" fmla="*/ 368332 w 3104864"/>
                  <a:gd name="connsiteY145" fmla="*/ 676561 h 1087659"/>
                  <a:gd name="connsiteX146" fmla="*/ 383381 w 3104864"/>
                  <a:gd name="connsiteY146" fmla="*/ 658463 h 1087659"/>
                  <a:gd name="connsiteX147" fmla="*/ 398526 w 3104864"/>
                  <a:gd name="connsiteY147" fmla="*/ 676561 h 1087659"/>
                  <a:gd name="connsiteX148" fmla="*/ 383381 w 3104864"/>
                  <a:gd name="connsiteY148" fmla="*/ 694658 h 1087659"/>
                  <a:gd name="connsiteX149" fmla="*/ 368332 w 3104864"/>
                  <a:gd name="connsiteY149" fmla="*/ 676561 h 1087659"/>
                  <a:gd name="connsiteX150" fmla="*/ 356235 w 3104864"/>
                  <a:gd name="connsiteY150" fmla="*/ 655415 h 1087659"/>
                  <a:gd name="connsiteX151" fmla="*/ 371380 w 3104864"/>
                  <a:gd name="connsiteY151" fmla="*/ 640271 h 1087659"/>
                  <a:gd name="connsiteX152" fmla="*/ 386429 w 3104864"/>
                  <a:gd name="connsiteY152" fmla="*/ 655415 h 1087659"/>
                  <a:gd name="connsiteX153" fmla="*/ 371380 w 3104864"/>
                  <a:gd name="connsiteY153" fmla="*/ 670465 h 1087659"/>
                  <a:gd name="connsiteX154" fmla="*/ 356235 w 3104864"/>
                  <a:gd name="connsiteY154" fmla="*/ 655415 h 1087659"/>
                  <a:gd name="connsiteX155" fmla="*/ 344138 w 3104864"/>
                  <a:gd name="connsiteY155" fmla="*/ 643319 h 1087659"/>
                  <a:gd name="connsiteX156" fmla="*/ 359283 w 3104864"/>
                  <a:gd name="connsiteY156" fmla="*/ 628269 h 1087659"/>
                  <a:gd name="connsiteX157" fmla="*/ 374332 w 3104864"/>
                  <a:gd name="connsiteY157" fmla="*/ 643319 h 1087659"/>
                  <a:gd name="connsiteX158" fmla="*/ 359283 w 3104864"/>
                  <a:gd name="connsiteY158" fmla="*/ 658463 h 1087659"/>
                  <a:gd name="connsiteX159" fmla="*/ 344138 w 3104864"/>
                  <a:gd name="connsiteY159" fmla="*/ 643319 h 1087659"/>
                  <a:gd name="connsiteX160" fmla="*/ 338138 w 3104864"/>
                  <a:gd name="connsiteY160" fmla="*/ 631222 h 1087659"/>
                  <a:gd name="connsiteX161" fmla="*/ 353282 w 3104864"/>
                  <a:gd name="connsiteY161" fmla="*/ 616077 h 1087659"/>
                  <a:gd name="connsiteX162" fmla="*/ 368427 w 3104864"/>
                  <a:gd name="connsiteY162" fmla="*/ 631222 h 1087659"/>
                  <a:gd name="connsiteX163" fmla="*/ 353282 w 3104864"/>
                  <a:gd name="connsiteY163" fmla="*/ 646367 h 1087659"/>
                  <a:gd name="connsiteX164" fmla="*/ 338138 w 3104864"/>
                  <a:gd name="connsiteY164" fmla="*/ 631222 h 1087659"/>
                  <a:gd name="connsiteX165" fmla="*/ 277749 w 3104864"/>
                  <a:gd name="connsiteY165" fmla="*/ 622173 h 1087659"/>
                  <a:gd name="connsiteX166" fmla="*/ 295846 w 3104864"/>
                  <a:gd name="connsiteY166" fmla="*/ 604076 h 1087659"/>
                  <a:gd name="connsiteX167" fmla="*/ 313944 w 3104864"/>
                  <a:gd name="connsiteY167" fmla="*/ 622173 h 1087659"/>
                  <a:gd name="connsiteX168" fmla="*/ 295846 w 3104864"/>
                  <a:gd name="connsiteY168" fmla="*/ 640271 h 1087659"/>
                  <a:gd name="connsiteX169" fmla="*/ 277749 w 3104864"/>
                  <a:gd name="connsiteY169" fmla="*/ 622173 h 1087659"/>
                  <a:gd name="connsiteX170" fmla="*/ 259651 w 3104864"/>
                  <a:gd name="connsiteY170" fmla="*/ 619125 h 1087659"/>
                  <a:gd name="connsiteX171" fmla="*/ 274796 w 3104864"/>
                  <a:gd name="connsiteY171" fmla="*/ 603980 h 1087659"/>
                  <a:gd name="connsiteX172" fmla="*/ 289941 w 3104864"/>
                  <a:gd name="connsiteY172" fmla="*/ 619125 h 1087659"/>
                  <a:gd name="connsiteX173" fmla="*/ 274796 w 3104864"/>
                  <a:gd name="connsiteY173" fmla="*/ 634175 h 1087659"/>
                  <a:gd name="connsiteX174" fmla="*/ 259651 w 3104864"/>
                  <a:gd name="connsiteY174" fmla="*/ 619125 h 1087659"/>
                  <a:gd name="connsiteX175" fmla="*/ 247555 w 3104864"/>
                  <a:gd name="connsiteY175" fmla="*/ 613029 h 1087659"/>
                  <a:gd name="connsiteX176" fmla="*/ 262700 w 3104864"/>
                  <a:gd name="connsiteY176" fmla="*/ 597884 h 1087659"/>
                  <a:gd name="connsiteX177" fmla="*/ 277844 w 3104864"/>
                  <a:gd name="connsiteY177" fmla="*/ 613029 h 1087659"/>
                  <a:gd name="connsiteX178" fmla="*/ 262700 w 3104864"/>
                  <a:gd name="connsiteY178" fmla="*/ 628174 h 1087659"/>
                  <a:gd name="connsiteX179" fmla="*/ 247555 w 3104864"/>
                  <a:gd name="connsiteY179" fmla="*/ 613029 h 1087659"/>
                  <a:gd name="connsiteX180" fmla="*/ 102584 w 3104864"/>
                  <a:gd name="connsiteY180" fmla="*/ 120682 h 1087659"/>
                  <a:gd name="connsiteX181" fmla="*/ 117729 w 3104864"/>
                  <a:gd name="connsiteY181" fmla="*/ 102584 h 1087659"/>
                  <a:gd name="connsiteX182" fmla="*/ 132874 w 3104864"/>
                  <a:gd name="connsiteY182" fmla="*/ 120682 h 1087659"/>
                  <a:gd name="connsiteX183" fmla="*/ 117729 w 3104864"/>
                  <a:gd name="connsiteY183" fmla="*/ 138779 h 1087659"/>
                  <a:gd name="connsiteX184" fmla="*/ 102584 w 3104864"/>
                  <a:gd name="connsiteY184" fmla="*/ 120682 h 1087659"/>
                  <a:gd name="connsiteX185" fmla="*/ 162973 w 3104864"/>
                  <a:gd name="connsiteY185" fmla="*/ 579787 h 1087659"/>
                  <a:gd name="connsiteX186" fmla="*/ 178117 w 3104864"/>
                  <a:gd name="connsiteY186" fmla="*/ 561689 h 1087659"/>
                  <a:gd name="connsiteX187" fmla="*/ 193262 w 3104864"/>
                  <a:gd name="connsiteY187" fmla="*/ 579787 h 1087659"/>
                  <a:gd name="connsiteX188" fmla="*/ 178117 w 3104864"/>
                  <a:gd name="connsiteY188" fmla="*/ 597884 h 1087659"/>
                  <a:gd name="connsiteX189" fmla="*/ 162973 w 3104864"/>
                  <a:gd name="connsiteY189" fmla="*/ 579787 h 1087659"/>
                  <a:gd name="connsiteX190" fmla="*/ 150876 w 3104864"/>
                  <a:gd name="connsiteY190" fmla="*/ 558641 h 1087659"/>
                  <a:gd name="connsiteX191" fmla="*/ 168973 w 3104864"/>
                  <a:gd name="connsiteY191" fmla="*/ 543497 h 1087659"/>
                  <a:gd name="connsiteX192" fmla="*/ 187071 w 3104864"/>
                  <a:gd name="connsiteY192" fmla="*/ 558641 h 1087659"/>
                  <a:gd name="connsiteX193" fmla="*/ 168973 w 3104864"/>
                  <a:gd name="connsiteY193" fmla="*/ 573786 h 1087659"/>
                  <a:gd name="connsiteX194" fmla="*/ 150876 w 3104864"/>
                  <a:gd name="connsiteY194" fmla="*/ 558641 h 1087659"/>
                  <a:gd name="connsiteX195" fmla="*/ 144780 w 3104864"/>
                  <a:gd name="connsiteY195" fmla="*/ 552641 h 1087659"/>
                  <a:gd name="connsiteX196" fmla="*/ 159925 w 3104864"/>
                  <a:gd name="connsiteY196" fmla="*/ 537496 h 1087659"/>
                  <a:gd name="connsiteX197" fmla="*/ 175069 w 3104864"/>
                  <a:gd name="connsiteY197" fmla="*/ 552641 h 1087659"/>
                  <a:gd name="connsiteX198" fmla="*/ 159925 w 3104864"/>
                  <a:gd name="connsiteY198" fmla="*/ 567690 h 1087659"/>
                  <a:gd name="connsiteX199" fmla="*/ 144780 w 3104864"/>
                  <a:gd name="connsiteY199" fmla="*/ 552641 h 1087659"/>
                  <a:gd name="connsiteX200" fmla="*/ 132683 w 3104864"/>
                  <a:gd name="connsiteY200" fmla="*/ 537496 h 1087659"/>
                  <a:gd name="connsiteX201" fmla="*/ 147828 w 3104864"/>
                  <a:gd name="connsiteY201" fmla="*/ 519398 h 1087659"/>
                  <a:gd name="connsiteX202" fmla="*/ 162877 w 3104864"/>
                  <a:gd name="connsiteY202" fmla="*/ 537496 h 1087659"/>
                  <a:gd name="connsiteX203" fmla="*/ 147828 w 3104864"/>
                  <a:gd name="connsiteY203" fmla="*/ 555593 h 1087659"/>
                  <a:gd name="connsiteX204" fmla="*/ 132683 w 3104864"/>
                  <a:gd name="connsiteY204" fmla="*/ 537496 h 1087659"/>
                  <a:gd name="connsiteX205" fmla="*/ 132683 w 3104864"/>
                  <a:gd name="connsiteY205" fmla="*/ 510350 h 1087659"/>
                  <a:gd name="connsiteX206" fmla="*/ 147828 w 3104864"/>
                  <a:gd name="connsiteY206" fmla="*/ 495205 h 1087659"/>
                  <a:gd name="connsiteX207" fmla="*/ 162877 w 3104864"/>
                  <a:gd name="connsiteY207" fmla="*/ 510350 h 1087659"/>
                  <a:gd name="connsiteX208" fmla="*/ 147828 w 3104864"/>
                  <a:gd name="connsiteY208" fmla="*/ 525399 h 1087659"/>
                  <a:gd name="connsiteX209" fmla="*/ 132683 w 3104864"/>
                  <a:gd name="connsiteY209" fmla="*/ 510350 h 1087659"/>
                  <a:gd name="connsiteX210" fmla="*/ 126682 w 3104864"/>
                  <a:gd name="connsiteY210" fmla="*/ 455962 h 1087659"/>
                  <a:gd name="connsiteX211" fmla="*/ 141732 w 3104864"/>
                  <a:gd name="connsiteY211" fmla="*/ 440817 h 1087659"/>
                  <a:gd name="connsiteX212" fmla="*/ 156877 w 3104864"/>
                  <a:gd name="connsiteY212" fmla="*/ 455962 h 1087659"/>
                  <a:gd name="connsiteX213" fmla="*/ 141732 w 3104864"/>
                  <a:gd name="connsiteY213" fmla="*/ 471106 h 1087659"/>
                  <a:gd name="connsiteX214" fmla="*/ 126682 w 3104864"/>
                  <a:gd name="connsiteY214" fmla="*/ 455962 h 1087659"/>
                  <a:gd name="connsiteX215" fmla="*/ 120682 w 3104864"/>
                  <a:gd name="connsiteY215" fmla="*/ 289846 h 1087659"/>
                  <a:gd name="connsiteX216" fmla="*/ 135826 w 3104864"/>
                  <a:gd name="connsiteY216" fmla="*/ 271748 h 1087659"/>
                  <a:gd name="connsiteX217" fmla="*/ 150971 w 3104864"/>
                  <a:gd name="connsiteY217" fmla="*/ 289846 h 1087659"/>
                  <a:gd name="connsiteX218" fmla="*/ 135826 w 3104864"/>
                  <a:gd name="connsiteY218" fmla="*/ 307943 h 1087659"/>
                  <a:gd name="connsiteX219" fmla="*/ 120682 w 3104864"/>
                  <a:gd name="connsiteY219" fmla="*/ 289846 h 1087659"/>
                  <a:gd name="connsiteX220" fmla="*/ 114681 w 3104864"/>
                  <a:gd name="connsiteY220" fmla="*/ 226409 h 1087659"/>
                  <a:gd name="connsiteX221" fmla="*/ 129826 w 3104864"/>
                  <a:gd name="connsiteY221" fmla="*/ 211265 h 1087659"/>
                  <a:gd name="connsiteX222" fmla="*/ 144875 w 3104864"/>
                  <a:gd name="connsiteY222" fmla="*/ 226409 h 1087659"/>
                  <a:gd name="connsiteX223" fmla="*/ 129826 w 3104864"/>
                  <a:gd name="connsiteY223" fmla="*/ 241554 h 1087659"/>
                  <a:gd name="connsiteX224" fmla="*/ 114681 w 3104864"/>
                  <a:gd name="connsiteY224" fmla="*/ 226409 h 1087659"/>
                  <a:gd name="connsiteX225" fmla="*/ 114681 w 3104864"/>
                  <a:gd name="connsiteY225" fmla="*/ 199263 h 1087659"/>
                  <a:gd name="connsiteX226" fmla="*/ 129826 w 3104864"/>
                  <a:gd name="connsiteY226" fmla="*/ 181166 h 1087659"/>
                  <a:gd name="connsiteX227" fmla="*/ 144875 w 3104864"/>
                  <a:gd name="connsiteY227" fmla="*/ 199263 h 1087659"/>
                  <a:gd name="connsiteX228" fmla="*/ 129826 w 3104864"/>
                  <a:gd name="connsiteY228" fmla="*/ 217361 h 1087659"/>
                  <a:gd name="connsiteX229" fmla="*/ 114681 w 3104864"/>
                  <a:gd name="connsiteY229" fmla="*/ 199263 h 1087659"/>
                  <a:gd name="connsiteX230" fmla="*/ 108680 w 3104864"/>
                  <a:gd name="connsiteY230" fmla="*/ 163068 h 1087659"/>
                  <a:gd name="connsiteX231" fmla="*/ 123825 w 3104864"/>
                  <a:gd name="connsiteY231" fmla="*/ 144971 h 1087659"/>
                  <a:gd name="connsiteX232" fmla="*/ 138970 w 3104864"/>
                  <a:gd name="connsiteY232" fmla="*/ 163068 h 1087659"/>
                  <a:gd name="connsiteX233" fmla="*/ 123825 w 3104864"/>
                  <a:gd name="connsiteY233" fmla="*/ 181166 h 1087659"/>
                  <a:gd name="connsiteX234" fmla="*/ 108680 w 3104864"/>
                  <a:gd name="connsiteY234" fmla="*/ 163068 h 1087659"/>
                  <a:gd name="connsiteX235" fmla="*/ 102679 w 3104864"/>
                  <a:gd name="connsiteY235" fmla="*/ 105728 h 1087659"/>
                  <a:gd name="connsiteX236" fmla="*/ 117824 w 3104864"/>
                  <a:gd name="connsiteY236" fmla="*/ 90583 h 1087659"/>
                  <a:gd name="connsiteX237" fmla="*/ 132969 w 3104864"/>
                  <a:gd name="connsiteY237" fmla="*/ 105728 h 1087659"/>
                  <a:gd name="connsiteX238" fmla="*/ 117824 w 3104864"/>
                  <a:gd name="connsiteY238" fmla="*/ 120777 h 1087659"/>
                  <a:gd name="connsiteX239" fmla="*/ 102679 w 3104864"/>
                  <a:gd name="connsiteY239" fmla="*/ 105728 h 1087659"/>
                  <a:gd name="connsiteX240" fmla="*/ 72485 w 3104864"/>
                  <a:gd name="connsiteY240" fmla="*/ 27242 h 1087659"/>
                  <a:gd name="connsiteX241" fmla="*/ 87630 w 3104864"/>
                  <a:gd name="connsiteY241" fmla="*/ 12097 h 1087659"/>
                  <a:gd name="connsiteX242" fmla="*/ 102679 w 3104864"/>
                  <a:gd name="connsiteY242" fmla="*/ 27242 h 1087659"/>
                  <a:gd name="connsiteX243" fmla="*/ 87630 w 3104864"/>
                  <a:gd name="connsiteY243" fmla="*/ 42386 h 1087659"/>
                  <a:gd name="connsiteX244" fmla="*/ 72485 w 3104864"/>
                  <a:gd name="connsiteY244" fmla="*/ 27242 h 1087659"/>
                  <a:gd name="connsiteX245" fmla="*/ 54388 w 3104864"/>
                  <a:gd name="connsiteY245" fmla="*/ 27242 h 1087659"/>
                  <a:gd name="connsiteX246" fmla="*/ 72485 w 3104864"/>
                  <a:gd name="connsiteY246" fmla="*/ 12097 h 1087659"/>
                  <a:gd name="connsiteX247" fmla="*/ 90583 w 3104864"/>
                  <a:gd name="connsiteY247" fmla="*/ 27242 h 1087659"/>
                  <a:gd name="connsiteX248" fmla="*/ 72485 w 3104864"/>
                  <a:gd name="connsiteY248" fmla="*/ 42386 h 1087659"/>
                  <a:gd name="connsiteX249" fmla="*/ 54388 w 3104864"/>
                  <a:gd name="connsiteY249" fmla="*/ 27242 h 1087659"/>
                  <a:gd name="connsiteX250" fmla="*/ 0 w 3104864"/>
                  <a:gd name="connsiteY250" fmla="*/ 15145 h 1087659"/>
                  <a:gd name="connsiteX251" fmla="*/ 15145 w 3104864"/>
                  <a:gd name="connsiteY251" fmla="*/ 0 h 1087659"/>
                  <a:gd name="connsiteX252" fmla="*/ 30194 w 3104864"/>
                  <a:gd name="connsiteY252" fmla="*/ 15145 h 1087659"/>
                  <a:gd name="connsiteX253" fmla="*/ 15145 w 3104864"/>
                  <a:gd name="connsiteY253" fmla="*/ 30290 h 1087659"/>
                  <a:gd name="connsiteX254" fmla="*/ 0 w 3104864"/>
                  <a:gd name="connsiteY254" fmla="*/ 15145 h 1087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3104864" h="1087659">
                    <a:moveTo>
                      <a:pt x="3074670" y="1072515"/>
                    </a:moveTo>
                    <a:cubicBezTo>
                      <a:pt x="3074670" y="1064133"/>
                      <a:pt x="3081433" y="1057370"/>
                      <a:pt x="3089720" y="1057370"/>
                    </a:cubicBezTo>
                    <a:cubicBezTo>
                      <a:pt x="3098006" y="1057370"/>
                      <a:pt x="3104864" y="1064133"/>
                      <a:pt x="3104864" y="1072515"/>
                    </a:cubicBezTo>
                    <a:cubicBezTo>
                      <a:pt x="3104864" y="1080897"/>
                      <a:pt x="3098102" y="1087660"/>
                      <a:pt x="3089720" y="1087660"/>
                    </a:cubicBezTo>
                    <a:cubicBezTo>
                      <a:pt x="3081337" y="1087660"/>
                      <a:pt x="3074670" y="1080897"/>
                      <a:pt x="3074670" y="1072515"/>
                    </a:cubicBezTo>
                    <a:close/>
                    <a:moveTo>
                      <a:pt x="2851214" y="1069467"/>
                    </a:moveTo>
                    <a:cubicBezTo>
                      <a:pt x="2851214" y="1059466"/>
                      <a:pt x="2857976" y="1051370"/>
                      <a:pt x="2866358" y="1051370"/>
                    </a:cubicBezTo>
                    <a:cubicBezTo>
                      <a:pt x="2874740" y="1051370"/>
                      <a:pt x="2881503" y="1059466"/>
                      <a:pt x="2881503" y="1069467"/>
                    </a:cubicBezTo>
                    <a:cubicBezTo>
                      <a:pt x="2881503" y="1079468"/>
                      <a:pt x="2874740" y="1087565"/>
                      <a:pt x="2866358" y="1087565"/>
                    </a:cubicBezTo>
                    <a:cubicBezTo>
                      <a:pt x="2857976" y="1087565"/>
                      <a:pt x="2851214" y="1079468"/>
                      <a:pt x="2851214" y="1069467"/>
                    </a:cubicBezTo>
                    <a:close/>
                    <a:moveTo>
                      <a:pt x="2355914" y="1072515"/>
                    </a:moveTo>
                    <a:cubicBezTo>
                      <a:pt x="2355914" y="1064133"/>
                      <a:pt x="2362676" y="1057370"/>
                      <a:pt x="2370963" y="1057370"/>
                    </a:cubicBezTo>
                    <a:cubicBezTo>
                      <a:pt x="2379250" y="1057370"/>
                      <a:pt x="2386108" y="1064133"/>
                      <a:pt x="2386108" y="1072515"/>
                    </a:cubicBezTo>
                    <a:cubicBezTo>
                      <a:pt x="2386108" y="1080897"/>
                      <a:pt x="2379345" y="1087660"/>
                      <a:pt x="2370963" y="1087660"/>
                    </a:cubicBezTo>
                    <a:cubicBezTo>
                      <a:pt x="2362581" y="1087660"/>
                      <a:pt x="2355914" y="1080897"/>
                      <a:pt x="2355914" y="1072515"/>
                    </a:cubicBezTo>
                    <a:close/>
                    <a:moveTo>
                      <a:pt x="2331720" y="1018127"/>
                    </a:moveTo>
                    <a:cubicBezTo>
                      <a:pt x="2331720" y="1009745"/>
                      <a:pt x="2338483" y="1002983"/>
                      <a:pt x="2346865" y="1002983"/>
                    </a:cubicBezTo>
                    <a:cubicBezTo>
                      <a:pt x="2355247" y="1002983"/>
                      <a:pt x="2361914" y="1009745"/>
                      <a:pt x="2361914" y="1018127"/>
                    </a:cubicBezTo>
                    <a:cubicBezTo>
                      <a:pt x="2361914" y="1026509"/>
                      <a:pt x="2355152" y="1033272"/>
                      <a:pt x="2346865" y="1033272"/>
                    </a:cubicBezTo>
                    <a:cubicBezTo>
                      <a:pt x="2338578" y="1033272"/>
                      <a:pt x="2331720" y="1026509"/>
                      <a:pt x="2331720" y="1018127"/>
                    </a:cubicBezTo>
                    <a:close/>
                    <a:moveTo>
                      <a:pt x="2090071" y="1018127"/>
                    </a:moveTo>
                    <a:cubicBezTo>
                      <a:pt x="2090071" y="1009745"/>
                      <a:pt x="2096834" y="1002983"/>
                      <a:pt x="2105216" y="1002983"/>
                    </a:cubicBezTo>
                    <a:cubicBezTo>
                      <a:pt x="2113598" y="1002983"/>
                      <a:pt x="2120265" y="1009745"/>
                      <a:pt x="2120265" y="1018127"/>
                    </a:cubicBezTo>
                    <a:cubicBezTo>
                      <a:pt x="2120265" y="1026509"/>
                      <a:pt x="2113502" y="1033272"/>
                      <a:pt x="2105216" y="1033272"/>
                    </a:cubicBezTo>
                    <a:cubicBezTo>
                      <a:pt x="2096929" y="1033272"/>
                      <a:pt x="2090071" y="1026509"/>
                      <a:pt x="2090071" y="1018127"/>
                    </a:cubicBezTo>
                    <a:close/>
                    <a:moveTo>
                      <a:pt x="1860518" y="993934"/>
                    </a:moveTo>
                    <a:cubicBezTo>
                      <a:pt x="1860518" y="985552"/>
                      <a:pt x="1867281" y="978789"/>
                      <a:pt x="1875568" y="978789"/>
                    </a:cubicBezTo>
                    <a:cubicBezTo>
                      <a:pt x="1883855" y="978789"/>
                      <a:pt x="1890712" y="985552"/>
                      <a:pt x="1890712" y="993934"/>
                    </a:cubicBezTo>
                    <a:cubicBezTo>
                      <a:pt x="1890712" y="1002316"/>
                      <a:pt x="1883950" y="1009079"/>
                      <a:pt x="1875568" y="1009079"/>
                    </a:cubicBezTo>
                    <a:cubicBezTo>
                      <a:pt x="1867186" y="1009079"/>
                      <a:pt x="1860518" y="1002316"/>
                      <a:pt x="1860518" y="993934"/>
                    </a:cubicBezTo>
                    <a:close/>
                    <a:moveTo>
                      <a:pt x="1848422" y="987933"/>
                    </a:moveTo>
                    <a:cubicBezTo>
                      <a:pt x="1848422" y="979551"/>
                      <a:pt x="1855184" y="972788"/>
                      <a:pt x="1863566" y="972788"/>
                    </a:cubicBezTo>
                    <a:cubicBezTo>
                      <a:pt x="1871948" y="972788"/>
                      <a:pt x="1878711" y="979551"/>
                      <a:pt x="1878711" y="987933"/>
                    </a:cubicBezTo>
                    <a:cubicBezTo>
                      <a:pt x="1878711" y="996315"/>
                      <a:pt x="1871948" y="1002983"/>
                      <a:pt x="1863566" y="1002983"/>
                    </a:cubicBezTo>
                    <a:cubicBezTo>
                      <a:pt x="1855184" y="1002983"/>
                      <a:pt x="1848422" y="996220"/>
                      <a:pt x="1848422" y="987933"/>
                    </a:cubicBezTo>
                    <a:close/>
                    <a:moveTo>
                      <a:pt x="1651349" y="968978"/>
                    </a:moveTo>
                    <a:cubicBezTo>
                      <a:pt x="1651349" y="960215"/>
                      <a:pt x="1658493" y="953072"/>
                      <a:pt x="1667256" y="953072"/>
                    </a:cubicBezTo>
                    <a:cubicBezTo>
                      <a:pt x="1676019" y="953072"/>
                      <a:pt x="1683163" y="960215"/>
                      <a:pt x="1683163" y="968978"/>
                    </a:cubicBezTo>
                    <a:cubicBezTo>
                      <a:pt x="1683163" y="977741"/>
                      <a:pt x="1676019" y="984885"/>
                      <a:pt x="1667256" y="984885"/>
                    </a:cubicBezTo>
                    <a:cubicBezTo>
                      <a:pt x="1658493" y="984885"/>
                      <a:pt x="1651349" y="977741"/>
                      <a:pt x="1651349" y="968978"/>
                    </a:cubicBezTo>
                    <a:close/>
                    <a:moveTo>
                      <a:pt x="1624965" y="969740"/>
                    </a:moveTo>
                    <a:cubicBezTo>
                      <a:pt x="1624965" y="961358"/>
                      <a:pt x="1631728" y="954596"/>
                      <a:pt x="1640014" y="954596"/>
                    </a:cubicBezTo>
                    <a:cubicBezTo>
                      <a:pt x="1648301" y="954596"/>
                      <a:pt x="1655159" y="961358"/>
                      <a:pt x="1655159" y="969740"/>
                    </a:cubicBezTo>
                    <a:cubicBezTo>
                      <a:pt x="1655159" y="978122"/>
                      <a:pt x="1648397" y="984885"/>
                      <a:pt x="1640014" y="984885"/>
                    </a:cubicBezTo>
                    <a:cubicBezTo>
                      <a:pt x="1631633" y="984885"/>
                      <a:pt x="1624965" y="978122"/>
                      <a:pt x="1624965" y="969740"/>
                    </a:cubicBezTo>
                    <a:close/>
                    <a:moveTo>
                      <a:pt x="1600772" y="966692"/>
                    </a:moveTo>
                    <a:cubicBezTo>
                      <a:pt x="1600772" y="956691"/>
                      <a:pt x="1607534" y="948595"/>
                      <a:pt x="1615821" y="948595"/>
                    </a:cubicBezTo>
                    <a:cubicBezTo>
                      <a:pt x="1624108" y="948595"/>
                      <a:pt x="1630966" y="956691"/>
                      <a:pt x="1630966" y="966692"/>
                    </a:cubicBezTo>
                    <a:cubicBezTo>
                      <a:pt x="1630966" y="976694"/>
                      <a:pt x="1624203" y="984790"/>
                      <a:pt x="1615821" y="984790"/>
                    </a:cubicBezTo>
                    <a:cubicBezTo>
                      <a:pt x="1607439" y="984790"/>
                      <a:pt x="1600772" y="976694"/>
                      <a:pt x="1600772" y="966692"/>
                    </a:cubicBezTo>
                    <a:close/>
                    <a:moveTo>
                      <a:pt x="1576578" y="969740"/>
                    </a:moveTo>
                    <a:cubicBezTo>
                      <a:pt x="1576578" y="961358"/>
                      <a:pt x="1583341" y="954596"/>
                      <a:pt x="1591723" y="954596"/>
                    </a:cubicBezTo>
                    <a:cubicBezTo>
                      <a:pt x="1600105" y="954596"/>
                      <a:pt x="1606772" y="961358"/>
                      <a:pt x="1606772" y="969740"/>
                    </a:cubicBezTo>
                    <a:cubicBezTo>
                      <a:pt x="1606772" y="978122"/>
                      <a:pt x="1600010" y="984885"/>
                      <a:pt x="1591723" y="984885"/>
                    </a:cubicBezTo>
                    <a:cubicBezTo>
                      <a:pt x="1583436" y="984885"/>
                      <a:pt x="1576578" y="978122"/>
                      <a:pt x="1576578" y="969740"/>
                    </a:cubicBezTo>
                    <a:close/>
                    <a:moveTo>
                      <a:pt x="1564481" y="966692"/>
                    </a:moveTo>
                    <a:cubicBezTo>
                      <a:pt x="1564481" y="956691"/>
                      <a:pt x="1571244" y="948595"/>
                      <a:pt x="1579626" y="948595"/>
                    </a:cubicBezTo>
                    <a:cubicBezTo>
                      <a:pt x="1588008" y="948595"/>
                      <a:pt x="1594771" y="956691"/>
                      <a:pt x="1594771" y="966692"/>
                    </a:cubicBezTo>
                    <a:cubicBezTo>
                      <a:pt x="1594771" y="976694"/>
                      <a:pt x="1588008" y="984790"/>
                      <a:pt x="1579626" y="984790"/>
                    </a:cubicBezTo>
                    <a:cubicBezTo>
                      <a:pt x="1571244" y="984790"/>
                      <a:pt x="1564481" y="976694"/>
                      <a:pt x="1564481" y="966692"/>
                    </a:cubicBezTo>
                    <a:close/>
                    <a:moveTo>
                      <a:pt x="1473899" y="951548"/>
                    </a:moveTo>
                    <a:cubicBezTo>
                      <a:pt x="1473899" y="943166"/>
                      <a:pt x="1480661" y="936403"/>
                      <a:pt x="1489043" y="936403"/>
                    </a:cubicBezTo>
                    <a:cubicBezTo>
                      <a:pt x="1497425" y="936403"/>
                      <a:pt x="1504188" y="943166"/>
                      <a:pt x="1504188" y="951548"/>
                    </a:cubicBezTo>
                    <a:cubicBezTo>
                      <a:pt x="1504188" y="959930"/>
                      <a:pt x="1497425" y="966692"/>
                      <a:pt x="1489043" y="966692"/>
                    </a:cubicBezTo>
                    <a:cubicBezTo>
                      <a:pt x="1480661" y="966692"/>
                      <a:pt x="1473899" y="959930"/>
                      <a:pt x="1473899" y="951548"/>
                    </a:cubicBezTo>
                    <a:close/>
                    <a:moveTo>
                      <a:pt x="1383316" y="951548"/>
                    </a:moveTo>
                    <a:cubicBezTo>
                      <a:pt x="1383316" y="943166"/>
                      <a:pt x="1391412" y="936403"/>
                      <a:pt x="1401413" y="936403"/>
                    </a:cubicBezTo>
                    <a:cubicBezTo>
                      <a:pt x="1411414" y="936403"/>
                      <a:pt x="1419511" y="943166"/>
                      <a:pt x="1419511" y="951548"/>
                    </a:cubicBezTo>
                    <a:cubicBezTo>
                      <a:pt x="1419511" y="959930"/>
                      <a:pt x="1411414" y="966692"/>
                      <a:pt x="1401413" y="966692"/>
                    </a:cubicBezTo>
                    <a:cubicBezTo>
                      <a:pt x="1391412" y="966692"/>
                      <a:pt x="1383316" y="959930"/>
                      <a:pt x="1383316" y="951548"/>
                    </a:cubicBezTo>
                    <a:close/>
                    <a:moveTo>
                      <a:pt x="1353122" y="939451"/>
                    </a:moveTo>
                    <a:cubicBezTo>
                      <a:pt x="1353122" y="931069"/>
                      <a:pt x="1359884" y="924401"/>
                      <a:pt x="1368171" y="924401"/>
                    </a:cubicBezTo>
                    <a:cubicBezTo>
                      <a:pt x="1376458" y="924401"/>
                      <a:pt x="1383221" y="931164"/>
                      <a:pt x="1383221" y="939451"/>
                    </a:cubicBezTo>
                    <a:cubicBezTo>
                      <a:pt x="1383221" y="947738"/>
                      <a:pt x="1376458" y="954596"/>
                      <a:pt x="1368171" y="954596"/>
                    </a:cubicBezTo>
                    <a:cubicBezTo>
                      <a:pt x="1359884" y="954596"/>
                      <a:pt x="1353122" y="947833"/>
                      <a:pt x="1353122" y="939451"/>
                    </a:cubicBezTo>
                    <a:close/>
                    <a:moveTo>
                      <a:pt x="1262539" y="915257"/>
                    </a:moveTo>
                    <a:cubicBezTo>
                      <a:pt x="1262539" y="906875"/>
                      <a:pt x="1269302" y="900113"/>
                      <a:pt x="1277588" y="900113"/>
                    </a:cubicBezTo>
                    <a:cubicBezTo>
                      <a:pt x="1285875" y="900113"/>
                      <a:pt x="1292733" y="906875"/>
                      <a:pt x="1292733" y="915257"/>
                    </a:cubicBezTo>
                    <a:cubicBezTo>
                      <a:pt x="1292733" y="923639"/>
                      <a:pt x="1285970" y="930402"/>
                      <a:pt x="1277588" y="930402"/>
                    </a:cubicBezTo>
                    <a:cubicBezTo>
                      <a:pt x="1269206" y="930402"/>
                      <a:pt x="1262539" y="923639"/>
                      <a:pt x="1262539" y="915257"/>
                    </a:cubicBezTo>
                    <a:close/>
                    <a:moveTo>
                      <a:pt x="1105472" y="891064"/>
                    </a:moveTo>
                    <a:cubicBezTo>
                      <a:pt x="1105472" y="882682"/>
                      <a:pt x="1112234" y="875919"/>
                      <a:pt x="1120616" y="875919"/>
                    </a:cubicBezTo>
                    <a:cubicBezTo>
                      <a:pt x="1128998" y="875919"/>
                      <a:pt x="1135666" y="882682"/>
                      <a:pt x="1135666" y="891064"/>
                    </a:cubicBezTo>
                    <a:cubicBezTo>
                      <a:pt x="1135666" y="899446"/>
                      <a:pt x="1128903" y="906209"/>
                      <a:pt x="1120616" y="906209"/>
                    </a:cubicBezTo>
                    <a:cubicBezTo>
                      <a:pt x="1112330" y="906209"/>
                      <a:pt x="1105472" y="899446"/>
                      <a:pt x="1105472" y="891064"/>
                    </a:cubicBezTo>
                    <a:close/>
                    <a:moveTo>
                      <a:pt x="1087374" y="878967"/>
                    </a:moveTo>
                    <a:cubicBezTo>
                      <a:pt x="1087374" y="870585"/>
                      <a:pt x="1095470" y="863822"/>
                      <a:pt x="1105472" y="863822"/>
                    </a:cubicBezTo>
                    <a:cubicBezTo>
                      <a:pt x="1115473" y="863822"/>
                      <a:pt x="1123569" y="870585"/>
                      <a:pt x="1123569" y="878967"/>
                    </a:cubicBezTo>
                    <a:cubicBezTo>
                      <a:pt x="1123569" y="887349"/>
                      <a:pt x="1115473" y="894112"/>
                      <a:pt x="1105472" y="894112"/>
                    </a:cubicBezTo>
                    <a:cubicBezTo>
                      <a:pt x="1095470" y="894112"/>
                      <a:pt x="1087374" y="887349"/>
                      <a:pt x="1087374" y="878967"/>
                    </a:cubicBezTo>
                    <a:close/>
                    <a:moveTo>
                      <a:pt x="869918" y="848773"/>
                    </a:moveTo>
                    <a:cubicBezTo>
                      <a:pt x="869918" y="840391"/>
                      <a:pt x="878014" y="833723"/>
                      <a:pt x="888016" y="833723"/>
                    </a:cubicBezTo>
                    <a:cubicBezTo>
                      <a:pt x="898017" y="833723"/>
                      <a:pt x="906113" y="840486"/>
                      <a:pt x="906113" y="848773"/>
                    </a:cubicBezTo>
                    <a:cubicBezTo>
                      <a:pt x="906113" y="857060"/>
                      <a:pt x="898017" y="863918"/>
                      <a:pt x="888016" y="863918"/>
                    </a:cubicBezTo>
                    <a:cubicBezTo>
                      <a:pt x="878014" y="863918"/>
                      <a:pt x="869918" y="857155"/>
                      <a:pt x="869918" y="848773"/>
                    </a:cubicBezTo>
                    <a:close/>
                    <a:moveTo>
                      <a:pt x="857822" y="848773"/>
                    </a:moveTo>
                    <a:cubicBezTo>
                      <a:pt x="857822" y="840391"/>
                      <a:pt x="865918" y="833723"/>
                      <a:pt x="875919" y="833723"/>
                    </a:cubicBezTo>
                    <a:cubicBezTo>
                      <a:pt x="885920" y="833723"/>
                      <a:pt x="894017" y="840486"/>
                      <a:pt x="894017" y="848773"/>
                    </a:cubicBezTo>
                    <a:cubicBezTo>
                      <a:pt x="894017" y="857060"/>
                      <a:pt x="885920" y="863918"/>
                      <a:pt x="875919" y="863918"/>
                    </a:cubicBezTo>
                    <a:cubicBezTo>
                      <a:pt x="865918" y="863918"/>
                      <a:pt x="857822" y="857155"/>
                      <a:pt x="857822" y="848773"/>
                    </a:cubicBezTo>
                    <a:close/>
                    <a:moveTo>
                      <a:pt x="676561" y="806482"/>
                    </a:moveTo>
                    <a:cubicBezTo>
                      <a:pt x="676561" y="798100"/>
                      <a:pt x="683324" y="791337"/>
                      <a:pt x="691705" y="791337"/>
                    </a:cubicBezTo>
                    <a:cubicBezTo>
                      <a:pt x="700088" y="791337"/>
                      <a:pt x="706755" y="798100"/>
                      <a:pt x="706755" y="806482"/>
                    </a:cubicBezTo>
                    <a:cubicBezTo>
                      <a:pt x="706755" y="814864"/>
                      <a:pt x="699992" y="821627"/>
                      <a:pt x="691705" y="821627"/>
                    </a:cubicBezTo>
                    <a:cubicBezTo>
                      <a:pt x="683419" y="821627"/>
                      <a:pt x="676561" y="814864"/>
                      <a:pt x="676561" y="806482"/>
                    </a:cubicBezTo>
                    <a:close/>
                    <a:moveTo>
                      <a:pt x="622173" y="791337"/>
                    </a:moveTo>
                    <a:cubicBezTo>
                      <a:pt x="622173" y="781336"/>
                      <a:pt x="628936" y="773240"/>
                      <a:pt x="637223" y="773240"/>
                    </a:cubicBezTo>
                    <a:cubicBezTo>
                      <a:pt x="645509" y="773240"/>
                      <a:pt x="652367" y="781336"/>
                      <a:pt x="652367" y="791337"/>
                    </a:cubicBezTo>
                    <a:cubicBezTo>
                      <a:pt x="652367" y="801338"/>
                      <a:pt x="645605" y="809435"/>
                      <a:pt x="637223" y="809435"/>
                    </a:cubicBezTo>
                    <a:cubicBezTo>
                      <a:pt x="628840" y="809435"/>
                      <a:pt x="622173" y="801338"/>
                      <a:pt x="622173" y="791337"/>
                    </a:cubicBezTo>
                    <a:close/>
                    <a:moveTo>
                      <a:pt x="610076" y="776192"/>
                    </a:moveTo>
                    <a:cubicBezTo>
                      <a:pt x="610076" y="767810"/>
                      <a:pt x="616839" y="761048"/>
                      <a:pt x="625221" y="761048"/>
                    </a:cubicBezTo>
                    <a:cubicBezTo>
                      <a:pt x="633603" y="761048"/>
                      <a:pt x="640366" y="767810"/>
                      <a:pt x="640366" y="776192"/>
                    </a:cubicBezTo>
                    <a:cubicBezTo>
                      <a:pt x="640366" y="784574"/>
                      <a:pt x="633603" y="791337"/>
                      <a:pt x="625221" y="791337"/>
                    </a:cubicBezTo>
                    <a:cubicBezTo>
                      <a:pt x="616839" y="791337"/>
                      <a:pt x="610076" y="784574"/>
                      <a:pt x="610076" y="776192"/>
                    </a:cubicBezTo>
                    <a:close/>
                    <a:moveTo>
                      <a:pt x="585883" y="749046"/>
                    </a:moveTo>
                    <a:cubicBezTo>
                      <a:pt x="585883" y="739045"/>
                      <a:pt x="592646" y="730949"/>
                      <a:pt x="601028" y="730949"/>
                    </a:cubicBezTo>
                    <a:cubicBezTo>
                      <a:pt x="609409" y="730949"/>
                      <a:pt x="616077" y="739045"/>
                      <a:pt x="616077" y="749046"/>
                    </a:cubicBezTo>
                    <a:cubicBezTo>
                      <a:pt x="616077" y="759047"/>
                      <a:pt x="609314" y="767144"/>
                      <a:pt x="601028" y="767144"/>
                    </a:cubicBezTo>
                    <a:cubicBezTo>
                      <a:pt x="592741" y="767144"/>
                      <a:pt x="585883" y="759047"/>
                      <a:pt x="585883" y="749046"/>
                    </a:cubicBezTo>
                    <a:close/>
                    <a:moveTo>
                      <a:pt x="398621" y="715804"/>
                    </a:moveTo>
                    <a:cubicBezTo>
                      <a:pt x="398621" y="707422"/>
                      <a:pt x="405384" y="700659"/>
                      <a:pt x="413766" y="700659"/>
                    </a:cubicBezTo>
                    <a:cubicBezTo>
                      <a:pt x="422148" y="700659"/>
                      <a:pt x="428911" y="707422"/>
                      <a:pt x="428911" y="715804"/>
                    </a:cubicBezTo>
                    <a:cubicBezTo>
                      <a:pt x="428911" y="724186"/>
                      <a:pt x="422148" y="730949"/>
                      <a:pt x="413766" y="730949"/>
                    </a:cubicBezTo>
                    <a:cubicBezTo>
                      <a:pt x="405384" y="730949"/>
                      <a:pt x="398621" y="724186"/>
                      <a:pt x="398621" y="715804"/>
                    </a:cubicBezTo>
                    <a:close/>
                    <a:moveTo>
                      <a:pt x="410718" y="715804"/>
                    </a:moveTo>
                    <a:cubicBezTo>
                      <a:pt x="410718" y="707422"/>
                      <a:pt x="417481" y="700659"/>
                      <a:pt x="425767" y="700659"/>
                    </a:cubicBezTo>
                    <a:cubicBezTo>
                      <a:pt x="434054" y="700659"/>
                      <a:pt x="440912" y="707422"/>
                      <a:pt x="440912" y="715804"/>
                    </a:cubicBezTo>
                    <a:cubicBezTo>
                      <a:pt x="440912" y="724186"/>
                      <a:pt x="434150" y="730949"/>
                      <a:pt x="425767" y="730949"/>
                    </a:cubicBezTo>
                    <a:cubicBezTo>
                      <a:pt x="417386" y="730949"/>
                      <a:pt x="410718" y="724186"/>
                      <a:pt x="410718" y="715804"/>
                    </a:cubicBezTo>
                    <a:close/>
                    <a:moveTo>
                      <a:pt x="386525" y="715804"/>
                    </a:moveTo>
                    <a:cubicBezTo>
                      <a:pt x="386525" y="707422"/>
                      <a:pt x="393287" y="700659"/>
                      <a:pt x="401669" y="700659"/>
                    </a:cubicBezTo>
                    <a:cubicBezTo>
                      <a:pt x="410051" y="700659"/>
                      <a:pt x="416814" y="707422"/>
                      <a:pt x="416814" y="715804"/>
                    </a:cubicBezTo>
                    <a:cubicBezTo>
                      <a:pt x="416814" y="724186"/>
                      <a:pt x="410051" y="730949"/>
                      <a:pt x="401669" y="730949"/>
                    </a:cubicBezTo>
                    <a:cubicBezTo>
                      <a:pt x="393287" y="730949"/>
                      <a:pt x="386525" y="724186"/>
                      <a:pt x="386525" y="715804"/>
                    </a:cubicBezTo>
                    <a:close/>
                    <a:moveTo>
                      <a:pt x="374428" y="688658"/>
                    </a:moveTo>
                    <a:cubicBezTo>
                      <a:pt x="374428" y="678656"/>
                      <a:pt x="381190" y="670560"/>
                      <a:pt x="389573" y="670560"/>
                    </a:cubicBezTo>
                    <a:cubicBezTo>
                      <a:pt x="397955" y="670560"/>
                      <a:pt x="404622" y="678656"/>
                      <a:pt x="404622" y="688658"/>
                    </a:cubicBezTo>
                    <a:cubicBezTo>
                      <a:pt x="404622" y="698659"/>
                      <a:pt x="397859" y="706755"/>
                      <a:pt x="389573" y="706755"/>
                    </a:cubicBezTo>
                    <a:cubicBezTo>
                      <a:pt x="381286" y="706755"/>
                      <a:pt x="374428" y="698659"/>
                      <a:pt x="374428" y="688658"/>
                    </a:cubicBezTo>
                    <a:close/>
                    <a:moveTo>
                      <a:pt x="362331" y="667512"/>
                    </a:moveTo>
                    <a:cubicBezTo>
                      <a:pt x="362331" y="659130"/>
                      <a:pt x="369094" y="652367"/>
                      <a:pt x="377380" y="652367"/>
                    </a:cubicBezTo>
                    <a:cubicBezTo>
                      <a:pt x="385667" y="652367"/>
                      <a:pt x="392525" y="659130"/>
                      <a:pt x="392525" y="667512"/>
                    </a:cubicBezTo>
                    <a:cubicBezTo>
                      <a:pt x="392525" y="675894"/>
                      <a:pt x="385763" y="682562"/>
                      <a:pt x="377380" y="682562"/>
                    </a:cubicBezTo>
                    <a:cubicBezTo>
                      <a:pt x="368998" y="682562"/>
                      <a:pt x="362331" y="675799"/>
                      <a:pt x="362331" y="667512"/>
                    </a:cubicBezTo>
                    <a:close/>
                    <a:moveTo>
                      <a:pt x="368332" y="676561"/>
                    </a:moveTo>
                    <a:cubicBezTo>
                      <a:pt x="368332" y="666560"/>
                      <a:pt x="375094" y="658463"/>
                      <a:pt x="383381" y="658463"/>
                    </a:cubicBezTo>
                    <a:cubicBezTo>
                      <a:pt x="391668" y="658463"/>
                      <a:pt x="398526" y="666560"/>
                      <a:pt x="398526" y="676561"/>
                    </a:cubicBezTo>
                    <a:cubicBezTo>
                      <a:pt x="398526" y="686562"/>
                      <a:pt x="391763" y="694658"/>
                      <a:pt x="383381" y="694658"/>
                    </a:cubicBezTo>
                    <a:cubicBezTo>
                      <a:pt x="374999" y="694658"/>
                      <a:pt x="368332" y="686562"/>
                      <a:pt x="368332" y="676561"/>
                    </a:cubicBezTo>
                    <a:close/>
                    <a:moveTo>
                      <a:pt x="356235" y="655415"/>
                    </a:moveTo>
                    <a:cubicBezTo>
                      <a:pt x="356235" y="647033"/>
                      <a:pt x="362998" y="640271"/>
                      <a:pt x="371380" y="640271"/>
                    </a:cubicBezTo>
                    <a:cubicBezTo>
                      <a:pt x="379762" y="640271"/>
                      <a:pt x="386429" y="647033"/>
                      <a:pt x="386429" y="655415"/>
                    </a:cubicBezTo>
                    <a:cubicBezTo>
                      <a:pt x="386429" y="663797"/>
                      <a:pt x="379667" y="670465"/>
                      <a:pt x="371380" y="670465"/>
                    </a:cubicBezTo>
                    <a:cubicBezTo>
                      <a:pt x="363093" y="670465"/>
                      <a:pt x="356235" y="663702"/>
                      <a:pt x="356235" y="655415"/>
                    </a:cubicBezTo>
                    <a:close/>
                    <a:moveTo>
                      <a:pt x="344138" y="643319"/>
                    </a:moveTo>
                    <a:cubicBezTo>
                      <a:pt x="344138" y="634937"/>
                      <a:pt x="350901" y="628269"/>
                      <a:pt x="359283" y="628269"/>
                    </a:cubicBezTo>
                    <a:cubicBezTo>
                      <a:pt x="367665" y="628269"/>
                      <a:pt x="374332" y="635032"/>
                      <a:pt x="374332" y="643319"/>
                    </a:cubicBezTo>
                    <a:cubicBezTo>
                      <a:pt x="374332" y="651605"/>
                      <a:pt x="367570" y="658463"/>
                      <a:pt x="359283" y="658463"/>
                    </a:cubicBezTo>
                    <a:cubicBezTo>
                      <a:pt x="350996" y="658463"/>
                      <a:pt x="344138" y="651701"/>
                      <a:pt x="344138" y="643319"/>
                    </a:cubicBezTo>
                    <a:close/>
                    <a:moveTo>
                      <a:pt x="338138" y="631222"/>
                    </a:moveTo>
                    <a:cubicBezTo>
                      <a:pt x="338138" y="622840"/>
                      <a:pt x="344900" y="616077"/>
                      <a:pt x="353282" y="616077"/>
                    </a:cubicBezTo>
                    <a:cubicBezTo>
                      <a:pt x="361664" y="616077"/>
                      <a:pt x="368427" y="622840"/>
                      <a:pt x="368427" y="631222"/>
                    </a:cubicBezTo>
                    <a:cubicBezTo>
                      <a:pt x="368427" y="639604"/>
                      <a:pt x="361664" y="646367"/>
                      <a:pt x="353282" y="646367"/>
                    </a:cubicBezTo>
                    <a:cubicBezTo>
                      <a:pt x="344900" y="646367"/>
                      <a:pt x="338138" y="639604"/>
                      <a:pt x="338138" y="631222"/>
                    </a:cubicBezTo>
                    <a:close/>
                    <a:moveTo>
                      <a:pt x="277749" y="622173"/>
                    </a:moveTo>
                    <a:cubicBezTo>
                      <a:pt x="277749" y="612172"/>
                      <a:pt x="285845" y="604076"/>
                      <a:pt x="295846" y="604076"/>
                    </a:cubicBezTo>
                    <a:cubicBezTo>
                      <a:pt x="305848" y="604076"/>
                      <a:pt x="313944" y="612172"/>
                      <a:pt x="313944" y="622173"/>
                    </a:cubicBezTo>
                    <a:cubicBezTo>
                      <a:pt x="313944" y="632174"/>
                      <a:pt x="305848" y="640271"/>
                      <a:pt x="295846" y="640271"/>
                    </a:cubicBezTo>
                    <a:cubicBezTo>
                      <a:pt x="285845" y="640271"/>
                      <a:pt x="277749" y="632174"/>
                      <a:pt x="277749" y="622173"/>
                    </a:cubicBezTo>
                    <a:close/>
                    <a:moveTo>
                      <a:pt x="259651" y="619125"/>
                    </a:moveTo>
                    <a:cubicBezTo>
                      <a:pt x="259651" y="610743"/>
                      <a:pt x="266414" y="603980"/>
                      <a:pt x="274796" y="603980"/>
                    </a:cubicBezTo>
                    <a:cubicBezTo>
                      <a:pt x="283178" y="603980"/>
                      <a:pt x="289941" y="610743"/>
                      <a:pt x="289941" y="619125"/>
                    </a:cubicBezTo>
                    <a:cubicBezTo>
                      <a:pt x="289941" y="627507"/>
                      <a:pt x="283178" y="634175"/>
                      <a:pt x="274796" y="634175"/>
                    </a:cubicBezTo>
                    <a:cubicBezTo>
                      <a:pt x="266414" y="634175"/>
                      <a:pt x="259651" y="627412"/>
                      <a:pt x="259651" y="619125"/>
                    </a:cubicBezTo>
                    <a:close/>
                    <a:moveTo>
                      <a:pt x="247555" y="613029"/>
                    </a:moveTo>
                    <a:cubicBezTo>
                      <a:pt x="247555" y="604647"/>
                      <a:pt x="254317" y="597884"/>
                      <a:pt x="262700" y="597884"/>
                    </a:cubicBezTo>
                    <a:cubicBezTo>
                      <a:pt x="271082" y="597884"/>
                      <a:pt x="277844" y="604647"/>
                      <a:pt x="277844" y="613029"/>
                    </a:cubicBezTo>
                    <a:cubicBezTo>
                      <a:pt x="277844" y="621411"/>
                      <a:pt x="271082" y="628174"/>
                      <a:pt x="262700" y="628174"/>
                    </a:cubicBezTo>
                    <a:cubicBezTo>
                      <a:pt x="254317" y="628174"/>
                      <a:pt x="247555" y="621411"/>
                      <a:pt x="247555" y="613029"/>
                    </a:cubicBezTo>
                    <a:close/>
                    <a:moveTo>
                      <a:pt x="102584" y="120682"/>
                    </a:moveTo>
                    <a:cubicBezTo>
                      <a:pt x="102584" y="110681"/>
                      <a:pt x="109347" y="102584"/>
                      <a:pt x="117729" y="102584"/>
                    </a:cubicBezTo>
                    <a:cubicBezTo>
                      <a:pt x="126111" y="102584"/>
                      <a:pt x="132874" y="110681"/>
                      <a:pt x="132874" y="120682"/>
                    </a:cubicBezTo>
                    <a:cubicBezTo>
                      <a:pt x="132874" y="130683"/>
                      <a:pt x="126111" y="138779"/>
                      <a:pt x="117729" y="138779"/>
                    </a:cubicBezTo>
                    <a:cubicBezTo>
                      <a:pt x="109347" y="138779"/>
                      <a:pt x="102584" y="130683"/>
                      <a:pt x="102584" y="120682"/>
                    </a:cubicBezTo>
                    <a:close/>
                    <a:moveTo>
                      <a:pt x="162973" y="579787"/>
                    </a:moveTo>
                    <a:cubicBezTo>
                      <a:pt x="162973" y="569786"/>
                      <a:pt x="169736" y="561689"/>
                      <a:pt x="178117" y="561689"/>
                    </a:cubicBezTo>
                    <a:cubicBezTo>
                      <a:pt x="186500" y="561689"/>
                      <a:pt x="193262" y="569786"/>
                      <a:pt x="193262" y="579787"/>
                    </a:cubicBezTo>
                    <a:cubicBezTo>
                      <a:pt x="193262" y="589788"/>
                      <a:pt x="186500" y="597884"/>
                      <a:pt x="178117" y="597884"/>
                    </a:cubicBezTo>
                    <a:cubicBezTo>
                      <a:pt x="169736" y="597884"/>
                      <a:pt x="162973" y="589788"/>
                      <a:pt x="162973" y="579787"/>
                    </a:cubicBezTo>
                    <a:close/>
                    <a:moveTo>
                      <a:pt x="150876" y="558641"/>
                    </a:moveTo>
                    <a:cubicBezTo>
                      <a:pt x="150876" y="550259"/>
                      <a:pt x="158972" y="543497"/>
                      <a:pt x="168973" y="543497"/>
                    </a:cubicBezTo>
                    <a:cubicBezTo>
                      <a:pt x="178975" y="543497"/>
                      <a:pt x="187071" y="550259"/>
                      <a:pt x="187071" y="558641"/>
                    </a:cubicBezTo>
                    <a:cubicBezTo>
                      <a:pt x="187071" y="567023"/>
                      <a:pt x="178975" y="573786"/>
                      <a:pt x="168973" y="573786"/>
                    </a:cubicBezTo>
                    <a:cubicBezTo>
                      <a:pt x="158972" y="573786"/>
                      <a:pt x="150876" y="567023"/>
                      <a:pt x="150876" y="558641"/>
                    </a:cubicBezTo>
                    <a:close/>
                    <a:moveTo>
                      <a:pt x="144780" y="552641"/>
                    </a:moveTo>
                    <a:cubicBezTo>
                      <a:pt x="144780" y="544259"/>
                      <a:pt x="151543" y="537496"/>
                      <a:pt x="159925" y="537496"/>
                    </a:cubicBezTo>
                    <a:cubicBezTo>
                      <a:pt x="168307" y="537496"/>
                      <a:pt x="175069" y="544259"/>
                      <a:pt x="175069" y="552641"/>
                    </a:cubicBezTo>
                    <a:cubicBezTo>
                      <a:pt x="175069" y="561023"/>
                      <a:pt x="168307" y="567690"/>
                      <a:pt x="159925" y="567690"/>
                    </a:cubicBezTo>
                    <a:cubicBezTo>
                      <a:pt x="151543" y="567690"/>
                      <a:pt x="144780" y="560927"/>
                      <a:pt x="144780" y="552641"/>
                    </a:cubicBezTo>
                    <a:close/>
                    <a:moveTo>
                      <a:pt x="132683" y="537496"/>
                    </a:moveTo>
                    <a:cubicBezTo>
                      <a:pt x="132683" y="527495"/>
                      <a:pt x="139446" y="519398"/>
                      <a:pt x="147828" y="519398"/>
                    </a:cubicBezTo>
                    <a:cubicBezTo>
                      <a:pt x="156210" y="519398"/>
                      <a:pt x="162877" y="527495"/>
                      <a:pt x="162877" y="537496"/>
                    </a:cubicBezTo>
                    <a:cubicBezTo>
                      <a:pt x="162877" y="547497"/>
                      <a:pt x="156115" y="555593"/>
                      <a:pt x="147828" y="555593"/>
                    </a:cubicBezTo>
                    <a:cubicBezTo>
                      <a:pt x="139541" y="555593"/>
                      <a:pt x="132683" y="547497"/>
                      <a:pt x="132683" y="537496"/>
                    </a:cubicBezTo>
                    <a:close/>
                    <a:moveTo>
                      <a:pt x="132683" y="510350"/>
                    </a:moveTo>
                    <a:cubicBezTo>
                      <a:pt x="132683" y="501968"/>
                      <a:pt x="139446" y="495205"/>
                      <a:pt x="147828" y="495205"/>
                    </a:cubicBezTo>
                    <a:cubicBezTo>
                      <a:pt x="156210" y="495205"/>
                      <a:pt x="162877" y="501968"/>
                      <a:pt x="162877" y="510350"/>
                    </a:cubicBezTo>
                    <a:cubicBezTo>
                      <a:pt x="162877" y="518731"/>
                      <a:pt x="156115" y="525399"/>
                      <a:pt x="147828" y="525399"/>
                    </a:cubicBezTo>
                    <a:cubicBezTo>
                      <a:pt x="139541" y="525399"/>
                      <a:pt x="132683" y="518636"/>
                      <a:pt x="132683" y="510350"/>
                    </a:cubicBezTo>
                    <a:close/>
                    <a:moveTo>
                      <a:pt x="126682" y="455962"/>
                    </a:moveTo>
                    <a:cubicBezTo>
                      <a:pt x="126682" y="447580"/>
                      <a:pt x="133445" y="440817"/>
                      <a:pt x="141732" y="440817"/>
                    </a:cubicBezTo>
                    <a:cubicBezTo>
                      <a:pt x="150019" y="440817"/>
                      <a:pt x="156877" y="447580"/>
                      <a:pt x="156877" y="455962"/>
                    </a:cubicBezTo>
                    <a:cubicBezTo>
                      <a:pt x="156877" y="464344"/>
                      <a:pt x="150114" y="471106"/>
                      <a:pt x="141732" y="471106"/>
                    </a:cubicBezTo>
                    <a:cubicBezTo>
                      <a:pt x="133350" y="471106"/>
                      <a:pt x="126682" y="464344"/>
                      <a:pt x="126682" y="455962"/>
                    </a:cubicBezTo>
                    <a:close/>
                    <a:moveTo>
                      <a:pt x="120682" y="289846"/>
                    </a:moveTo>
                    <a:cubicBezTo>
                      <a:pt x="120682" y="279845"/>
                      <a:pt x="127444" y="271748"/>
                      <a:pt x="135826" y="271748"/>
                    </a:cubicBezTo>
                    <a:cubicBezTo>
                      <a:pt x="144209" y="271748"/>
                      <a:pt x="150971" y="279845"/>
                      <a:pt x="150971" y="289846"/>
                    </a:cubicBezTo>
                    <a:cubicBezTo>
                      <a:pt x="150971" y="299847"/>
                      <a:pt x="144209" y="307943"/>
                      <a:pt x="135826" y="307943"/>
                    </a:cubicBezTo>
                    <a:cubicBezTo>
                      <a:pt x="127444" y="307943"/>
                      <a:pt x="120682" y="299847"/>
                      <a:pt x="120682" y="289846"/>
                    </a:cubicBezTo>
                    <a:close/>
                    <a:moveTo>
                      <a:pt x="114681" y="226409"/>
                    </a:moveTo>
                    <a:cubicBezTo>
                      <a:pt x="114681" y="218027"/>
                      <a:pt x="121444" y="211265"/>
                      <a:pt x="129826" y="211265"/>
                    </a:cubicBezTo>
                    <a:cubicBezTo>
                      <a:pt x="138208" y="211265"/>
                      <a:pt x="144875" y="218027"/>
                      <a:pt x="144875" y="226409"/>
                    </a:cubicBezTo>
                    <a:cubicBezTo>
                      <a:pt x="144875" y="234791"/>
                      <a:pt x="138113" y="241554"/>
                      <a:pt x="129826" y="241554"/>
                    </a:cubicBezTo>
                    <a:cubicBezTo>
                      <a:pt x="121539" y="241554"/>
                      <a:pt x="114681" y="234791"/>
                      <a:pt x="114681" y="226409"/>
                    </a:cubicBezTo>
                    <a:close/>
                    <a:moveTo>
                      <a:pt x="114681" y="199263"/>
                    </a:moveTo>
                    <a:cubicBezTo>
                      <a:pt x="114681" y="189262"/>
                      <a:pt x="121444" y="181166"/>
                      <a:pt x="129826" y="181166"/>
                    </a:cubicBezTo>
                    <a:cubicBezTo>
                      <a:pt x="138208" y="181166"/>
                      <a:pt x="144875" y="189262"/>
                      <a:pt x="144875" y="199263"/>
                    </a:cubicBezTo>
                    <a:cubicBezTo>
                      <a:pt x="144875" y="209264"/>
                      <a:pt x="138113" y="217361"/>
                      <a:pt x="129826" y="217361"/>
                    </a:cubicBezTo>
                    <a:cubicBezTo>
                      <a:pt x="121539" y="217361"/>
                      <a:pt x="114681" y="209264"/>
                      <a:pt x="114681" y="199263"/>
                    </a:cubicBezTo>
                    <a:close/>
                    <a:moveTo>
                      <a:pt x="108680" y="163068"/>
                    </a:moveTo>
                    <a:cubicBezTo>
                      <a:pt x="108680" y="153067"/>
                      <a:pt x="115443" y="144971"/>
                      <a:pt x="123825" y="144971"/>
                    </a:cubicBezTo>
                    <a:cubicBezTo>
                      <a:pt x="132207" y="144971"/>
                      <a:pt x="138970" y="153067"/>
                      <a:pt x="138970" y="163068"/>
                    </a:cubicBezTo>
                    <a:cubicBezTo>
                      <a:pt x="138970" y="173069"/>
                      <a:pt x="132207" y="181166"/>
                      <a:pt x="123825" y="181166"/>
                    </a:cubicBezTo>
                    <a:cubicBezTo>
                      <a:pt x="115443" y="181166"/>
                      <a:pt x="108680" y="173069"/>
                      <a:pt x="108680" y="163068"/>
                    </a:cubicBezTo>
                    <a:close/>
                    <a:moveTo>
                      <a:pt x="102679" y="105728"/>
                    </a:moveTo>
                    <a:cubicBezTo>
                      <a:pt x="102679" y="97346"/>
                      <a:pt x="109442" y="90583"/>
                      <a:pt x="117824" y="90583"/>
                    </a:cubicBezTo>
                    <a:cubicBezTo>
                      <a:pt x="126206" y="90583"/>
                      <a:pt x="132969" y="97346"/>
                      <a:pt x="132969" y="105728"/>
                    </a:cubicBezTo>
                    <a:cubicBezTo>
                      <a:pt x="132969" y="114110"/>
                      <a:pt x="126206" y="120777"/>
                      <a:pt x="117824" y="120777"/>
                    </a:cubicBezTo>
                    <a:cubicBezTo>
                      <a:pt x="109442" y="120777"/>
                      <a:pt x="102679" y="114014"/>
                      <a:pt x="102679" y="105728"/>
                    </a:cubicBezTo>
                    <a:close/>
                    <a:moveTo>
                      <a:pt x="72485" y="27242"/>
                    </a:moveTo>
                    <a:cubicBezTo>
                      <a:pt x="72485" y="18860"/>
                      <a:pt x="79248" y="12097"/>
                      <a:pt x="87630" y="12097"/>
                    </a:cubicBezTo>
                    <a:cubicBezTo>
                      <a:pt x="96012" y="12097"/>
                      <a:pt x="102679" y="18860"/>
                      <a:pt x="102679" y="27242"/>
                    </a:cubicBezTo>
                    <a:cubicBezTo>
                      <a:pt x="102679" y="35624"/>
                      <a:pt x="95917" y="42386"/>
                      <a:pt x="87630" y="42386"/>
                    </a:cubicBezTo>
                    <a:cubicBezTo>
                      <a:pt x="79343" y="42386"/>
                      <a:pt x="72485" y="35624"/>
                      <a:pt x="72485" y="27242"/>
                    </a:cubicBezTo>
                    <a:close/>
                    <a:moveTo>
                      <a:pt x="54388" y="27242"/>
                    </a:moveTo>
                    <a:cubicBezTo>
                      <a:pt x="54388" y="18860"/>
                      <a:pt x="62484" y="12097"/>
                      <a:pt x="72485" y="12097"/>
                    </a:cubicBezTo>
                    <a:cubicBezTo>
                      <a:pt x="82486" y="12097"/>
                      <a:pt x="90583" y="18860"/>
                      <a:pt x="90583" y="27242"/>
                    </a:cubicBezTo>
                    <a:cubicBezTo>
                      <a:pt x="90583" y="35624"/>
                      <a:pt x="82486" y="42386"/>
                      <a:pt x="72485" y="42386"/>
                    </a:cubicBezTo>
                    <a:cubicBezTo>
                      <a:pt x="62484" y="42386"/>
                      <a:pt x="54388" y="35624"/>
                      <a:pt x="54388" y="27242"/>
                    </a:cubicBezTo>
                    <a:close/>
                    <a:moveTo>
                      <a:pt x="0" y="15145"/>
                    </a:moveTo>
                    <a:cubicBezTo>
                      <a:pt x="0" y="6763"/>
                      <a:pt x="6763" y="0"/>
                      <a:pt x="15145" y="0"/>
                    </a:cubicBezTo>
                    <a:cubicBezTo>
                      <a:pt x="23527" y="0"/>
                      <a:pt x="30194" y="6763"/>
                      <a:pt x="30194" y="15145"/>
                    </a:cubicBezTo>
                    <a:cubicBezTo>
                      <a:pt x="30194" y="23527"/>
                      <a:pt x="23431" y="30290"/>
                      <a:pt x="15145" y="30290"/>
                    </a:cubicBezTo>
                    <a:cubicBezTo>
                      <a:pt x="6858" y="30290"/>
                      <a:pt x="0" y="23527"/>
                      <a:pt x="0" y="15145"/>
                    </a:cubicBezTo>
                    <a:close/>
                  </a:path>
                </a:pathLst>
              </a:custGeom>
              <a:noFill/>
              <a:ln w="7144" cap="flat">
                <a:solidFill>
                  <a:srgbClr val="C9476F"/>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29" name="Freeform: Shape 28">
                <a:extLst>
                  <a:ext uri="{FF2B5EF4-FFF2-40B4-BE49-F238E27FC236}">
                    <a16:creationId xmlns="" xmlns:a16="http://schemas.microsoft.com/office/drawing/2014/main" id="{BCE59892-270A-19ED-F1CC-81AACAF31D47}"/>
                  </a:ext>
                </a:extLst>
              </p:cNvPr>
              <p:cNvSpPr/>
              <p:nvPr/>
            </p:nvSpPr>
            <p:spPr>
              <a:xfrm>
                <a:off x="1700531" y="1837269"/>
                <a:ext cx="7799503" cy="2615129"/>
              </a:xfrm>
              <a:custGeom>
                <a:avLst/>
                <a:gdLst>
                  <a:gd name="connsiteX0" fmla="*/ 0 w 3189350"/>
                  <a:gd name="connsiteY0" fmla="*/ 0 h 1069371"/>
                  <a:gd name="connsiteX1" fmla="*/ 116110 w 3189350"/>
                  <a:gd name="connsiteY1" fmla="*/ 0 h 1069371"/>
                  <a:gd name="connsiteX2" fmla="*/ 137255 w 3189350"/>
                  <a:gd name="connsiteY2" fmla="*/ 21146 h 1069371"/>
                  <a:gd name="connsiteX3" fmla="*/ 179451 w 3189350"/>
                  <a:gd name="connsiteY3" fmla="*/ 27432 h 1069371"/>
                  <a:gd name="connsiteX4" fmla="*/ 196310 w 3189350"/>
                  <a:gd name="connsiteY4" fmla="*/ 33814 h 1069371"/>
                  <a:gd name="connsiteX5" fmla="*/ 204788 w 3189350"/>
                  <a:gd name="connsiteY5" fmla="*/ 54959 h 1069371"/>
                  <a:gd name="connsiteX6" fmla="*/ 208978 w 3189350"/>
                  <a:gd name="connsiteY6" fmla="*/ 74009 h 1069371"/>
                  <a:gd name="connsiteX7" fmla="*/ 211074 w 3189350"/>
                  <a:gd name="connsiteY7" fmla="*/ 93059 h 1069371"/>
                  <a:gd name="connsiteX8" fmla="*/ 213170 w 3189350"/>
                  <a:gd name="connsiteY8" fmla="*/ 128969 h 1069371"/>
                  <a:gd name="connsiteX9" fmla="*/ 221647 w 3189350"/>
                  <a:gd name="connsiteY9" fmla="*/ 158591 h 1069371"/>
                  <a:gd name="connsiteX10" fmla="*/ 225838 w 3189350"/>
                  <a:gd name="connsiteY10" fmla="*/ 186023 h 1069371"/>
                  <a:gd name="connsiteX11" fmla="*/ 232220 w 3189350"/>
                  <a:gd name="connsiteY11" fmla="*/ 224028 h 1069371"/>
                  <a:gd name="connsiteX12" fmla="*/ 234315 w 3189350"/>
                  <a:gd name="connsiteY12" fmla="*/ 310706 h 1069371"/>
                  <a:gd name="connsiteX13" fmla="*/ 234315 w 3189350"/>
                  <a:gd name="connsiteY13" fmla="*/ 363569 h 1069371"/>
                  <a:gd name="connsiteX14" fmla="*/ 236411 w 3189350"/>
                  <a:gd name="connsiteY14" fmla="*/ 426911 h 1069371"/>
                  <a:gd name="connsiteX15" fmla="*/ 240601 w 3189350"/>
                  <a:gd name="connsiteY15" fmla="*/ 481870 h 1069371"/>
                  <a:gd name="connsiteX16" fmla="*/ 246888 w 3189350"/>
                  <a:gd name="connsiteY16" fmla="*/ 526256 h 1069371"/>
                  <a:gd name="connsiteX17" fmla="*/ 268034 w 3189350"/>
                  <a:gd name="connsiteY17" fmla="*/ 564261 h 1069371"/>
                  <a:gd name="connsiteX18" fmla="*/ 297561 w 3189350"/>
                  <a:gd name="connsiteY18" fmla="*/ 585407 h 1069371"/>
                  <a:gd name="connsiteX19" fmla="*/ 297561 w 3189350"/>
                  <a:gd name="connsiteY19" fmla="*/ 608648 h 1069371"/>
                  <a:gd name="connsiteX20" fmla="*/ 375666 w 3189350"/>
                  <a:gd name="connsiteY20" fmla="*/ 608648 h 1069371"/>
                  <a:gd name="connsiteX21" fmla="*/ 379857 w 3189350"/>
                  <a:gd name="connsiteY21" fmla="*/ 623411 h 1069371"/>
                  <a:gd name="connsiteX22" fmla="*/ 443198 w 3189350"/>
                  <a:gd name="connsiteY22" fmla="*/ 625507 h 1069371"/>
                  <a:gd name="connsiteX23" fmla="*/ 468535 w 3189350"/>
                  <a:gd name="connsiteY23" fmla="*/ 663512 h 1069371"/>
                  <a:gd name="connsiteX24" fmla="*/ 487490 w 3189350"/>
                  <a:gd name="connsiteY24" fmla="*/ 693134 h 1069371"/>
                  <a:gd name="connsiteX25" fmla="*/ 498062 w 3189350"/>
                  <a:gd name="connsiteY25" fmla="*/ 712184 h 1069371"/>
                  <a:gd name="connsiteX26" fmla="*/ 650081 w 3189350"/>
                  <a:gd name="connsiteY26" fmla="*/ 716375 h 1069371"/>
                  <a:gd name="connsiteX27" fmla="*/ 656368 w 3189350"/>
                  <a:gd name="connsiteY27" fmla="*/ 722662 h 1069371"/>
                  <a:gd name="connsiteX28" fmla="*/ 696468 w 3189350"/>
                  <a:gd name="connsiteY28" fmla="*/ 731139 h 1069371"/>
                  <a:gd name="connsiteX29" fmla="*/ 719709 w 3189350"/>
                  <a:gd name="connsiteY29" fmla="*/ 771335 h 1069371"/>
                  <a:gd name="connsiteX30" fmla="*/ 747141 w 3189350"/>
                  <a:gd name="connsiteY30" fmla="*/ 784003 h 1069371"/>
                  <a:gd name="connsiteX31" fmla="*/ 764000 w 3189350"/>
                  <a:gd name="connsiteY31" fmla="*/ 800862 h 1069371"/>
                  <a:gd name="connsiteX32" fmla="*/ 854774 w 3189350"/>
                  <a:gd name="connsiteY32" fmla="*/ 800862 h 1069371"/>
                  <a:gd name="connsiteX33" fmla="*/ 854774 w 3189350"/>
                  <a:gd name="connsiteY33" fmla="*/ 819912 h 1069371"/>
                  <a:gd name="connsiteX34" fmla="*/ 958215 w 3189350"/>
                  <a:gd name="connsiteY34" fmla="*/ 819912 h 1069371"/>
                  <a:gd name="connsiteX35" fmla="*/ 972979 w 3189350"/>
                  <a:gd name="connsiteY35" fmla="*/ 843153 h 1069371"/>
                  <a:gd name="connsiteX36" fmla="*/ 1025747 w 3189350"/>
                  <a:gd name="connsiteY36" fmla="*/ 843153 h 1069371"/>
                  <a:gd name="connsiteX37" fmla="*/ 1029938 w 3189350"/>
                  <a:gd name="connsiteY37" fmla="*/ 851630 h 1069371"/>
                  <a:gd name="connsiteX38" fmla="*/ 1137571 w 3189350"/>
                  <a:gd name="connsiteY38" fmla="*/ 851630 h 1069371"/>
                  <a:gd name="connsiteX39" fmla="*/ 1139666 w 3189350"/>
                  <a:gd name="connsiteY39" fmla="*/ 872776 h 1069371"/>
                  <a:gd name="connsiteX40" fmla="*/ 1207199 w 3189350"/>
                  <a:gd name="connsiteY40" fmla="*/ 872776 h 1069371"/>
                  <a:gd name="connsiteX41" fmla="*/ 1219867 w 3189350"/>
                  <a:gd name="connsiteY41" fmla="*/ 885444 h 1069371"/>
                  <a:gd name="connsiteX42" fmla="*/ 1245203 w 3189350"/>
                  <a:gd name="connsiteY42" fmla="*/ 885444 h 1069371"/>
                  <a:gd name="connsiteX43" fmla="*/ 1245203 w 3189350"/>
                  <a:gd name="connsiteY43" fmla="*/ 904494 h 1069371"/>
                  <a:gd name="connsiteX44" fmla="*/ 1435132 w 3189350"/>
                  <a:gd name="connsiteY44" fmla="*/ 904494 h 1069371"/>
                  <a:gd name="connsiteX45" fmla="*/ 1435132 w 3189350"/>
                  <a:gd name="connsiteY45" fmla="*/ 934117 h 1069371"/>
                  <a:gd name="connsiteX46" fmla="*/ 1466850 w 3189350"/>
                  <a:gd name="connsiteY46" fmla="*/ 934117 h 1069371"/>
                  <a:gd name="connsiteX47" fmla="*/ 1479518 w 3189350"/>
                  <a:gd name="connsiteY47" fmla="*/ 946785 h 1069371"/>
                  <a:gd name="connsiteX48" fmla="*/ 1715929 w 3189350"/>
                  <a:gd name="connsiteY48" fmla="*/ 946785 h 1069371"/>
                  <a:gd name="connsiteX49" fmla="*/ 1715929 w 3189350"/>
                  <a:gd name="connsiteY49" fmla="*/ 967931 h 1069371"/>
                  <a:gd name="connsiteX50" fmla="*/ 1952339 w 3189350"/>
                  <a:gd name="connsiteY50" fmla="*/ 967931 h 1069371"/>
                  <a:gd name="connsiteX51" fmla="*/ 1962912 w 3189350"/>
                  <a:gd name="connsiteY51" fmla="*/ 978503 h 1069371"/>
                  <a:gd name="connsiteX52" fmla="*/ 2038922 w 3189350"/>
                  <a:gd name="connsiteY52" fmla="*/ 978503 h 1069371"/>
                  <a:gd name="connsiteX53" fmla="*/ 2038922 w 3189350"/>
                  <a:gd name="connsiteY53" fmla="*/ 1016508 h 1069371"/>
                  <a:gd name="connsiteX54" fmla="*/ 2448402 w 3189350"/>
                  <a:gd name="connsiteY54" fmla="*/ 1016508 h 1069371"/>
                  <a:gd name="connsiteX55" fmla="*/ 2448402 w 3189350"/>
                  <a:gd name="connsiteY55" fmla="*/ 1069372 h 1069371"/>
                  <a:gd name="connsiteX56" fmla="*/ 2471642 w 3189350"/>
                  <a:gd name="connsiteY56" fmla="*/ 1069372 h 1069371"/>
                  <a:gd name="connsiteX57" fmla="*/ 3189351 w 3189350"/>
                  <a:gd name="connsiteY57" fmla="*/ 1065181 h 106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189350" h="1069371">
                    <a:moveTo>
                      <a:pt x="0" y="0"/>
                    </a:moveTo>
                    <a:lnTo>
                      <a:pt x="116110" y="0"/>
                    </a:lnTo>
                    <a:lnTo>
                      <a:pt x="137255" y="21146"/>
                    </a:lnTo>
                    <a:lnTo>
                      <a:pt x="179451" y="27432"/>
                    </a:lnTo>
                    <a:lnTo>
                      <a:pt x="196310" y="33814"/>
                    </a:lnTo>
                    <a:lnTo>
                      <a:pt x="204788" y="54959"/>
                    </a:lnTo>
                    <a:lnTo>
                      <a:pt x="208978" y="74009"/>
                    </a:lnTo>
                    <a:lnTo>
                      <a:pt x="211074" y="93059"/>
                    </a:lnTo>
                    <a:lnTo>
                      <a:pt x="213170" y="128969"/>
                    </a:lnTo>
                    <a:lnTo>
                      <a:pt x="221647" y="158591"/>
                    </a:lnTo>
                    <a:lnTo>
                      <a:pt x="225838" y="186023"/>
                    </a:lnTo>
                    <a:lnTo>
                      <a:pt x="232220" y="224028"/>
                    </a:lnTo>
                    <a:cubicBezTo>
                      <a:pt x="232886" y="252889"/>
                      <a:pt x="233648" y="281750"/>
                      <a:pt x="234315" y="310706"/>
                    </a:cubicBezTo>
                    <a:lnTo>
                      <a:pt x="234315" y="363569"/>
                    </a:lnTo>
                    <a:lnTo>
                      <a:pt x="236411" y="426911"/>
                    </a:lnTo>
                    <a:lnTo>
                      <a:pt x="240601" y="481870"/>
                    </a:lnTo>
                    <a:lnTo>
                      <a:pt x="246888" y="526256"/>
                    </a:lnTo>
                    <a:lnTo>
                      <a:pt x="268034" y="564261"/>
                    </a:lnTo>
                    <a:lnTo>
                      <a:pt x="297561" y="585407"/>
                    </a:lnTo>
                    <a:lnTo>
                      <a:pt x="297561" y="608648"/>
                    </a:lnTo>
                    <a:lnTo>
                      <a:pt x="375666" y="608648"/>
                    </a:lnTo>
                    <a:lnTo>
                      <a:pt x="379857" y="623411"/>
                    </a:lnTo>
                    <a:lnTo>
                      <a:pt x="443198" y="625507"/>
                    </a:lnTo>
                    <a:lnTo>
                      <a:pt x="468535" y="663512"/>
                    </a:lnTo>
                    <a:lnTo>
                      <a:pt x="487490" y="693134"/>
                    </a:lnTo>
                    <a:lnTo>
                      <a:pt x="498062" y="712184"/>
                    </a:lnTo>
                    <a:lnTo>
                      <a:pt x="650081" y="716375"/>
                    </a:lnTo>
                    <a:cubicBezTo>
                      <a:pt x="657130" y="717042"/>
                      <a:pt x="649415" y="721995"/>
                      <a:pt x="656368" y="722662"/>
                    </a:cubicBezTo>
                    <a:lnTo>
                      <a:pt x="696468" y="731139"/>
                    </a:lnTo>
                    <a:lnTo>
                      <a:pt x="719709" y="771335"/>
                    </a:lnTo>
                    <a:lnTo>
                      <a:pt x="747141" y="784003"/>
                    </a:lnTo>
                    <a:lnTo>
                      <a:pt x="764000" y="800862"/>
                    </a:lnTo>
                    <a:lnTo>
                      <a:pt x="854774" y="800862"/>
                    </a:lnTo>
                    <a:lnTo>
                      <a:pt x="854774" y="819912"/>
                    </a:lnTo>
                    <a:lnTo>
                      <a:pt x="958215" y="819912"/>
                    </a:lnTo>
                    <a:lnTo>
                      <a:pt x="972979" y="843153"/>
                    </a:lnTo>
                    <a:lnTo>
                      <a:pt x="1025747" y="843153"/>
                    </a:lnTo>
                    <a:cubicBezTo>
                      <a:pt x="1033462" y="843153"/>
                      <a:pt x="1022223" y="851630"/>
                      <a:pt x="1029938" y="851630"/>
                    </a:cubicBezTo>
                    <a:lnTo>
                      <a:pt x="1137571" y="851630"/>
                    </a:lnTo>
                    <a:lnTo>
                      <a:pt x="1139666" y="872776"/>
                    </a:lnTo>
                    <a:lnTo>
                      <a:pt x="1207199" y="872776"/>
                    </a:lnTo>
                    <a:lnTo>
                      <a:pt x="1219867" y="885444"/>
                    </a:lnTo>
                    <a:lnTo>
                      <a:pt x="1245203" y="885444"/>
                    </a:lnTo>
                    <a:lnTo>
                      <a:pt x="1245203" y="904494"/>
                    </a:lnTo>
                    <a:lnTo>
                      <a:pt x="1435132" y="904494"/>
                    </a:lnTo>
                    <a:lnTo>
                      <a:pt x="1435132" y="934117"/>
                    </a:lnTo>
                    <a:lnTo>
                      <a:pt x="1466850" y="934117"/>
                    </a:lnTo>
                    <a:lnTo>
                      <a:pt x="1479518" y="946785"/>
                    </a:lnTo>
                    <a:lnTo>
                      <a:pt x="1715929" y="946785"/>
                    </a:lnTo>
                    <a:lnTo>
                      <a:pt x="1715929" y="967931"/>
                    </a:lnTo>
                    <a:lnTo>
                      <a:pt x="1952339" y="967931"/>
                    </a:lnTo>
                    <a:lnTo>
                      <a:pt x="1962912" y="978503"/>
                    </a:lnTo>
                    <a:lnTo>
                      <a:pt x="2038922" y="978503"/>
                    </a:lnTo>
                    <a:lnTo>
                      <a:pt x="2038922" y="1016508"/>
                    </a:lnTo>
                    <a:lnTo>
                      <a:pt x="2448402" y="1016508"/>
                    </a:lnTo>
                    <a:lnTo>
                      <a:pt x="2448402" y="1069372"/>
                    </a:lnTo>
                    <a:lnTo>
                      <a:pt x="2471642" y="1069372"/>
                    </a:lnTo>
                    <a:lnTo>
                      <a:pt x="3189351" y="1065181"/>
                    </a:lnTo>
                  </a:path>
                </a:pathLst>
              </a:custGeom>
              <a:noFill/>
              <a:ln w="9525" cap="flat">
                <a:solidFill>
                  <a:srgbClr val="C9476F"/>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grpSp>
        <p:grpSp>
          <p:nvGrpSpPr>
            <p:cNvPr id="183" name="Group 182">
              <a:extLst>
                <a:ext uri="{FF2B5EF4-FFF2-40B4-BE49-F238E27FC236}">
                  <a16:creationId xmlns="" xmlns:a16="http://schemas.microsoft.com/office/drawing/2014/main" id="{3BC63630-C04D-DC69-F36F-D10F58175692}"/>
                </a:ext>
              </a:extLst>
            </p:cNvPr>
            <p:cNvGrpSpPr/>
            <p:nvPr/>
          </p:nvGrpSpPr>
          <p:grpSpPr>
            <a:xfrm>
              <a:off x="1641833" y="1829815"/>
              <a:ext cx="5472742" cy="2747667"/>
              <a:chOff x="1641833" y="1829815"/>
              <a:chExt cx="5472742" cy="2747667"/>
            </a:xfrm>
          </p:grpSpPr>
          <p:sp>
            <p:nvSpPr>
              <p:cNvPr id="30" name="Freeform: Shape 29">
                <a:extLst>
                  <a:ext uri="{FF2B5EF4-FFF2-40B4-BE49-F238E27FC236}">
                    <a16:creationId xmlns="" xmlns:a16="http://schemas.microsoft.com/office/drawing/2014/main" id="{816586AD-C6F7-4E16-08F3-A85A74D0934D}"/>
                  </a:ext>
                </a:extLst>
              </p:cNvPr>
              <p:cNvSpPr/>
              <p:nvPr/>
            </p:nvSpPr>
            <p:spPr>
              <a:xfrm>
                <a:off x="1649286" y="1829815"/>
                <a:ext cx="5465289" cy="2747667"/>
              </a:xfrm>
              <a:custGeom>
                <a:avLst/>
                <a:gdLst>
                  <a:gd name="connsiteX0" fmla="*/ 2204657 w 2234850"/>
                  <a:gd name="connsiteY0" fmla="*/ 1108424 h 1123568"/>
                  <a:gd name="connsiteX1" fmla="*/ 2219706 w 2234850"/>
                  <a:gd name="connsiteY1" fmla="*/ 1093280 h 1123568"/>
                  <a:gd name="connsiteX2" fmla="*/ 2234851 w 2234850"/>
                  <a:gd name="connsiteY2" fmla="*/ 1108424 h 1123568"/>
                  <a:gd name="connsiteX3" fmla="*/ 2219706 w 2234850"/>
                  <a:gd name="connsiteY3" fmla="*/ 1123569 h 1123568"/>
                  <a:gd name="connsiteX4" fmla="*/ 2204657 w 2234850"/>
                  <a:gd name="connsiteY4" fmla="*/ 1108424 h 1123568"/>
                  <a:gd name="connsiteX5" fmla="*/ 2005298 w 2234850"/>
                  <a:gd name="connsiteY5" fmla="*/ 1108424 h 1123568"/>
                  <a:gd name="connsiteX6" fmla="*/ 2020443 w 2234850"/>
                  <a:gd name="connsiteY6" fmla="*/ 1093280 h 1123568"/>
                  <a:gd name="connsiteX7" fmla="*/ 2035588 w 2234850"/>
                  <a:gd name="connsiteY7" fmla="*/ 1108424 h 1123568"/>
                  <a:gd name="connsiteX8" fmla="*/ 2020443 w 2234850"/>
                  <a:gd name="connsiteY8" fmla="*/ 1123569 h 1123568"/>
                  <a:gd name="connsiteX9" fmla="*/ 2005298 w 2234850"/>
                  <a:gd name="connsiteY9" fmla="*/ 1108424 h 1123568"/>
                  <a:gd name="connsiteX10" fmla="*/ 1751552 w 2234850"/>
                  <a:gd name="connsiteY10" fmla="*/ 1108424 h 1123568"/>
                  <a:gd name="connsiteX11" fmla="*/ 1766602 w 2234850"/>
                  <a:gd name="connsiteY11" fmla="*/ 1093280 h 1123568"/>
                  <a:gd name="connsiteX12" fmla="*/ 1781747 w 2234850"/>
                  <a:gd name="connsiteY12" fmla="*/ 1108424 h 1123568"/>
                  <a:gd name="connsiteX13" fmla="*/ 1766602 w 2234850"/>
                  <a:gd name="connsiteY13" fmla="*/ 1123569 h 1123568"/>
                  <a:gd name="connsiteX14" fmla="*/ 1751552 w 2234850"/>
                  <a:gd name="connsiteY14" fmla="*/ 1108424 h 1123568"/>
                  <a:gd name="connsiteX15" fmla="*/ 1467612 w 2234850"/>
                  <a:gd name="connsiteY15" fmla="*/ 1108424 h 1123568"/>
                  <a:gd name="connsiteX16" fmla="*/ 1482757 w 2234850"/>
                  <a:gd name="connsiteY16" fmla="*/ 1093280 h 1123568"/>
                  <a:gd name="connsiteX17" fmla="*/ 1497902 w 2234850"/>
                  <a:gd name="connsiteY17" fmla="*/ 1108424 h 1123568"/>
                  <a:gd name="connsiteX18" fmla="*/ 1482757 w 2234850"/>
                  <a:gd name="connsiteY18" fmla="*/ 1123569 h 1123568"/>
                  <a:gd name="connsiteX19" fmla="*/ 1467612 w 2234850"/>
                  <a:gd name="connsiteY19" fmla="*/ 1108424 h 1123568"/>
                  <a:gd name="connsiteX20" fmla="*/ 1455515 w 2234850"/>
                  <a:gd name="connsiteY20" fmla="*/ 1108424 h 1123568"/>
                  <a:gd name="connsiteX21" fmla="*/ 1470660 w 2234850"/>
                  <a:gd name="connsiteY21" fmla="*/ 1093280 h 1123568"/>
                  <a:gd name="connsiteX22" fmla="*/ 1485805 w 2234850"/>
                  <a:gd name="connsiteY22" fmla="*/ 1108424 h 1123568"/>
                  <a:gd name="connsiteX23" fmla="*/ 1470660 w 2234850"/>
                  <a:gd name="connsiteY23" fmla="*/ 1123569 h 1123568"/>
                  <a:gd name="connsiteX24" fmla="*/ 1455515 w 2234850"/>
                  <a:gd name="connsiteY24" fmla="*/ 1108424 h 1123568"/>
                  <a:gd name="connsiteX25" fmla="*/ 1431322 w 2234850"/>
                  <a:gd name="connsiteY25" fmla="*/ 1108424 h 1123568"/>
                  <a:gd name="connsiteX26" fmla="*/ 1446371 w 2234850"/>
                  <a:gd name="connsiteY26" fmla="*/ 1093280 h 1123568"/>
                  <a:gd name="connsiteX27" fmla="*/ 1461421 w 2234850"/>
                  <a:gd name="connsiteY27" fmla="*/ 1108424 h 1123568"/>
                  <a:gd name="connsiteX28" fmla="*/ 1446371 w 2234850"/>
                  <a:gd name="connsiteY28" fmla="*/ 1123569 h 1123568"/>
                  <a:gd name="connsiteX29" fmla="*/ 1431322 w 2234850"/>
                  <a:gd name="connsiteY29" fmla="*/ 1108424 h 1123568"/>
                  <a:gd name="connsiteX30" fmla="*/ 1328642 w 2234850"/>
                  <a:gd name="connsiteY30" fmla="*/ 1108424 h 1123568"/>
                  <a:gd name="connsiteX31" fmla="*/ 1343787 w 2234850"/>
                  <a:gd name="connsiteY31" fmla="*/ 1093280 h 1123568"/>
                  <a:gd name="connsiteX32" fmla="*/ 1358837 w 2234850"/>
                  <a:gd name="connsiteY32" fmla="*/ 1108424 h 1123568"/>
                  <a:gd name="connsiteX33" fmla="*/ 1343787 w 2234850"/>
                  <a:gd name="connsiteY33" fmla="*/ 1123569 h 1123568"/>
                  <a:gd name="connsiteX34" fmla="*/ 1328642 w 2234850"/>
                  <a:gd name="connsiteY34" fmla="*/ 1108424 h 1123568"/>
                  <a:gd name="connsiteX35" fmla="*/ 1213866 w 2234850"/>
                  <a:gd name="connsiteY35" fmla="*/ 1066133 h 1123568"/>
                  <a:gd name="connsiteX36" fmla="*/ 1228916 w 2234850"/>
                  <a:gd name="connsiteY36" fmla="*/ 1051084 h 1123568"/>
                  <a:gd name="connsiteX37" fmla="*/ 1244060 w 2234850"/>
                  <a:gd name="connsiteY37" fmla="*/ 1066133 h 1123568"/>
                  <a:gd name="connsiteX38" fmla="*/ 1228916 w 2234850"/>
                  <a:gd name="connsiteY38" fmla="*/ 1081278 h 1123568"/>
                  <a:gd name="connsiteX39" fmla="*/ 1213866 w 2234850"/>
                  <a:gd name="connsiteY39" fmla="*/ 1066133 h 1123568"/>
                  <a:gd name="connsiteX40" fmla="*/ 1201769 w 2234850"/>
                  <a:gd name="connsiteY40" fmla="*/ 1069181 h 1123568"/>
                  <a:gd name="connsiteX41" fmla="*/ 1219867 w 2234850"/>
                  <a:gd name="connsiteY41" fmla="*/ 1051084 h 1123568"/>
                  <a:gd name="connsiteX42" fmla="*/ 1237964 w 2234850"/>
                  <a:gd name="connsiteY42" fmla="*/ 1069181 h 1123568"/>
                  <a:gd name="connsiteX43" fmla="*/ 1219867 w 2234850"/>
                  <a:gd name="connsiteY43" fmla="*/ 1087279 h 1123568"/>
                  <a:gd name="connsiteX44" fmla="*/ 1201769 w 2234850"/>
                  <a:gd name="connsiteY44" fmla="*/ 1069181 h 1123568"/>
                  <a:gd name="connsiteX45" fmla="*/ 1135285 w 2234850"/>
                  <a:gd name="connsiteY45" fmla="*/ 1048036 h 1123568"/>
                  <a:gd name="connsiteX46" fmla="*/ 1150430 w 2234850"/>
                  <a:gd name="connsiteY46" fmla="*/ 1032891 h 1123568"/>
                  <a:gd name="connsiteX47" fmla="*/ 1165479 w 2234850"/>
                  <a:gd name="connsiteY47" fmla="*/ 1048036 h 1123568"/>
                  <a:gd name="connsiteX48" fmla="*/ 1150430 w 2234850"/>
                  <a:gd name="connsiteY48" fmla="*/ 1063181 h 1123568"/>
                  <a:gd name="connsiteX49" fmla="*/ 1135285 w 2234850"/>
                  <a:gd name="connsiteY49" fmla="*/ 1048036 h 1123568"/>
                  <a:gd name="connsiteX50" fmla="*/ 984313 w 2234850"/>
                  <a:gd name="connsiteY50" fmla="*/ 999744 h 1123568"/>
                  <a:gd name="connsiteX51" fmla="*/ 999363 w 2234850"/>
                  <a:gd name="connsiteY51" fmla="*/ 984695 h 1123568"/>
                  <a:gd name="connsiteX52" fmla="*/ 1014508 w 2234850"/>
                  <a:gd name="connsiteY52" fmla="*/ 999744 h 1123568"/>
                  <a:gd name="connsiteX53" fmla="*/ 999363 w 2234850"/>
                  <a:gd name="connsiteY53" fmla="*/ 1014889 h 1123568"/>
                  <a:gd name="connsiteX54" fmla="*/ 984313 w 2234850"/>
                  <a:gd name="connsiteY54" fmla="*/ 999744 h 1123568"/>
                  <a:gd name="connsiteX55" fmla="*/ 960120 w 2234850"/>
                  <a:gd name="connsiteY55" fmla="*/ 981647 h 1123568"/>
                  <a:gd name="connsiteX56" fmla="*/ 978218 w 2234850"/>
                  <a:gd name="connsiteY56" fmla="*/ 966502 h 1123568"/>
                  <a:gd name="connsiteX57" fmla="*/ 996315 w 2234850"/>
                  <a:gd name="connsiteY57" fmla="*/ 981647 h 1123568"/>
                  <a:gd name="connsiteX58" fmla="*/ 978218 w 2234850"/>
                  <a:gd name="connsiteY58" fmla="*/ 996791 h 1123568"/>
                  <a:gd name="connsiteX59" fmla="*/ 960120 w 2234850"/>
                  <a:gd name="connsiteY59" fmla="*/ 981647 h 1123568"/>
                  <a:gd name="connsiteX60" fmla="*/ 954119 w 2234850"/>
                  <a:gd name="connsiteY60" fmla="*/ 987743 h 1123568"/>
                  <a:gd name="connsiteX61" fmla="*/ 969169 w 2234850"/>
                  <a:gd name="connsiteY61" fmla="*/ 972598 h 1123568"/>
                  <a:gd name="connsiteX62" fmla="*/ 984313 w 2234850"/>
                  <a:gd name="connsiteY62" fmla="*/ 987743 h 1123568"/>
                  <a:gd name="connsiteX63" fmla="*/ 969169 w 2234850"/>
                  <a:gd name="connsiteY63" fmla="*/ 1002792 h 1123568"/>
                  <a:gd name="connsiteX64" fmla="*/ 954119 w 2234850"/>
                  <a:gd name="connsiteY64" fmla="*/ 987743 h 1123568"/>
                  <a:gd name="connsiteX65" fmla="*/ 766858 w 2234850"/>
                  <a:gd name="connsiteY65" fmla="*/ 981647 h 1123568"/>
                  <a:gd name="connsiteX66" fmla="*/ 782003 w 2234850"/>
                  <a:gd name="connsiteY66" fmla="*/ 966502 h 1123568"/>
                  <a:gd name="connsiteX67" fmla="*/ 797052 w 2234850"/>
                  <a:gd name="connsiteY67" fmla="*/ 981647 h 1123568"/>
                  <a:gd name="connsiteX68" fmla="*/ 782003 w 2234850"/>
                  <a:gd name="connsiteY68" fmla="*/ 996791 h 1123568"/>
                  <a:gd name="connsiteX69" fmla="*/ 766858 w 2234850"/>
                  <a:gd name="connsiteY69" fmla="*/ 981647 h 1123568"/>
                  <a:gd name="connsiteX70" fmla="*/ 736664 w 2234850"/>
                  <a:gd name="connsiteY70" fmla="*/ 963549 h 1123568"/>
                  <a:gd name="connsiteX71" fmla="*/ 754761 w 2234850"/>
                  <a:gd name="connsiteY71" fmla="*/ 948500 h 1123568"/>
                  <a:gd name="connsiteX72" fmla="*/ 772859 w 2234850"/>
                  <a:gd name="connsiteY72" fmla="*/ 963549 h 1123568"/>
                  <a:gd name="connsiteX73" fmla="*/ 754761 w 2234850"/>
                  <a:gd name="connsiteY73" fmla="*/ 978694 h 1123568"/>
                  <a:gd name="connsiteX74" fmla="*/ 736664 w 2234850"/>
                  <a:gd name="connsiteY74" fmla="*/ 963549 h 1123568"/>
                  <a:gd name="connsiteX75" fmla="*/ 718566 w 2234850"/>
                  <a:gd name="connsiteY75" fmla="*/ 906209 h 1123568"/>
                  <a:gd name="connsiteX76" fmla="*/ 733711 w 2234850"/>
                  <a:gd name="connsiteY76" fmla="*/ 888111 h 1123568"/>
                  <a:gd name="connsiteX77" fmla="*/ 748760 w 2234850"/>
                  <a:gd name="connsiteY77" fmla="*/ 906209 h 1123568"/>
                  <a:gd name="connsiteX78" fmla="*/ 733711 w 2234850"/>
                  <a:gd name="connsiteY78" fmla="*/ 924306 h 1123568"/>
                  <a:gd name="connsiteX79" fmla="*/ 718566 w 2234850"/>
                  <a:gd name="connsiteY79" fmla="*/ 906209 h 1123568"/>
                  <a:gd name="connsiteX80" fmla="*/ 495014 w 2234850"/>
                  <a:gd name="connsiteY80" fmla="*/ 891064 h 1123568"/>
                  <a:gd name="connsiteX81" fmla="*/ 513112 w 2234850"/>
                  <a:gd name="connsiteY81" fmla="*/ 875919 h 1123568"/>
                  <a:gd name="connsiteX82" fmla="*/ 531209 w 2234850"/>
                  <a:gd name="connsiteY82" fmla="*/ 891064 h 1123568"/>
                  <a:gd name="connsiteX83" fmla="*/ 513112 w 2234850"/>
                  <a:gd name="connsiteY83" fmla="*/ 906209 h 1123568"/>
                  <a:gd name="connsiteX84" fmla="*/ 495014 w 2234850"/>
                  <a:gd name="connsiteY84" fmla="*/ 891064 h 1123568"/>
                  <a:gd name="connsiteX85" fmla="*/ 495014 w 2234850"/>
                  <a:gd name="connsiteY85" fmla="*/ 854774 h 1123568"/>
                  <a:gd name="connsiteX86" fmla="*/ 510159 w 2234850"/>
                  <a:gd name="connsiteY86" fmla="*/ 839629 h 1123568"/>
                  <a:gd name="connsiteX87" fmla="*/ 525209 w 2234850"/>
                  <a:gd name="connsiteY87" fmla="*/ 854774 h 1123568"/>
                  <a:gd name="connsiteX88" fmla="*/ 510159 w 2234850"/>
                  <a:gd name="connsiteY88" fmla="*/ 869918 h 1123568"/>
                  <a:gd name="connsiteX89" fmla="*/ 495014 w 2234850"/>
                  <a:gd name="connsiteY89" fmla="*/ 854774 h 1123568"/>
                  <a:gd name="connsiteX90" fmla="*/ 482918 w 2234850"/>
                  <a:gd name="connsiteY90" fmla="*/ 794385 h 1123568"/>
                  <a:gd name="connsiteX91" fmla="*/ 497967 w 2234850"/>
                  <a:gd name="connsiteY91" fmla="*/ 779240 h 1123568"/>
                  <a:gd name="connsiteX92" fmla="*/ 513112 w 2234850"/>
                  <a:gd name="connsiteY92" fmla="*/ 794385 h 1123568"/>
                  <a:gd name="connsiteX93" fmla="*/ 497967 w 2234850"/>
                  <a:gd name="connsiteY93" fmla="*/ 809435 h 1123568"/>
                  <a:gd name="connsiteX94" fmla="*/ 482918 w 2234850"/>
                  <a:gd name="connsiteY94" fmla="*/ 794385 h 1123568"/>
                  <a:gd name="connsiteX95" fmla="*/ 470821 w 2234850"/>
                  <a:gd name="connsiteY95" fmla="*/ 782288 h 1123568"/>
                  <a:gd name="connsiteX96" fmla="*/ 485966 w 2234850"/>
                  <a:gd name="connsiteY96" fmla="*/ 767144 h 1123568"/>
                  <a:gd name="connsiteX97" fmla="*/ 501015 w 2234850"/>
                  <a:gd name="connsiteY97" fmla="*/ 782288 h 1123568"/>
                  <a:gd name="connsiteX98" fmla="*/ 485966 w 2234850"/>
                  <a:gd name="connsiteY98" fmla="*/ 797338 h 1123568"/>
                  <a:gd name="connsiteX99" fmla="*/ 470821 w 2234850"/>
                  <a:gd name="connsiteY99" fmla="*/ 782288 h 1123568"/>
                  <a:gd name="connsiteX100" fmla="*/ 464820 w 2234850"/>
                  <a:gd name="connsiteY100" fmla="*/ 770192 h 1123568"/>
                  <a:gd name="connsiteX101" fmla="*/ 479965 w 2234850"/>
                  <a:gd name="connsiteY101" fmla="*/ 755142 h 1123568"/>
                  <a:gd name="connsiteX102" fmla="*/ 495014 w 2234850"/>
                  <a:gd name="connsiteY102" fmla="*/ 770192 h 1123568"/>
                  <a:gd name="connsiteX103" fmla="*/ 479965 w 2234850"/>
                  <a:gd name="connsiteY103" fmla="*/ 785336 h 1123568"/>
                  <a:gd name="connsiteX104" fmla="*/ 464820 w 2234850"/>
                  <a:gd name="connsiteY104" fmla="*/ 770192 h 1123568"/>
                  <a:gd name="connsiteX105" fmla="*/ 446723 w 2234850"/>
                  <a:gd name="connsiteY105" fmla="*/ 752094 h 1123568"/>
                  <a:gd name="connsiteX106" fmla="*/ 461867 w 2234850"/>
                  <a:gd name="connsiteY106" fmla="*/ 736949 h 1123568"/>
                  <a:gd name="connsiteX107" fmla="*/ 476917 w 2234850"/>
                  <a:gd name="connsiteY107" fmla="*/ 752094 h 1123568"/>
                  <a:gd name="connsiteX108" fmla="*/ 461867 w 2234850"/>
                  <a:gd name="connsiteY108" fmla="*/ 767239 h 1123568"/>
                  <a:gd name="connsiteX109" fmla="*/ 446723 w 2234850"/>
                  <a:gd name="connsiteY109" fmla="*/ 752094 h 1123568"/>
                  <a:gd name="connsiteX110" fmla="*/ 434626 w 2234850"/>
                  <a:gd name="connsiteY110" fmla="*/ 752094 h 1123568"/>
                  <a:gd name="connsiteX111" fmla="*/ 449675 w 2234850"/>
                  <a:gd name="connsiteY111" fmla="*/ 736949 h 1123568"/>
                  <a:gd name="connsiteX112" fmla="*/ 464820 w 2234850"/>
                  <a:gd name="connsiteY112" fmla="*/ 752094 h 1123568"/>
                  <a:gd name="connsiteX113" fmla="*/ 449675 w 2234850"/>
                  <a:gd name="connsiteY113" fmla="*/ 767239 h 1123568"/>
                  <a:gd name="connsiteX114" fmla="*/ 434626 w 2234850"/>
                  <a:gd name="connsiteY114" fmla="*/ 752094 h 1123568"/>
                  <a:gd name="connsiteX115" fmla="*/ 422529 w 2234850"/>
                  <a:gd name="connsiteY115" fmla="*/ 745998 h 1123568"/>
                  <a:gd name="connsiteX116" fmla="*/ 437674 w 2234850"/>
                  <a:gd name="connsiteY116" fmla="*/ 730949 h 1123568"/>
                  <a:gd name="connsiteX117" fmla="*/ 452819 w 2234850"/>
                  <a:gd name="connsiteY117" fmla="*/ 745998 h 1123568"/>
                  <a:gd name="connsiteX118" fmla="*/ 437674 w 2234850"/>
                  <a:gd name="connsiteY118" fmla="*/ 761143 h 1123568"/>
                  <a:gd name="connsiteX119" fmla="*/ 422529 w 2234850"/>
                  <a:gd name="connsiteY119" fmla="*/ 745998 h 1123568"/>
                  <a:gd name="connsiteX120" fmla="*/ 277559 w 2234850"/>
                  <a:gd name="connsiteY120" fmla="*/ 721805 h 1123568"/>
                  <a:gd name="connsiteX121" fmla="*/ 292608 w 2234850"/>
                  <a:gd name="connsiteY121" fmla="*/ 706660 h 1123568"/>
                  <a:gd name="connsiteX122" fmla="*/ 307753 w 2234850"/>
                  <a:gd name="connsiteY122" fmla="*/ 721805 h 1123568"/>
                  <a:gd name="connsiteX123" fmla="*/ 292608 w 2234850"/>
                  <a:gd name="connsiteY123" fmla="*/ 736949 h 1123568"/>
                  <a:gd name="connsiteX124" fmla="*/ 277559 w 2234850"/>
                  <a:gd name="connsiteY124" fmla="*/ 721805 h 1123568"/>
                  <a:gd name="connsiteX125" fmla="*/ 265462 w 2234850"/>
                  <a:gd name="connsiteY125" fmla="*/ 670465 h 1123568"/>
                  <a:gd name="connsiteX126" fmla="*/ 280607 w 2234850"/>
                  <a:gd name="connsiteY126" fmla="*/ 652367 h 1123568"/>
                  <a:gd name="connsiteX127" fmla="*/ 295751 w 2234850"/>
                  <a:gd name="connsiteY127" fmla="*/ 670465 h 1123568"/>
                  <a:gd name="connsiteX128" fmla="*/ 280607 w 2234850"/>
                  <a:gd name="connsiteY128" fmla="*/ 688562 h 1123568"/>
                  <a:gd name="connsiteX129" fmla="*/ 265462 w 2234850"/>
                  <a:gd name="connsiteY129" fmla="*/ 670465 h 1123568"/>
                  <a:gd name="connsiteX130" fmla="*/ 259461 w 2234850"/>
                  <a:gd name="connsiteY130" fmla="*/ 649319 h 1123568"/>
                  <a:gd name="connsiteX131" fmla="*/ 274511 w 2234850"/>
                  <a:gd name="connsiteY131" fmla="*/ 634175 h 1123568"/>
                  <a:gd name="connsiteX132" fmla="*/ 289655 w 2234850"/>
                  <a:gd name="connsiteY132" fmla="*/ 649319 h 1123568"/>
                  <a:gd name="connsiteX133" fmla="*/ 274511 w 2234850"/>
                  <a:gd name="connsiteY133" fmla="*/ 664464 h 1123568"/>
                  <a:gd name="connsiteX134" fmla="*/ 259461 w 2234850"/>
                  <a:gd name="connsiteY134" fmla="*/ 649319 h 1123568"/>
                  <a:gd name="connsiteX135" fmla="*/ 253460 w 2234850"/>
                  <a:gd name="connsiteY135" fmla="*/ 625126 h 1123568"/>
                  <a:gd name="connsiteX136" fmla="*/ 268605 w 2234850"/>
                  <a:gd name="connsiteY136" fmla="*/ 609981 h 1123568"/>
                  <a:gd name="connsiteX137" fmla="*/ 283655 w 2234850"/>
                  <a:gd name="connsiteY137" fmla="*/ 625126 h 1123568"/>
                  <a:gd name="connsiteX138" fmla="*/ 268605 w 2234850"/>
                  <a:gd name="connsiteY138" fmla="*/ 640271 h 1123568"/>
                  <a:gd name="connsiteX139" fmla="*/ 253460 w 2234850"/>
                  <a:gd name="connsiteY139" fmla="*/ 625126 h 1123568"/>
                  <a:gd name="connsiteX140" fmla="*/ 247460 w 2234850"/>
                  <a:gd name="connsiteY140" fmla="*/ 607028 h 1123568"/>
                  <a:gd name="connsiteX141" fmla="*/ 262509 w 2234850"/>
                  <a:gd name="connsiteY141" fmla="*/ 591979 h 1123568"/>
                  <a:gd name="connsiteX142" fmla="*/ 277654 w 2234850"/>
                  <a:gd name="connsiteY142" fmla="*/ 607028 h 1123568"/>
                  <a:gd name="connsiteX143" fmla="*/ 262509 w 2234850"/>
                  <a:gd name="connsiteY143" fmla="*/ 622173 h 1123568"/>
                  <a:gd name="connsiteX144" fmla="*/ 247460 w 2234850"/>
                  <a:gd name="connsiteY144" fmla="*/ 607028 h 1123568"/>
                  <a:gd name="connsiteX145" fmla="*/ 241459 w 2234850"/>
                  <a:gd name="connsiteY145" fmla="*/ 462058 h 1123568"/>
                  <a:gd name="connsiteX146" fmla="*/ 256604 w 2234850"/>
                  <a:gd name="connsiteY146" fmla="*/ 446913 h 1123568"/>
                  <a:gd name="connsiteX147" fmla="*/ 271748 w 2234850"/>
                  <a:gd name="connsiteY147" fmla="*/ 462058 h 1123568"/>
                  <a:gd name="connsiteX148" fmla="*/ 256604 w 2234850"/>
                  <a:gd name="connsiteY148" fmla="*/ 477107 h 1123568"/>
                  <a:gd name="connsiteX149" fmla="*/ 241459 w 2234850"/>
                  <a:gd name="connsiteY149" fmla="*/ 462058 h 1123568"/>
                  <a:gd name="connsiteX150" fmla="*/ 235458 w 2234850"/>
                  <a:gd name="connsiteY150" fmla="*/ 353282 h 1123568"/>
                  <a:gd name="connsiteX151" fmla="*/ 253556 w 2234850"/>
                  <a:gd name="connsiteY151" fmla="*/ 338138 h 1123568"/>
                  <a:gd name="connsiteX152" fmla="*/ 271653 w 2234850"/>
                  <a:gd name="connsiteY152" fmla="*/ 353282 h 1123568"/>
                  <a:gd name="connsiteX153" fmla="*/ 253556 w 2234850"/>
                  <a:gd name="connsiteY153" fmla="*/ 368427 h 1123568"/>
                  <a:gd name="connsiteX154" fmla="*/ 235458 w 2234850"/>
                  <a:gd name="connsiteY154" fmla="*/ 353282 h 1123568"/>
                  <a:gd name="connsiteX155" fmla="*/ 229457 w 2234850"/>
                  <a:gd name="connsiteY155" fmla="*/ 301943 h 1123568"/>
                  <a:gd name="connsiteX156" fmla="*/ 247555 w 2234850"/>
                  <a:gd name="connsiteY156" fmla="*/ 283845 h 1123568"/>
                  <a:gd name="connsiteX157" fmla="*/ 265652 w 2234850"/>
                  <a:gd name="connsiteY157" fmla="*/ 301943 h 1123568"/>
                  <a:gd name="connsiteX158" fmla="*/ 247555 w 2234850"/>
                  <a:gd name="connsiteY158" fmla="*/ 320040 h 1123568"/>
                  <a:gd name="connsiteX159" fmla="*/ 229457 w 2234850"/>
                  <a:gd name="connsiteY159" fmla="*/ 301943 h 1123568"/>
                  <a:gd name="connsiteX160" fmla="*/ 229457 w 2234850"/>
                  <a:gd name="connsiteY160" fmla="*/ 247555 h 1123568"/>
                  <a:gd name="connsiteX161" fmla="*/ 244602 w 2234850"/>
                  <a:gd name="connsiteY161" fmla="*/ 229457 h 1123568"/>
                  <a:gd name="connsiteX162" fmla="*/ 259747 w 2234850"/>
                  <a:gd name="connsiteY162" fmla="*/ 247555 h 1123568"/>
                  <a:gd name="connsiteX163" fmla="*/ 244602 w 2234850"/>
                  <a:gd name="connsiteY163" fmla="*/ 265652 h 1123568"/>
                  <a:gd name="connsiteX164" fmla="*/ 229457 w 2234850"/>
                  <a:gd name="connsiteY164" fmla="*/ 247555 h 1123568"/>
                  <a:gd name="connsiteX165" fmla="*/ 223456 w 2234850"/>
                  <a:gd name="connsiteY165" fmla="*/ 211360 h 1123568"/>
                  <a:gd name="connsiteX166" fmla="*/ 238601 w 2234850"/>
                  <a:gd name="connsiteY166" fmla="*/ 193262 h 1123568"/>
                  <a:gd name="connsiteX167" fmla="*/ 253746 w 2234850"/>
                  <a:gd name="connsiteY167" fmla="*/ 211360 h 1123568"/>
                  <a:gd name="connsiteX168" fmla="*/ 238601 w 2234850"/>
                  <a:gd name="connsiteY168" fmla="*/ 229457 h 1123568"/>
                  <a:gd name="connsiteX169" fmla="*/ 223456 w 2234850"/>
                  <a:gd name="connsiteY169" fmla="*/ 211360 h 1123568"/>
                  <a:gd name="connsiteX170" fmla="*/ 223456 w 2234850"/>
                  <a:gd name="connsiteY170" fmla="*/ 196310 h 1123568"/>
                  <a:gd name="connsiteX171" fmla="*/ 238601 w 2234850"/>
                  <a:gd name="connsiteY171" fmla="*/ 181166 h 1123568"/>
                  <a:gd name="connsiteX172" fmla="*/ 253746 w 2234850"/>
                  <a:gd name="connsiteY172" fmla="*/ 196310 h 1123568"/>
                  <a:gd name="connsiteX173" fmla="*/ 238601 w 2234850"/>
                  <a:gd name="connsiteY173" fmla="*/ 211360 h 1123568"/>
                  <a:gd name="connsiteX174" fmla="*/ 223456 w 2234850"/>
                  <a:gd name="connsiteY174" fmla="*/ 196310 h 1123568"/>
                  <a:gd name="connsiteX175" fmla="*/ 150971 w 2234850"/>
                  <a:gd name="connsiteY175" fmla="*/ 75533 h 1123568"/>
                  <a:gd name="connsiteX176" fmla="*/ 169069 w 2234850"/>
                  <a:gd name="connsiteY176" fmla="*/ 60389 h 1123568"/>
                  <a:gd name="connsiteX177" fmla="*/ 187166 w 2234850"/>
                  <a:gd name="connsiteY177" fmla="*/ 75533 h 1123568"/>
                  <a:gd name="connsiteX178" fmla="*/ 169069 w 2234850"/>
                  <a:gd name="connsiteY178" fmla="*/ 90678 h 1123568"/>
                  <a:gd name="connsiteX179" fmla="*/ 150971 w 2234850"/>
                  <a:gd name="connsiteY179" fmla="*/ 75533 h 1123568"/>
                  <a:gd name="connsiteX180" fmla="*/ 217456 w 2234850"/>
                  <a:gd name="connsiteY180" fmla="*/ 126873 h 1123568"/>
                  <a:gd name="connsiteX181" fmla="*/ 232600 w 2234850"/>
                  <a:gd name="connsiteY181" fmla="*/ 108776 h 1123568"/>
                  <a:gd name="connsiteX182" fmla="*/ 247745 w 2234850"/>
                  <a:gd name="connsiteY182" fmla="*/ 126873 h 1123568"/>
                  <a:gd name="connsiteX183" fmla="*/ 232600 w 2234850"/>
                  <a:gd name="connsiteY183" fmla="*/ 144971 h 1123568"/>
                  <a:gd name="connsiteX184" fmla="*/ 217456 w 2234850"/>
                  <a:gd name="connsiteY184" fmla="*/ 126873 h 1123568"/>
                  <a:gd name="connsiteX185" fmla="*/ 217456 w 2234850"/>
                  <a:gd name="connsiteY185" fmla="*/ 105727 h 1123568"/>
                  <a:gd name="connsiteX186" fmla="*/ 232600 w 2234850"/>
                  <a:gd name="connsiteY186" fmla="*/ 90583 h 1123568"/>
                  <a:gd name="connsiteX187" fmla="*/ 247745 w 2234850"/>
                  <a:gd name="connsiteY187" fmla="*/ 105727 h 1123568"/>
                  <a:gd name="connsiteX188" fmla="*/ 232600 w 2234850"/>
                  <a:gd name="connsiteY188" fmla="*/ 120777 h 1123568"/>
                  <a:gd name="connsiteX189" fmla="*/ 217456 w 2234850"/>
                  <a:gd name="connsiteY189" fmla="*/ 105727 h 1123568"/>
                  <a:gd name="connsiteX190" fmla="*/ 187262 w 2234850"/>
                  <a:gd name="connsiteY190" fmla="*/ 93631 h 1123568"/>
                  <a:gd name="connsiteX191" fmla="*/ 202406 w 2234850"/>
                  <a:gd name="connsiteY191" fmla="*/ 78486 h 1123568"/>
                  <a:gd name="connsiteX192" fmla="*/ 217456 w 2234850"/>
                  <a:gd name="connsiteY192" fmla="*/ 93631 h 1123568"/>
                  <a:gd name="connsiteX193" fmla="*/ 202406 w 2234850"/>
                  <a:gd name="connsiteY193" fmla="*/ 108680 h 1123568"/>
                  <a:gd name="connsiteX194" fmla="*/ 187262 w 2234850"/>
                  <a:gd name="connsiteY194" fmla="*/ 93631 h 1123568"/>
                  <a:gd name="connsiteX195" fmla="*/ 169164 w 2234850"/>
                  <a:gd name="connsiteY195" fmla="*/ 81534 h 1123568"/>
                  <a:gd name="connsiteX196" fmla="*/ 184309 w 2234850"/>
                  <a:gd name="connsiteY196" fmla="*/ 66484 h 1123568"/>
                  <a:gd name="connsiteX197" fmla="*/ 199358 w 2234850"/>
                  <a:gd name="connsiteY197" fmla="*/ 81534 h 1123568"/>
                  <a:gd name="connsiteX198" fmla="*/ 184309 w 2234850"/>
                  <a:gd name="connsiteY198" fmla="*/ 96679 h 1123568"/>
                  <a:gd name="connsiteX199" fmla="*/ 169164 w 2234850"/>
                  <a:gd name="connsiteY199" fmla="*/ 81534 h 1123568"/>
                  <a:gd name="connsiteX200" fmla="*/ 138970 w 2234850"/>
                  <a:gd name="connsiteY200" fmla="*/ 75533 h 1123568"/>
                  <a:gd name="connsiteX201" fmla="*/ 154115 w 2234850"/>
                  <a:gd name="connsiteY201" fmla="*/ 60389 h 1123568"/>
                  <a:gd name="connsiteX202" fmla="*/ 169259 w 2234850"/>
                  <a:gd name="connsiteY202" fmla="*/ 75533 h 1123568"/>
                  <a:gd name="connsiteX203" fmla="*/ 154115 w 2234850"/>
                  <a:gd name="connsiteY203" fmla="*/ 90678 h 1123568"/>
                  <a:gd name="connsiteX204" fmla="*/ 138970 w 2234850"/>
                  <a:gd name="connsiteY204" fmla="*/ 75533 h 1123568"/>
                  <a:gd name="connsiteX205" fmla="*/ 72485 w 2234850"/>
                  <a:gd name="connsiteY205" fmla="*/ 42291 h 1123568"/>
                  <a:gd name="connsiteX206" fmla="*/ 87630 w 2234850"/>
                  <a:gd name="connsiteY206" fmla="*/ 24194 h 1123568"/>
                  <a:gd name="connsiteX207" fmla="*/ 102775 w 2234850"/>
                  <a:gd name="connsiteY207" fmla="*/ 42291 h 1123568"/>
                  <a:gd name="connsiteX208" fmla="*/ 87630 w 2234850"/>
                  <a:gd name="connsiteY208" fmla="*/ 60389 h 1123568"/>
                  <a:gd name="connsiteX209" fmla="*/ 72485 w 2234850"/>
                  <a:gd name="connsiteY209" fmla="*/ 42291 h 1123568"/>
                  <a:gd name="connsiteX210" fmla="*/ 0 w 2234850"/>
                  <a:gd name="connsiteY210" fmla="*/ 15145 h 1123568"/>
                  <a:gd name="connsiteX211" fmla="*/ 18098 w 2234850"/>
                  <a:gd name="connsiteY211" fmla="*/ 0 h 1123568"/>
                  <a:gd name="connsiteX212" fmla="*/ 36195 w 2234850"/>
                  <a:gd name="connsiteY212" fmla="*/ 15145 h 1123568"/>
                  <a:gd name="connsiteX213" fmla="*/ 18098 w 2234850"/>
                  <a:gd name="connsiteY213" fmla="*/ 30290 h 1123568"/>
                  <a:gd name="connsiteX214" fmla="*/ 0 w 2234850"/>
                  <a:gd name="connsiteY214" fmla="*/ 15145 h 11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2234850" h="1123568">
                    <a:moveTo>
                      <a:pt x="2204657" y="1108424"/>
                    </a:moveTo>
                    <a:cubicBezTo>
                      <a:pt x="2204657" y="1100042"/>
                      <a:pt x="2211419" y="1093280"/>
                      <a:pt x="2219706" y="1093280"/>
                    </a:cubicBezTo>
                    <a:cubicBezTo>
                      <a:pt x="2227993" y="1093280"/>
                      <a:pt x="2234851" y="1100042"/>
                      <a:pt x="2234851" y="1108424"/>
                    </a:cubicBezTo>
                    <a:cubicBezTo>
                      <a:pt x="2234851" y="1116806"/>
                      <a:pt x="2228088" y="1123569"/>
                      <a:pt x="2219706" y="1123569"/>
                    </a:cubicBezTo>
                    <a:cubicBezTo>
                      <a:pt x="2211324" y="1123569"/>
                      <a:pt x="2204657" y="1116806"/>
                      <a:pt x="2204657" y="1108424"/>
                    </a:cubicBezTo>
                    <a:close/>
                    <a:moveTo>
                      <a:pt x="2005298" y="1108424"/>
                    </a:moveTo>
                    <a:cubicBezTo>
                      <a:pt x="2005298" y="1100042"/>
                      <a:pt x="2012061" y="1093280"/>
                      <a:pt x="2020443" y="1093280"/>
                    </a:cubicBezTo>
                    <a:cubicBezTo>
                      <a:pt x="2028825" y="1093280"/>
                      <a:pt x="2035588" y="1100042"/>
                      <a:pt x="2035588" y="1108424"/>
                    </a:cubicBezTo>
                    <a:cubicBezTo>
                      <a:pt x="2035588" y="1116806"/>
                      <a:pt x="2028825" y="1123569"/>
                      <a:pt x="2020443" y="1123569"/>
                    </a:cubicBezTo>
                    <a:cubicBezTo>
                      <a:pt x="2012061" y="1123569"/>
                      <a:pt x="2005298" y="1116806"/>
                      <a:pt x="2005298" y="1108424"/>
                    </a:cubicBezTo>
                    <a:close/>
                    <a:moveTo>
                      <a:pt x="1751552" y="1108424"/>
                    </a:moveTo>
                    <a:cubicBezTo>
                      <a:pt x="1751552" y="1100042"/>
                      <a:pt x="1758315" y="1093280"/>
                      <a:pt x="1766602" y="1093280"/>
                    </a:cubicBezTo>
                    <a:cubicBezTo>
                      <a:pt x="1774889" y="1093280"/>
                      <a:pt x="1781747" y="1100042"/>
                      <a:pt x="1781747" y="1108424"/>
                    </a:cubicBezTo>
                    <a:cubicBezTo>
                      <a:pt x="1781747" y="1116806"/>
                      <a:pt x="1774984" y="1123569"/>
                      <a:pt x="1766602" y="1123569"/>
                    </a:cubicBezTo>
                    <a:cubicBezTo>
                      <a:pt x="1758220" y="1123569"/>
                      <a:pt x="1751552" y="1116806"/>
                      <a:pt x="1751552" y="1108424"/>
                    </a:cubicBezTo>
                    <a:close/>
                    <a:moveTo>
                      <a:pt x="1467612" y="1108424"/>
                    </a:moveTo>
                    <a:cubicBezTo>
                      <a:pt x="1467612" y="1100042"/>
                      <a:pt x="1474375" y="1093280"/>
                      <a:pt x="1482757" y="1093280"/>
                    </a:cubicBezTo>
                    <a:cubicBezTo>
                      <a:pt x="1491139" y="1093280"/>
                      <a:pt x="1497902" y="1100042"/>
                      <a:pt x="1497902" y="1108424"/>
                    </a:cubicBezTo>
                    <a:cubicBezTo>
                      <a:pt x="1497902" y="1116806"/>
                      <a:pt x="1491139" y="1123569"/>
                      <a:pt x="1482757" y="1123569"/>
                    </a:cubicBezTo>
                    <a:cubicBezTo>
                      <a:pt x="1474375" y="1123569"/>
                      <a:pt x="1467612" y="1116806"/>
                      <a:pt x="1467612" y="1108424"/>
                    </a:cubicBezTo>
                    <a:close/>
                    <a:moveTo>
                      <a:pt x="1455515" y="1108424"/>
                    </a:moveTo>
                    <a:cubicBezTo>
                      <a:pt x="1455515" y="1100042"/>
                      <a:pt x="1462278" y="1093280"/>
                      <a:pt x="1470660" y="1093280"/>
                    </a:cubicBezTo>
                    <a:cubicBezTo>
                      <a:pt x="1479042" y="1093280"/>
                      <a:pt x="1485805" y="1100042"/>
                      <a:pt x="1485805" y="1108424"/>
                    </a:cubicBezTo>
                    <a:cubicBezTo>
                      <a:pt x="1485805" y="1116806"/>
                      <a:pt x="1479042" y="1123569"/>
                      <a:pt x="1470660" y="1123569"/>
                    </a:cubicBezTo>
                    <a:cubicBezTo>
                      <a:pt x="1462278" y="1123569"/>
                      <a:pt x="1455515" y="1116806"/>
                      <a:pt x="1455515" y="1108424"/>
                    </a:cubicBezTo>
                    <a:close/>
                    <a:moveTo>
                      <a:pt x="1431322" y="1108424"/>
                    </a:moveTo>
                    <a:cubicBezTo>
                      <a:pt x="1431322" y="1100042"/>
                      <a:pt x="1438085" y="1093280"/>
                      <a:pt x="1446371" y="1093280"/>
                    </a:cubicBezTo>
                    <a:cubicBezTo>
                      <a:pt x="1454658" y="1093280"/>
                      <a:pt x="1461421" y="1100042"/>
                      <a:pt x="1461421" y="1108424"/>
                    </a:cubicBezTo>
                    <a:cubicBezTo>
                      <a:pt x="1461421" y="1116806"/>
                      <a:pt x="1454658" y="1123569"/>
                      <a:pt x="1446371" y="1123569"/>
                    </a:cubicBezTo>
                    <a:cubicBezTo>
                      <a:pt x="1438085" y="1123569"/>
                      <a:pt x="1431322" y="1116806"/>
                      <a:pt x="1431322" y="1108424"/>
                    </a:cubicBezTo>
                    <a:close/>
                    <a:moveTo>
                      <a:pt x="1328642" y="1108424"/>
                    </a:moveTo>
                    <a:cubicBezTo>
                      <a:pt x="1328642" y="1100042"/>
                      <a:pt x="1335405" y="1093280"/>
                      <a:pt x="1343787" y="1093280"/>
                    </a:cubicBezTo>
                    <a:cubicBezTo>
                      <a:pt x="1352169" y="1093280"/>
                      <a:pt x="1358837" y="1100042"/>
                      <a:pt x="1358837" y="1108424"/>
                    </a:cubicBezTo>
                    <a:cubicBezTo>
                      <a:pt x="1358837" y="1116806"/>
                      <a:pt x="1352074" y="1123569"/>
                      <a:pt x="1343787" y="1123569"/>
                    </a:cubicBezTo>
                    <a:cubicBezTo>
                      <a:pt x="1335500" y="1123569"/>
                      <a:pt x="1328642" y="1116806"/>
                      <a:pt x="1328642" y="1108424"/>
                    </a:cubicBezTo>
                    <a:close/>
                    <a:moveTo>
                      <a:pt x="1213866" y="1066133"/>
                    </a:moveTo>
                    <a:cubicBezTo>
                      <a:pt x="1213866" y="1057751"/>
                      <a:pt x="1220629" y="1051084"/>
                      <a:pt x="1228916" y="1051084"/>
                    </a:cubicBezTo>
                    <a:cubicBezTo>
                      <a:pt x="1237202" y="1051084"/>
                      <a:pt x="1244060" y="1057847"/>
                      <a:pt x="1244060" y="1066133"/>
                    </a:cubicBezTo>
                    <a:cubicBezTo>
                      <a:pt x="1244060" y="1074420"/>
                      <a:pt x="1237298" y="1081278"/>
                      <a:pt x="1228916" y="1081278"/>
                    </a:cubicBezTo>
                    <a:cubicBezTo>
                      <a:pt x="1220534" y="1081278"/>
                      <a:pt x="1213866" y="1074515"/>
                      <a:pt x="1213866" y="1066133"/>
                    </a:cubicBezTo>
                    <a:close/>
                    <a:moveTo>
                      <a:pt x="1201769" y="1069181"/>
                    </a:moveTo>
                    <a:cubicBezTo>
                      <a:pt x="1201769" y="1059180"/>
                      <a:pt x="1209866" y="1051084"/>
                      <a:pt x="1219867" y="1051084"/>
                    </a:cubicBezTo>
                    <a:cubicBezTo>
                      <a:pt x="1229868" y="1051084"/>
                      <a:pt x="1237964" y="1059180"/>
                      <a:pt x="1237964" y="1069181"/>
                    </a:cubicBezTo>
                    <a:cubicBezTo>
                      <a:pt x="1237964" y="1079183"/>
                      <a:pt x="1229868" y="1087279"/>
                      <a:pt x="1219867" y="1087279"/>
                    </a:cubicBezTo>
                    <a:cubicBezTo>
                      <a:pt x="1209866" y="1087279"/>
                      <a:pt x="1201769" y="1079183"/>
                      <a:pt x="1201769" y="1069181"/>
                    </a:cubicBezTo>
                    <a:close/>
                    <a:moveTo>
                      <a:pt x="1135285" y="1048036"/>
                    </a:moveTo>
                    <a:cubicBezTo>
                      <a:pt x="1135285" y="1039654"/>
                      <a:pt x="1142048" y="1032891"/>
                      <a:pt x="1150430" y="1032891"/>
                    </a:cubicBezTo>
                    <a:cubicBezTo>
                      <a:pt x="1158812" y="1032891"/>
                      <a:pt x="1165479" y="1039654"/>
                      <a:pt x="1165479" y="1048036"/>
                    </a:cubicBezTo>
                    <a:cubicBezTo>
                      <a:pt x="1165479" y="1056418"/>
                      <a:pt x="1158716" y="1063181"/>
                      <a:pt x="1150430" y="1063181"/>
                    </a:cubicBezTo>
                    <a:cubicBezTo>
                      <a:pt x="1142143" y="1063181"/>
                      <a:pt x="1135285" y="1056418"/>
                      <a:pt x="1135285" y="1048036"/>
                    </a:cubicBezTo>
                    <a:close/>
                    <a:moveTo>
                      <a:pt x="984313" y="999744"/>
                    </a:moveTo>
                    <a:cubicBezTo>
                      <a:pt x="984313" y="991362"/>
                      <a:pt x="991076" y="984695"/>
                      <a:pt x="999363" y="984695"/>
                    </a:cubicBezTo>
                    <a:cubicBezTo>
                      <a:pt x="1007650" y="984695"/>
                      <a:pt x="1014508" y="991457"/>
                      <a:pt x="1014508" y="999744"/>
                    </a:cubicBezTo>
                    <a:cubicBezTo>
                      <a:pt x="1014508" y="1008031"/>
                      <a:pt x="1007745" y="1014889"/>
                      <a:pt x="999363" y="1014889"/>
                    </a:cubicBezTo>
                    <a:cubicBezTo>
                      <a:pt x="990981" y="1014889"/>
                      <a:pt x="984313" y="1008126"/>
                      <a:pt x="984313" y="999744"/>
                    </a:cubicBezTo>
                    <a:close/>
                    <a:moveTo>
                      <a:pt x="960120" y="981647"/>
                    </a:moveTo>
                    <a:cubicBezTo>
                      <a:pt x="960120" y="973264"/>
                      <a:pt x="968216" y="966502"/>
                      <a:pt x="978218" y="966502"/>
                    </a:cubicBezTo>
                    <a:cubicBezTo>
                      <a:pt x="988219" y="966502"/>
                      <a:pt x="996315" y="973264"/>
                      <a:pt x="996315" y="981647"/>
                    </a:cubicBezTo>
                    <a:cubicBezTo>
                      <a:pt x="996315" y="990029"/>
                      <a:pt x="988219" y="996791"/>
                      <a:pt x="978218" y="996791"/>
                    </a:cubicBezTo>
                    <a:cubicBezTo>
                      <a:pt x="968216" y="996791"/>
                      <a:pt x="960120" y="990029"/>
                      <a:pt x="960120" y="981647"/>
                    </a:cubicBezTo>
                    <a:close/>
                    <a:moveTo>
                      <a:pt x="954119" y="987743"/>
                    </a:moveTo>
                    <a:cubicBezTo>
                      <a:pt x="954119" y="979361"/>
                      <a:pt x="960882" y="972598"/>
                      <a:pt x="969169" y="972598"/>
                    </a:cubicBezTo>
                    <a:cubicBezTo>
                      <a:pt x="977455" y="972598"/>
                      <a:pt x="984313" y="979361"/>
                      <a:pt x="984313" y="987743"/>
                    </a:cubicBezTo>
                    <a:cubicBezTo>
                      <a:pt x="984313" y="996125"/>
                      <a:pt x="977551" y="1002792"/>
                      <a:pt x="969169" y="1002792"/>
                    </a:cubicBezTo>
                    <a:cubicBezTo>
                      <a:pt x="960787" y="1002792"/>
                      <a:pt x="954119" y="996029"/>
                      <a:pt x="954119" y="987743"/>
                    </a:cubicBezTo>
                    <a:close/>
                    <a:moveTo>
                      <a:pt x="766858" y="981647"/>
                    </a:moveTo>
                    <a:cubicBezTo>
                      <a:pt x="766858" y="973264"/>
                      <a:pt x="773621" y="966502"/>
                      <a:pt x="782003" y="966502"/>
                    </a:cubicBezTo>
                    <a:cubicBezTo>
                      <a:pt x="790384" y="966502"/>
                      <a:pt x="797052" y="973264"/>
                      <a:pt x="797052" y="981647"/>
                    </a:cubicBezTo>
                    <a:cubicBezTo>
                      <a:pt x="797052" y="990029"/>
                      <a:pt x="790289" y="996791"/>
                      <a:pt x="782003" y="996791"/>
                    </a:cubicBezTo>
                    <a:cubicBezTo>
                      <a:pt x="773716" y="996791"/>
                      <a:pt x="766858" y="990029"/>
                      <a:pt x="766858" y="981647"/>
                    </a:cubicBezTo>
                    <a:close/>
                    <a:moveTo>
                      <a:pt x="736664" y="963549"/>
                    </a:moveTo>
                    <a:cubicBezTo>
                      <a:pt x="736664" y="955167"/>
                      <a:pt x="744760" y="948500"/>
                      <a:pt x="754761" y="948500"/>
                    </a:cubicBezTo>
                    <a:cubicBezTo>
                      <a:pt x="764762" y="948500"/>
                      <a:pt x="772859" y="955262"/>
                      <a:pt x="772859" y="963549"/>
                    </a:cubicBezTo>
                    <a:cubicBezTo>
                      <a:pt x="772859" y="971836"/>
                      <a:pt x="764762" y="978694"/>
                      <a:pt x="754761" y="978694"/>
                    </a:cubicBezTo>
                    <a:cubicBezTo>
                      <a:pt x="744760" y="978694"/>
                      <a:pt x="736664" y="971931"/>
                      <a:pt x="736664" y="963549"/>
                    </a:cubicBezTo>
                    <a:close/>
                    <a:moveTo>
                      <a:pt x="718566" y="906209"/>
                    </a:moveTo>
                    <a:cubicBezTo>
                      <a:pt x="718566" y="896207"/>
                      <a:pt x="725329" y="888111"/>
                      <a:pt x="733711" y="888111"/>
                    </a:cubicBezTo>
                    <a:cubicBezTo>
                      <a:pt x="742093" y="888111"/>
                      <a:pt x="748760" y="896207"/>
                      <a:pt x="748760" y="906209"/>
                    </a:cubicBezTo>
                    <a:cubicBezTo>
                      <a:pt x="748760" y="916210"/>
                      <a:pt x="741998" y="924306"/>
                      <a:pt x="733711" y="924306"/>
                    </a:cubicBezTo>
                    <a:cubicBezTo>
                      <a:pt x="725424" y="924306"/>
                      <a:pt x="718566" y="916210"/>
                      <a:pt x="718566" y="906209"/>
                    </a:cubicBezTo>
                    <a:close/>
                    <a:moveTo>
                      <a:pt x="495014" y="891064"/>
                    </a:moveTo>
                    <a:cubicBezTo>
                      <a:pt x="495014" y="882682"/>
                      <a:pt x="503111" y="875919"/>
                      <a:pt x="513112" y="875919"/>
                    </a:cubicBezTo>
                    <a:cubicBezTo>
                      <a:pt x="523113" y="875919"/>
                      <a:pt x="531209" y="882682"/>
                      <a:pt x="531209" y="891064"/>
                    </a:cubicBezTo>
                    <a:cubicBezTo>
                      <a:pt x="531209" y="899446"/>
                      <a:pt x="523113" y="906209"/>
                      <a:pt x="513112" y="906209"/>
                    </a:cubicBezTo>
                    <a:cubicBezTo>
                      <a:pt x="503111" y="906209"/>
                      <a:pt x="495014" y="899446"/>
                      <a:pt x="495014" y="891064"/>
                    </a:cubicBezTo>
                    <a:close/>
                    <a:moveTo>
                      <a:pt x="495014" y="854774"/>
                    </a:moveTo>
                    <a:cubicBezTo>
                      <a:pt x="495014" y="846392"/>
                      <a:pt x="501777" y="839629"/>
                      <a:pt x="510159" y="839629"/>
                    </a:cubicBezTo>
                    <a:cubicBezTo>
                      <a:pt x="518541" y="839629"/>
                      <a:pt x="525209" y="846392"/>
                      <a:pt x="525209" y="854774"/>
                    </a:cubicBezTo>
                    <a:cubicBezTo>
                      <a:pt x="525209" y="863156"/>
                      <a:pt x="518446" y="869918"/>
                      <a:pt x="510159" y="869918"/>
                    </a:cubicBezTo>
                    <a:cubicBezTo>
                      <a:pt x="501872" y="869918"/>
                      <a:pt x="495014" y="863156"/>
                      <a:pt x="495014" y="854774"/>
                    </a:cubicBezTo>
                    <a:close/>
                    <a:moveTo>
                      <a:pt x="482918" y="794385"/>
                    </a:moveTo>
                    <a:cubicBezTo>
                      <a:pt x="482918" y="786003"/>
                      <a:pt x="489680" y="779240"/>
                      <a:pt x="497967" y="779240"/>
                    </a:cubicBezTo>
                    <a:cubicBezTo>
                      <a:pt x="506254" y="779240"/>
                      <a:pt x="513112" y="786003"/>
                      <a:pt x="513112" y="794385"/>
                    </a:cubicBezTo>
                    <a:cubicBezTo>
                      <a:pt x="513112" y="802767"/>
                      <a:pt x="506349" y="809435"/>
                      <a:pt x="497967" y="809435"/>
                    </a:cubicBezTo>
                    <a:cubicBezTo>
                      <a:pt x="489585" y="809435"/>
                      <a:pt x="482918" y="802672"/>
                      <a:pt x="482918" y="794385"/>
                    </a:cubicBezTo>
                    <a:close/>
                    <a:moveTo>
                      <a:pt x="470821" y="782288"/>
                    </a:moveTo>
                    <a:cubicBezTo>
                      <a:pt x="470821" y="773906"/>
                      <a:pt x="477584" y="767144"/>
                      <a:pt x="485966" y="767144"/>
                    </a:cubicBezTo>
                    <a:cubicBezTo>
                      <a:pt x="494348" y="767144"/>
                      <a:pt x="501015" y="773906"/>
                      <a:pt x="501015" y="782288"/>
                    </a:cubicBezTo>
                    <a:cubicBezTo>
                      <a:pt x="501015" y="790670"/>
                      <a:pt x="494252" y="797338"/>
                      <a:pt x="485966" y="797338"/>
                    </a:cubicBezTo>
                    <a:cubicBezTo>
                      <a:pt x="477679" y="797338"/>
                      <a:pt x="470821" y="790575"/>
                      <a:pt x="470821" y="782288"/>
                    </a:cubicBezTo>
                    <a:close/>
                    <a:moveTo>
                      <a:pt x="464820" y="770192"/>
                    </a:moveTo>
                    <a:cubicBezTo>
                      <a:pt x="464820" y="761810"/>
                      <a:pt x="471583" y="755142"/>
                      <a:pt x="479965" y="755142"/>
                    </a:cubicBezTo>
                    <a:cubicBezTo>
                      <a:pt x="488347" y="755142"/>
                      <a:pt x="495014" y="761905"/>
                      <a:pt x="495014" y="770192"/>
                    </a:cubicBezTo>
                    <a:cubicBezTo>
                      <a:pt x="495014" y="778478"/>
                      <a:pt x="488252" y="785336"/>
                      <a:pt x="479965" y="785336"/>
                    </a:cubicBezTo>
                    <a:cubicBezTo>
                      <a:pt x="471678" y="785336"/>
                      <a:pt x="464820" y="778574"/>
                      <a:pt x="464820" y="770192"/>
                    </a:cubicBezTo>
                    <a:close/>
                    <a:moveTo>
                      <a:pt x="446723" y="752094"/>
                    </a:moveTo>
                    <a:cubicBezTo>
                      <a:pt x="446723" y="743712"/>
                      <a:pt x="453485" y="736949"/>
                      <a:pt x="461867" y="736949"/>
                    </a:cubicBezTo>
                    <a:cubicBezTo>
                      <a:pt x="470249" y="736949"/>
                      <a:pt x="476917" y="743712"/>
                      <a:pt x="476917" y="752094"/>
                    </a:cubicBezTo>
                    <a:cubicBezTo>
                      <a:pt x="476917" y="760476"/>
                      <a:pt x="470154" y="767239"/>
                      <a:pt x="461867" y="767239"/>
                    </a:cubicBezTo>
                    <a:cubicBezTo>
                      <a:pt x="453581" y="767239"/>
                      <a:pt x="446723" y="760476"/>
                      <a:pt x="446723" y="752094"/>
                    </a:cubicBezTo>
                    <a:close/>
                    <a:moveTo>
                      <a:pt x="434626" y="752094"/>
                    </a:moveTo>
                    <a:cubicBezTo>
                      <a:pt x="434626" y="743712"/>
                      <a:pt x="441389" y="736949"/>
                      <a:pt x="449675" y="736949"/>
                    </a:cubicBezTo>
                    <a:cubicBezTo>
                      <a:pt x="457962" y="736949"/>
                      <a:pt x="464820" y="743712"/>
                      <a:pt x="464820" y="752094"/>
                    </a:cubicBezTo>
                    <a:cubicBezTo>
                      <a:pt x="464820" y="760476"/>
                      <a:pt x="458057" y="767239"/>
                      <a:pt x="449675" y="767239"/>
                    </a:cubicBezTo>
                    <a:cubicBezTo>
                      <a:pt x="441293" y="767239"/>
                      <a:pt x="434626" y="760476"/>
                      <a:pt x="434626" y="752094"/>
                    </a:cubicBezTo>
                    <a:close/>
                    <a:moveTo>
                      <a:pt x="422529" y="745998"/>
                    </a:moveTo>
                    <a:cubicBezTo>
                      <a:pt x="422529" y="737616"/>
                      <a:pt x="429292" y="730949"/>
                      <a:pt x="437674" y="730949"/>
                    </a:cubicBezTo>
                    <a:cubicBezTo>
                      <a:pt x="446056" y="730949"/>
                      <a:pt x="452819" y="737711"/>
                      <a:pt x="452819" y="745998"/>
                    </a:cubicBezTo>
                    <a:cubicBezTo>
                      <a:pt x="452819" y="754285"/>
                      <a:pt x="446056" y="761143"/>
                      <a:pt x="437674" y="761143"/>
                    </a:cubicBezTo>
                    <a:cubicBezTo>
                      <a:pt x="429292" y="761143"/>
                      <a:pt x="422529" y="754380"/>
                      <a:pt x="422529" y="745998"/>
                    </a:cubicBezTo>
                    <a:close/>
                    <a:moveTo>
                      <a:pt x="277559" y="721805"/>
                    </a:moveTo>
                    <a:cubicBezTo>
                      <a:pt x="277559" y="713423"/>
                      <a:pt x="284321" y="706660"/>
                      <a:pt x="292608" y="706660"/>
                    </a:cubicBezTo>
                    <a:cubicBezTo>
                      <a:pt x="300895" y="706660"/>
                      <a:pt x="307753" y="713423"/>
                      <a:pt x="307753" y="721805"/>
                    </a:cubicBezTo>
                    <a:cubicBezTo>
                      <a:pt x="307753" y="730187"/>
                      <a:pt x="300990" y="736949"/>
                      <a:pt x="292608" y="736949"/>
                    </a:cubicBezTo>
                    <a:cubicBezTo>
                      <a:pt x="284226" y="736949"/>
                      <a:pt x="277559" y="730187"/>
                      <a:pt x="277559" y="721805"/>
                    </a:cubicBezTo>
                    <a:close/>
                    <a:moveTo>
                      <a:pt x="265462" y="670465"/>
                    </a:moveTo>
                    <a:cubicBezTo>
                      <a:pt x="265462" y="660464"/>
                      <a:pt x="272225" y="652367"/>
                      <a:pt x="280607" y="652367"/>
                    </a:cubicBezTo>
                    <a:cubicBezTo>
                      <a:pt x="288989" y="652367"/>
                      <a:pt x="295751" y="660464"/>
                      <a:pt x="295751" y="670465"/>
                    </a:cubicBezTo>
                    <a:cubicBezTo>
                      <a:pt x="295751" y="680466"/>
                      <a:pt x="288989" y="688562"/>
                      <a:pt x="280607" y="688562"/>
                    </a:cubicBezTo>
                    <a:cubicBezTo>
                      <a:pt x="272225" y="688562"/>
                      <a:pt x="265462" y="680466"/>
                      <a:pt x="265462" y="670465"/>
                    </a:cubicBezTo>
                    <a:close/>
                    <a:moveTo>
                      <a:pt x="259461" y="649319"/>
                    </a:moveTo>
                    <a:cubicBezTo>
                      <a:pt x="259461" y="640937"/>
                      <a:pt x="266224" y="634175"/>
                      <a:pt x="274511" y="634175"/>
                    </a:cubicBezTo>
                    <a:cubicBezTo>
                      <a:pt x="282797" y="634175"/>
                      <a:pt x="289655" y="640937"/>
                      <a:pt x="289655" y="649319"/>
                    </a:cubicBezTo>
                    <a:cubicBezTo>
                      <a:pt x="289655" y="657701"/>
                      <a:pt x="282893" y="664464"/>
                      <a:pt x="274511" y="664464"/>
                    </a:cubicBezTo>
                    <a:cubicBezTo>
                      <a:pt x="266129" y="664464"/>
                      <a:pt x="259461" y="657701"/>
                      <a:pt x="259461" y="649319"/>
                    </a:cubicBezTo>
                    <a:close/>
                    <a:moveTo>
                      <a:pt x="253460" y="625126"/>
                    </a:moveTo>
                    <a:cubicBezTo>
                      <a:pt x="253460" y="616744"/>
                      <a:pt x="260223" y="609981"/>
                      <a:pt x="268605" y="609981"/>
                    </a:cubicBezTo>
                    <a:cubicBezTo>
                      <a:pt x="276987" y="609981"/>
                      <a:pt x="283655" y="616744"/>
                      <a:pt x="283655" y="625126"/>
                    </a:cubicBezTo>
                    <a:cubicBezTo>
                      <a:pt x="283655" y="633508"/>
                      <a:pt x="276892" y="640271"/>
                      <a:pt x="268605" y="640271"/>
                    </a:cubicBezTo>
                    <a:cubicBezTo>
                      <a:pt x="260318" y="640271"/>
                      <a:pt x="253460" y="633508"/>
                      <a:pt x="253460" y="625126"/>
                    </a:cubicBezTo>
                    <a:close/>
                    <a:moveTo>
                      <a:pt x="247460" y="607028"/>
                    </a:moveTo>
                    <a:cubicBezTo>
                      <a:pt x="247460" y="598646"/>
                      <a:pt x="254222" y="591979"/>
                      <a:pt x="262509" y="591979"/>
                    </a:cubicBezTo>
                    <a:cubicBezTo>
                      <a:pt x="270796" y="591979"/>
                      <a:pt x="277654" y="598742"/>
                      <a:pt x="277654" y="607028"/>
                    </a:cubicBezTo>
                    <a:cubicBezTo>
                      <a:pt x="277654" y="615315"/>
                      <a:pt x="270891" y="622173"/>
                      <a:pt x="262509" y="622173"/>
                    </a:cubicBezTo>
                    <a:cubicBezTo>
                      <a:pt x="254127" y="622173"/>
                      <a:pt x="247460" y="615410"/>
                      <a:pt x="247460" y="607028"/>
                    </a:cubicBezTo>
                    <a:close/>
                    <a:moveTo>
                      <a:pt x="241459" y="462058"/>
                    </a:moveTo>
                    <a:cubicBezTo>
                      <a:pt x="241459" y="453676"/>
                      <a:pt x="248222" y="446913"/>
                      <a:pt x="256604" y="446913"/>
                    </a:cubicBezTo>
                    <a:cubicBezTo>
                      <a:pt x="264986" y="446913"/>
                      <a:pt x="271748" y="453676"/>
                      <a:pt x="271748" y="462058"/>
                    </a:cubicBezTo>
                    <a:cubicBezTo>
                      <a:pt x="271748" y="470440"/>
                      <a:pt x="264986" y="477107"/>
                      <a:pt x="256604" y="477107"/>
                    </a:cubicBezTo>
                    <a:cubicBezTo>
                      <a:pt x="248222" y="477107"/>
                      <a:pt x="241459" y="470345"/>
                      <a:pt x="241459" y="462058"/>
                    </a:cubicBezTo>
                    <a:close/>
                    <a:moveTo>
                      <a:pt x="235458" y="353282"/>
                    </a:moveTo>
                    <a:cubicBezTo>
                      <a:pt x="235458" y="344900"/>
                      <a:pt x="243554" y="338138"/>
                      <a:pt x="253556" y="338138"/>
                    </a:cubicBezTo>
                    <a:cubicBezTo>
                      <a:pt x="263557" y="338138"/>
                      <a:pt x="271653" y="344900"/>
                      <a:pt x="271653" y="353282"/>
                    </a:cubicBezTo>
                    <a:cubicBezTo>
                      <a:pt x="271653" y="361664"/>
                      <a:pt x="263557" y="368427"/>
                      <a:pt x="253556" y="368427"/>
                    </a:cubicBezTo>
                    <a:cubicBezTo>
                      <a:pt x="243554" y="368427"/>
                      <a:pt x="235458" y="361664"/>
                      <a:pt x="235458" y="353282"/>
                    </a:cubicBezTo>
                    <a:close/>
                    <a:moveTo>
                      <a:pt x="229457" y="301943"/>
                    </a:moveTo>
                    <a:cubicBezTo>
                      <a:pt x="229457" y="291941"/>
                      <a:pt x="237554" y="283845"/>
                      <a:pt x="247555" y="283845"/>
                    </a:cubicBezTo>
                    <a:cubicBezTo>
                      <a:pt x="257556" y="283845"/>
                      <a:pt x="265652" y="291941"/>
                      <a:pt x="265652" y="301943"/>
                    </a:cubicBezTo>
                    <a:cubicBezTo>
                      <a:pt x="265652" y="311944"/>
                      <a:pt x="257556" y="320040"/>
                      <a:pt x="247555" y="320040"/>
                    </a:cubicBezTo>
                    <a:cubicBezTo>
                      <a:pt x="237554" y="320040"/>
                      <a:pt x="229457" y="311944"/>
                      <a:pt x="229457" y="301943"/>
                    </a:cubicBezTo>
                    <a:close/>
                    <a:moveTo>
                      <a:pt x="229457" y="247555"/>
                    </a:moveTo>
                    <a:cubicBezTo>
                      <a:pt x="229457" y="237553"/>
                      <a:pt x="236220" y="229457"/>
                      <a:pt x="244602" y="229457"/>
                    </a:cubicBezTo>
                    <a:cubicBezTo>
                      <a:pt x="252984" y="229457"/>
                      <a:pt x="259747" y="237553"/>
                      <a:pt x="259747" y="247555"/>
                    </a:cubicBezTo>
                    <a:cubicBezTo>
                      <a:pt x="259747" y="257556"/>
                      <a:pt x="252984" y="265652"/>
                      <a:pt x="244602" y="265652"/>
                    </a:cubicBezTo>
                    <a:cubicBezTo>
                      <a:pt x="236220" y="265652"/>
                      <a:pt x="229457" y="257556"/>
                      <a:pt x="229457" y="247555"/>
                    </a:cubicBezTo>
                    <a:close/>
                    <a:moveTo>
                      <a:pt x="223456" y="211360"/>
                    </a:moveTo>
                    <a:cubicBezTo>
                      <a:pt x="223456" y="201359"/>
                      <a:pt x="230219" y="193262"/>
                      <a:pt x="238601" y="193262"/>
                    </a:cubicBezTo>
                    <a:cubicBezTo>
                      <a:pt x="246983" y="193262"/>
                      <a:pt x="253746" y="201359"/>
                      <a:pt x="253746" y="211360"/>
                    </a:cubicBezTo>
                    <a:cubicBezTo>
                      <a:pt x="253746" y="221361"/>
                      <a:pt x="246983" y="229457"/>
                      <a:pt x="238601" y="229457"/>
                    </a:cubicBezTo>
                    <a:cubicBezTo>
                      <a:pt x="230219" y="229457"/>
                      <a:pt x="223456" y="221361"/>
                      <a:pt x="223456" y="211360"/>
                    </a:cubicBezTo>
                    <a:close/>
                    <a:moveTo>
                      <a:pt x="223456" y="196310"/>
                    </a:moveTo>
                    <a:cubicBezTo>
                      <a:pt x="223456" y="187928"/>
                      <a:pt x="230219" y="181166"/>
                      <a:pt x="238601" y="181166"/>
                    </a:cubicBezTo>
                    <a:cubicBezTo>
                      <a:pt x="246983" y="181166"/>
                      <a:pt x="253746" y="187928"/>
                      <a:pt x="253746" y="196310"/>
                    </a:cubicBezTo>
                    <a:cubicBezTo>
                      <a:pt x="253746" y="204692"/>
                      <a:pt x="246983" y="211360"/>
                      <a:pt x="238601" y="211360"/>
                    </a:cubicBezTo>
                    <a:cubicBezTo>
                      <a:pt x="230219" y="211360"/>
                      <a:pt x="223456" y="204597"/>
                      <a:pt x="223456" y="196310"/>
                    </a:cubicBezTo>
                    <a:close/>
                    <a:moveTo>
                      <a:pt x="150971" y="75533"/>
                    </a:moveTo>
                    <a:cubicBezTo>
                      <a:pt x="150971" y="67151"/>
                      <a:pt x="159068" y="60389"/>
                      <a:pt x="169069" y="60389"/>
                    </a:cubicBezTo>
                    <a:cubicBezTo>
                      <a:pt x="179070" y="60389"/>
                      <a:pt x="187166" y="67151"/>
                      <a:pt x="187166" y="75533"/>
                    </a:cubicBezTo>
                    <a:cubicBezTo>
                      <a:pt x="187166" y="83915"/>
                      <a:pt x="179070" y="90678"/>
                      <a:pt x="169069" y="90678"/>
                    </a:cubicBezTo>
                    <a:cubicBezTo>
                      <a:pt x="159068" y="90678"/>
                      <a:pt x="150971" y="83915"/>
                      <a:pt x="150971" y="75533"/>
                    </a:cubicBezTo>
                    <a:close/>
                    <a:moveTo>
                      <a:pt x="217456" y="126873"/>
                    </a:moveTo>
                    <a:cubicBezTo>
                      <a:pt x="217456" y="116872"/>
                      <a:pt x="224219" y="108776"/>
                      <a:pt x="232600" y="108776"/>
                    </a:cubicBezTo>
                    <a:cubicBezTo>
                      <a:pt x="240983" y="108776"/>
                      <a:pt x="247745" y="116872"/>
                      <a:pt x="247745" y="126873"/>
                    </a:cubicBezTo>
                    <a:cubicBezTo>
                      <a:pt x="247745" y="136874"/>
                      <a:pt x="240983" y="144971"/>
                      <a:pt x="232600" y="144971"/>
                    </a:cubicBezTo>
                    <a:cubicBezTo>
                      <a:pt x="224219" y="144971"/>
                      <a:pt x="217456" y="136874"/>
                      <a:pt x="217456" y="126873"/>
                    </a:cubicBezTo>
                    <a:close/>
                    <a:moveTo>
                      <a:pt x="217456" y="105727"/>
                    </a:moveTo>
                    <a:cubicBezTo>
                      <a:pt x="217456" y="97345"/>
                      <a:pt x="224219" y="90583"/>
                      <a:pt x="232600" y="90583"/>
                    </a:cubicBezTo>
                    <a:cubicBezTo>
                      <a:pt x="240983" y="90583"/>
                      <a:pt x="247745" y="97345"/>
                      <a:pt x="247745" y="105727"/>
                    </a:cubicBezTo>
                    <a:cubicBezTo>
                      <a:pt x="247745" y="114109"/>
                      <a:pt x="240983" y="120777"/>
                      <a:pt x="232600" y="120777"/>
                    </a:cubicBezTo>
                    <a:cubicBezTo>
                      <a:pt x="224219" y="120777"/>
                      <a:pt x="217456" y="114014"/>
                      <a:pt x="217456" y="105727"/>
                    </a:cubicBezTo>
                    <a:close/>
                    <a:moveTo>
                      <a:pt x="187262" y="93631"/>
                    </a:moveTo>
                    <a:cubicBezTo>
                      <a:pt x="187262" y="85249"/>
                      <a:pt x="194024" y="78486"/>
                      <a:pt x="202406" y="78486"/>
                    </a:cubicBezTo>
                    <a:cubicBezTo>
                      <a:pt x="210788" y="78486"/>
                      <a:pt x="217456" y="85249"/>
                      <a:pt x="217456" y="93631"/>
                    </a:cubicBezTo>
                    <a:cubicBezTo>
                      <a:pt x="217456" y="102013"/>
                      <a:pt x="210693" y="108680"/>
                      <a:pt x="202406" y="108680"/>
                    </a:cubicBezTo>
                    <a:cubicBezTo>
                      <a:pt x="194120" y="108680"/>
                      <a:pt x="187262" y="101918"/>
                      <a:pt x="187262" y="93631"/>
                    </a:cubicBezTo>
                    <a:close/>
                    <a:moveTo>
                      <a:pt x="169164" y="81534"/>
                    </a:moveTo>
                    <a:cubicBezTo>
                      <a:pt x="169164" y="73152"/>
                      <a:pt x="175927" y="66484"/>
                      <a:pt x="184309" y="66484"/>
                    </a:cubicBezTo>
                    <a:cubicBezTo>
                      <a:pt x="192691" y="66484"/>
                      <a:pt x="199358" y="73247"/>
                      <a:pt x="199358" y="81534"/>
                    </a:cubicBezTo>
                    <a:cubicBezTo>
                      <a:pt x="199358" y="89821"/>
                      <a:pt x="192596" y="96679"/>
                      <a:pt x="184309" y="96679"/>
                    </a:cubicBezTo>
                    <a:cubicBezTo>
                      <a:pt x="176022" y="96679"/>
                      <a:pt x="169164" y="89916"/>
                      <a:pt x="169164" y="81534"/>
                    </a:cubicBezTo>
                    <a:close/>
                    <a:moveTo>
                      <a:pt x="138970" y="75533"/>
                    </a:moveTo>
                    <a:cubicBezTo>
                      <a:pt x="138970" y="67151"/>
                      <a:pt x="145733" y="60389"/>
                      <a:pt x="154115" y="60389"/>
                    </a:cubicBezTo>
                    <a:cubicBezTo>
                      <a:pt x="162497" y="60389"/>
                      <a:pt x="169259" y="67151"/>
                      <a:pt x="169259" y="75533"/>
                    </a:cubicBezTo>
                    <a:cubicBezTo>
                      <a:pt x="169259" y="83915"/>
                      <a:pt x="162497" y="90678"/>
                      <a:pt x="154115" y="90678"/>
                    </a:cubicBezTo>
                    <a:cubicBezTo>
                      <a:pt x="145733" y="90678"/>
                      <a:pt x="138970" y="83915"/>
                      <a:pt x="138970" y="75533"/>
                    </a:cubicBezTo>
                    <a:close/>
                    <a:moveTo>
                      <a:pt x="72485" y="42291"/>
                    </a:moveTo>
                    <a:cubicBezTo>
                      <a:pt x="72485" y="32290"/>
                      <a:pt x="79248" y="24194"/>
                      <a:pt x="87630" y="24194"/>
                    </a:cubicBezTo>
                    <a:cubicBezTo>
                      <a:pt x="96012" y="24194"/>
                      <a:pt x="102775" y="32290"/>
                      <a:pt x="102775" y="42291"/>
                    </a:cubicBezTo>
                    <a:cubicBezTo>
                      <a:pt x="102775" y="52292"/>
                      <a:pt x="96012" y="60389"/>
                      <a:pt x="87630" y="60389"/>
                    </a:cubicBezTo>
                    <a:cubicBezTo>
                      <a:pt x="79248" y="60389"/>
                      <a:pt x="72485" y="52292"/>
                      <a:pt x="72485" y="42291"/>
                    </a:cubicBezTo>
                    <a:close/>
                    <a:moveTo>
                      <a:pt x="0" y="15145"/>
                    </a:moveTo>
                    <a:cubicBezTo>
                      <a:pt x="0" y="6763"/>
                      <a:pt x="8096" y="0"/>
                      <a:pt x="18098" y="0"/>
                    </a:cubicBezTo>
                    <a:cubicBezTo>
                      <a:pt x="28099" y="0"/>
                      <a:pt x="36195" y="6763"/>
                      <a:pt x="36195" y="15145"/>
                    </a:cubicBezTo>
                    <a:cubicBezTo>
                      <a:pt x="36195" y="23527"/>
                      <a:pt x="28099" y="30290"/>
                      <a:pt x="18098" y="30290"/>
                    </a:cubicBezTo>
                    <a:cubicBezTo>
                      <a:pt x="8096" y="30290"/>
                      <a:pt x="0" y="23527"/>
                      <a:pt x="0" y="15145"/>
                    </a:cubicBezTo>
                    <a:close/>
                  </a:path>
                </a:pathLst>
              </a:custGeom>
              <a:noFill/>
              <a:ln w="7144" cap="flat">
                <a:solidFill>
                  <a:srgbClr val="32186B"/>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31" name="Freeform: Shape 30">
                <a:extLst>
                  <a:ext uri="{FF2B5EF4-FFF2-40B4-BE49-F238E27FC236}">
                    <a16:creationId xmlns="" xmlns:a16="http://schemas.microsoft.com/office/drawing/2014/main" id="{74332FDC-C24F-8CF8-4773-5EFC58DCFD66}"/>
                  </a:ext>
                </a:extLst>
              </p:cNvPr>
              <p:cNvSpPr/>
              <p:nvPr/>
            </p:nvSpPr>
            <p:spPr>
              <a:xfrm>
                <a:off x="1641833" y="1836804"/>
                <a:ext cx="5421033" cy="2688968"/>
              </a:xfrm>
              <a:custGeom>
                <a:avLst/>
                <a:gdLst>
                  <a:gd name="connsiteX0" fmla="*/ 2216753 w 2216753"/>
                  <a:gd name="connsiteY0" fmla="*/ 1099566 h 1099565"/>
                  <a:gd name="connsiteX1" fmla="*/ 1239488 w 2216753"/>
                  <a:gd name="connsiteY1" fmla="*/ 1099566 h 1099565"/>
                  <a:gd name="connsiteX2" fmla="*/ 1239488 w 2216753"/>
                  <a:gd name="connsiteY2" fmla="*/ 1059371 h 1099565"/>
                  <a:gd name="connsiteX3" fmla="*/ 1205675 w 2216753"/>
                  <a:gd name="connsiteY3" fmla="*/ 1059371 h 1099565"/>
                  <a:gd name="connsiteX4" fmla="*/ 1205675 w 2216753"/>
                  <a:gd name="connsiteY4" fmla="*/ 1034034 h 1099565"/>
                  <a:gd name="connsiteX5" fmla="*/ 1055465 w 2216753"/>
                  <a:gd name="connsiteY5" fmla="*/ 1034034 h 1099565"/>
                  <a:gd name="connsiteX6" fmla="*/ 1055465 w 2216753"/>
                  <a:gd name="connsiteY6" fmla="*/ 1014984 h 1099565"/>
                  <a:gd name="connsiteX7" fmla="*/ 1006793 w 2216753"/>
                  <a:gd name="connsiteY7" fmla="*/ 1014984 h 1099565"/>
                  <a:gd name="connsiteX8" fmla="*/ 1006793 w 2216753"/>
                  <a:gd name="connsiteY8" fmla="*/ 989648 h 1099565"/>
                  <a:gd name="connsiteX9" fmla="*/ 968693 w 2216753"/>
                  <a:gd name="connsiteY9" fmla="*/ 989648 h 1099565"/>
                  <a:gd name="connsiteX10" fmla="*/ 968693 w 2216753"/>
                  <a:gd name="connsiteY10" fmla="*/ 968502 h 1099565"/>
                  <a:gd name="connsiteX11" fmla="*/ 778288 w 2216753"/>
                  <a:gd name="connsiteY11" fmla="*/ 968502 h 1099565"/>
                  <a:gd name="connsiteX12" fmla="*/ 746570 w 2216753"/>
                  <a:gd name="connsiteY12" fmla="*/ 945261 h 1099565"/>
                  <a:gd name="connsiteX13" fmla="*/ 746570 w 2216753"/>
                  <a:gd name="connsiteY13" fmla="*/ 924116 h 1099565"/>
                  <a:gd name="connsiteX14" fmla="*/ 727520 w 2216753"/>
                  <a:gd name="connsiteY14" fmla="*/ 896588 h 1099565"/>
                  <a:gd name="connsiteX15" fmla="*/ 653510 w 2216753"/>
                  <a:gd name="connsiteY15" fmla="*/ 898684 h 1099565"/>
                  <a:gd name="connsiteX16" fmla="*/ 642938 w 2216753"/>
                  <a:gd name="connsiteY16" fmla="*/ 888111 h 1099565"/>
                  <a:gd name="connsiteX17" fmla="*/ 541401 w 2216753"/>
                  <a:gd name="connsiteY17" fmla="*/ 890207 h 1099565"/>
                  <a:gd name="connsiteX18" fmla="*/ 509683 w 2216753"/>
                  <a:gd name="connsiteY18" fmla="*/ 875443 h 1099565"/>
                  <a:gd name="connsiteX19" fmla="*/ 511778 w 2216753"/>
                  <a:gd name="connsiteY19" fmla="*/ 843725 h 1099565"/>
                  <a:gd name="connsiteX20" fmla="*/ 501206 w 2216753"/>
                  <a:gd name="connsiteY20" fmla="*/ 782384 h 1099565"/>
                  <a:gd name="connsiteX21" fmla="*/ 469487 w 2216753"/>
                  <a:gd name="connsiteY21" fmla="*/ 754856 h 1099565"/>
                  <a:gd name="connsiteX22" fmla="*/ 444151 w 2216753"/>
                  <a:gd name="connsiteY22" fmla="*/ 744284 h 1099565"/>
                  <a:gd name="connsiteX23" fmla="*/ 334137 w 2216753"/>
                  <a:gd name="connsiteY23" fmla="*/ 742188 h 1099565"/>
                  <a:gd name="connsiteX24" fmla="*/ 315087 w 2216753"/>
                  <a:gd name="connsiteY24" fmla="*/ 731615 h 1099565"/>
                  <a:gd name="connsiteX25" fmla="*/ 291846 w 2216753"/>
                  <a:gd name="connsiteY25" fmla="*/ 723138 h 1099565"/>
                  <a:gd name="connsiteX26" fmla="*/ 287655 w 2216753"/>
                  <a:gd name="connsiteY26" fmla="*/ 672370 h 1099565"/>
                  <a:gd name="connsiteX27" fmla="*/ 255937 w 2216753"/>
                  <a:gd name="connsiteY27" fmla="*/ 587788 h 1099565"/>
                  <a:gd name="connsiteX28" fmla="*/ 255937 w 2216753"/>
                  <a:gd name="connsiteY28" fmla="*/ 501110 h 1099565"/>
                  <a:gd name="connsiteX29" fmla="*/ 258032 w 2216753"/>
                  <a:gd name="connsiteY29" fmla="*/ 344615 h 1099565"/>
                  <a:gd name="connsiteX30" fmla="*/ 253841 w 2216753"/>
                  <a:gd name="connsiteY30" fmla="*/ 270605 h 1099565"/>
                  <a:gd name="connsiteX31" fmla="*/ 236887 w 2216753"/>
                  <a:gd name="connsiteY31" fmla="*/ 232505 h 1099565"/>
                  <a:gd name="connsiteX32" fmla="*/ 230505 w 2216753"/>
                  <a:gd name="connsiteY32" fmla="*/ 171164 h 1099565"/>
                  <a:gd name="connsiteX33" fmla="*/ 226314 w 2216753"/>
                  <a:gd name="connsiteY33" fmla="*/ 97155 h 1099565"/>
                  <a:gd name="connsiteX34" fmla="*/ 171355 w 2216753"/>
                  <a:gd name="connsiteY34" fmla="*/ 67532 h 1099565"/>
                  <a:gd name="connsiteX35" fmla="*/ 114205 w 2216753"/>
                  <a:gd name="connsiteY35" fmla="*/ 52769 h 1099565"/>
                  <a:gd name="connsiteX36" fmla="*/ 114205 w 2216753"/>
                  <a:gd name="connsiteY36" fmla="*/ 29528 h 1099565"/>
                  <a:gd name="connsiteX37" fmla="*/ 76105 w 2216753"/>
                  <a:gd name="connsiteY37" fmla="*/ 31623 h 1099565"/>
                  <a:gd name="connsiteX38" fmla="*/ 63437 w 2216753"/>
                  <a:gd name="connsiteY38" fmla="*/ 18955 h 1099565"/>
                  <a:gd name="connsiteX39" fmla="*/ 23241 w 2216753"/>
                  <a:gd name="connsiteY39" fmla="*/ 14764 h 1099565"/>
                  <a:gd name="connsiteX40" fmla="*/ 0 w 2216753"/>
                  <a:gd name="connsiteY40" fmla="*/ 0 h 1099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6753" h="1099565">
                    <a:moveTo>
                      <a:pt x="2216753" y="1099566"/>
                    </a:moveTo>
                    <a:lnTo>
                      <a:pt x="1239488" y="1099566"/>
                    </a:lnTo>
                    <a:lnTo>
                      <a:pt x="1239488" y="1059371"/>
                    </a:lnTo>
                    <a:lnTo>
                      <a:pt x="1205675" y="1059371"/>
                    </a:lnTo>
                    <a:lnTo>
                      <a:pt x="1205675" y="1034034"/>
                    </a:lnTo>
                    <a:lnTo>
                      <a:pt x="1055465" y="1034034"/>
                    </a:lnTo>
                    <a:lnTo>
                      <a:pt x="1055465" y="1014984"/>
                    </a:lnTo>
                    <a:lnTo>
                      <a:pt x="1006793" y="1014984"/>
                    </a:lnTo>
                    <a:lnTo>
                      <a:pt x="1006793" y="989648"/>
                    </a:lnTo>
                    <a:lnTo>
                      <a:pt x="968693" y="989648"/>
                    </a:lnTo>
                    <a:lnTo>
                      <a:pt x="968693" y="968502"/>
                    </a:lnTo>
                    <a:lnTo>
                      <a:pt x="778288" y="968502"/>
                    </a:lnTo>
                    <a:lnTo>
                      <a:pt x="746570" y="945261"/>
                    </a:lnTo>
                    <a:lnTo>
                      <a:pt x="746570" y="924116"/>
                    </a:lnTo>
                    <a:lnTo>
                      <a:pt x="727520" y="896588"/>
                    </a:lnTo>
                    <a:lnTo>
                      <a:pt x="653510" y="898684"/>
                    </a:lnTo>
                    <a:lnTo>
                      <a:pt x="642938" y="888111"/>
                    </a:lnTo>
                    <a:lnTo>
                      <a:pt x="541401" y="890207"/>
                    </a:lnTo>
                    <a:lnTo>
                      <a:pt x="509683" y="875443"/>
                    </a:lnTo>
                    <a:lnTo>
                      <a:pt x="511778" y="843725"/>
                    </a:lnTo>
                    <a:lnTo>
                      <a:pt x="501206" y="782384"/>
                    </a:lnTo>
                    <a:lnTo>
                      <a:pt x="469487" y="754856"/>
                    </a:lnTo>
                    <a:lnTo>
                      <a:pt x="444151" y="744284"/>
                    </a:lnTo>
                    <a:lnTo>
                      <a:pt x="334137" y="742188"/>
                    </a:lnTo>
                    <a:lnTo>
                      <a:pt x="315087" y="731615"/>
                    </a:lnTo>
                    <a:lnTo>
                      <a:pt x="291846" y="723138"/>
                    </a:lnTo>
                    <a:lnTo>
                      <a:pt x="287655" y="672370"/>
                    </a:lnTo>
                    <a:lnTo>
                      <a:pt x="255937" y="587788"/>
                    </a:lnTo>
                    <a:lnTo>
                      <a:pt x="255937" y="501110"/>
                    </a:lnTo>
                    <a:cubicBezTo>
                      <a:pt x="256604" y="449009"/>
                      <a:pt x="257366" y="396812"/>
                      <a:pt x="258032" y="344615"/>
                    </a:cubicBezTo>
                    <a:lnTo>
                      <a:pt x="253841" y="270605"/>
                    </a:lnTo>
                    <a:lnTo>
                      <a:pt x="236887" y="232505"/>
                    </a:lnTo>
                    <a:lnTo>
                      <a:pt x="230505" y="171164"/>
                    </a:lnTo>
                    <a:lnTo>
                      <a:pt x="226314" y="97155"/>
                    </a:lnTo>
                    <a:lnTo>
                      <a:pt x="171355" y="67532"/>
                    </a:lnTo>
                    <a:lnTo>
                      <a:pt x="114205" y="52769"/>
                    </a:lnTo>
                    <a:lnTo>
                      <a:pt x="114205" y="29528"/>
                    </a:lnTo>
                    <a:lnTo>
                      <a:pt x="76105" y="31623"/>
                    </a:lnTo>
                    <a:lnTo>
                      <a:pt x="63437" y="18955"/>
                    </a:lnTo>
                    <a:lnTo>
                      <a:pt x="23241" y="14764"/>
                    </a:lnTo>
                    <a:lnTo>
                      <a:pt x="0" y="0"/>
                    </a:lnTo>
                  </a:path>
                </a:pathLst>
              </a:custGeom>
              <a:noFill/>
              <a:ln w="9525" cap="flat">
                <a:solidFill>
                  <a:srgbClr val="32186B"/>
                </a:solidFill>
                <a:custDash>
                  <a:ds d="0" sp="0"/>
                  <a:ds d="213750" sp="71250"/>
                </a:custDash>
                <a:miter/>
              </a:ln>
            </p:spPr>
            <p:txBody>
              <a:bodyPr rtlCol="0" anchor="ctr"/>
              <a:lstStyle/>
              <a:p>
                <a:endParaRPr lang="en-US" sz="4400">
                  <a:latin typeface="Arial" panose="020B0604020202020204" pitchFamily="34" charset="0"/>
                  <a:cs typeface="Arial" panose="020B0604020202020204" pitchFamily="34" charset="0"/>
                </a:endParaRPr>
              </a:p>
            </p:txBody>
          </p:sp>
        </p:grpSp>
        <p:sp>
          <p:nvSpPr>
            <p:cNvPr id="32" name="TextBox 31">
              <a:extLst>
                <a:ext uri="{FF2B5EF4-FFF2-40B4-BE49-F238E27FC236}">
                  <a16:creationId xmlns="" xmlns:a16="http://schemas.microsoft.com/office/drawing/2014/main" id="{31419E6F-3F29-0B4B-F846-883D1856CC65}"/>
                </a:ext>
              </a:extLst>
            </p:cNvPr>
            <p:cNvSpPr txBox="1"/>
            <p:nvPr/>
          </p:nvSpPr>
          <p:spPr>
            <a:xfrm>
              <a:off x="526088" y="5650605"/>
              <a:ext cx="902811"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Elacestrant</a:t>
              </a:r>
            </a:p>
          </p:txBody>
        </p:sp>
        <p:sp>
          <p:nvSpPr>
            <p:cNvPr id="33" name="TextBox 32">
              <a:extLst>
                <a:ext uri="{FF2B5EF4-FFF2-40B4-BE49-F238E27FC236}">
                  <a16:creationId xmlns="" xmlns:a16="http://schemas.microsoft.com/office/drawing/2014/main" id="{59C2E7DB-FFBC-296D-2458-CFCCB9F6EB60}"/>
                </a:ext>
              </a:extLst>
            </p:cNvPr>
            <p:cNvSpPr txBox="1"/>
            <p:nvPr/>
          </p:nvSpPr>
          <p:spPr>
            <a:xfrm>
              <a:off x="526088" y="5432348"/>
              <a:ext cx="856325"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No. at risk:</a:t>
              </a:r>
            </a:p>
          </p:txBody>
        </p:sp>
        <p:sp>
          <p:nvSpPr>
            <p:cNvPr id="34" name="TextBox 33">
              <a:extLst>
                <a:ext uri="{FF2B5EF4-FFF2-40B4-BE49-F238E27FC236}">
                  <a16:creationId xmlns="" xmlns:a16="http://schemas.microsoft.com/office/drawing/2014/main" id="{E6F73C91-D902-0629-D4A4-35D955D3B445}"/>
                </a:ext>
              </a:extLst>
            </p:cNvPr>
            <p:cNvSpPr txBox="1"/>
            <p:nvPr/>
          </p:nvSpPr>
          <p:spPr>
            <a:xfrm>
              <a:off x="526088" y="5871891"/>
              <a:ext cx="49084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SOC</a:t>
              </a:r>
            </a:p>
          </p:txBody>
        </p:sp>
        <p:sp>
          <p:nvSpPr>
            <p:cNvPr id="35" name="Freeform: Shape 34">
              <a:extLst>
                <a:ext uri="{FF2B5EF4-FFF2-40B4-BE49-F238E27FC236}">
                  <a16:creationId xmlns="" xmlns:a16="http://schemas.microsoft.com/office/drawing/2014/main" id="{D3E212D3-F8C6-216D-4DDC-3F4E4A8CD563}"/>
                </a:ext>
              </a:extLst>
            </p:cNvPr>
            <p:cNvSpPr/>
            <p:nvPr/>
          </p:nvSpPr>
          <p:spPr>
            <a:xfrm>
              <a:off x="5910316" y="3295428"/>
              <a:ext cx="3951464" cy="407398"/>
            </a:xfrm>
            <a:custGeom>
              <a:avLst/>
              <a:gdLst>
                <a:gd name="connsiteX0" fmla="*/ 0 w 1615821"/>
                <a:gd name="connsiteY0" fmla="*/ 0 h 166592"/>
                <a:gd name="connsiteX1" fmla="*/ 1615821 w 1615821"/>
                <a:gd name="connsiteY1" fmla="*/ 0 h 166592"/>
                <a:gd name="connsiteX2" fmla="*/ 1615821 w 1615821"/>
                <a:gd name="connsiteY2" fmla="*/ 166592 h 166592"/>
                <a:gd name="connsiteX3" fmla="*/ 0 w 1615821"/>
                <a:gd name="connsiteY3" fmla="*/ 166592 h 166592"/>
              </a:gdLst>
              <a:ahLst/>
              <a:cxnLst>
                <a:cxn ang="0">
                  <a:pos x="connsiteX0" y="connsiteY0"/>
                </a:cxn>
                <a:cxn ang="0">
                  <a:pos x="connsiteX1" y="connsiteY1"/>
                </a:cxn>
                <a:cxn ang="0">
                  <a:pos x="connsiteX2" y="connsiteY2"/>
                </a:cxn>
                <a:cxn ang="0">
                  <a:pos x="connsiteX3" y="connsiteY3"/>
                </a:cxn>
              </a:cxnLst>
              <a:rect l="l" t="t" r="r" b="b"/>
              <a:pathLst>
                <a:path w="1615821" h="166592">
                  <a:moveTo>
                    <a:pt x="0" y="0"/>
                  </a:moveTo>
                  <a:lnTo>
                    <a:pt x="1615821" y="0"/>
                  </a:lnTo>
                  <a:lnTo>
                    <a:pt x="1615821" y="166592"/>
                  </a:lnTo>
                  <a:lnTo>
                    <a:pt x="0" y="166592"/>
                  </a:lnTo>
                  <a:close/>
                </a:path>
              </a:pathLst>
            </a:custGeom>
            <a:solidFill>
              <a:srgbClr val="F7D3D6"/>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36" name="Freeform: Shape 35">
              <a:extLst>
                <a:ext uri="{FF2B5EF4-FFF2-40B4-BE49-F238E27FC236}">
                  <a16:creationId xmlns="" xmlns:a16="http://schemas.microsoft.com/office/drawing/2014/main" id="{22DA945C-7DEF-759D-5033-90B44B1CC6BF}"/>
                </a:ext>
              </a:extLst>
            </p:cNvPr>
            <p:cNvSpPr/>
            <p:nvPr/>
          </p:nvSpPr>
          <p:spPr>
            <a:xfrm>
              <a:off x="5910316" y="1798836"/>
              <a:ext cx="3947969" cy="409261"/>
            </a:xfrm>
            <a:custGeom>
              <a:avLst/>
              <a:gdLst>
                <a:gd name="connsiteX0" fmla="*/ 0 w 1614392"/>
                <a:gd name="connsiteY0" fmla="*/ 0 h 167354"/>
                <a:gd name="connsiteX1" fmla="*/ 1614392 w 1614392"/>
                <a:gd name="connsiteY1" fmla="*/ 0 h 167354"/>
                <a:gd name="connsiteX2" fmla="*/ 1614392 w 1614392"/>
                <a:gd name="connsiteY2" fmla="*/ 167354 h 167354"/>
                <a:gd name="connsiteX3" fmla="*/ 0 w 1614392"/>
                <a:gd name="connsiteY3" fmla="*/ 167354 h 167354"/>
              </a:gdLst>
              <a:ahLst/>
              <a:cxnLst>
                <a:cxn ang="0">
                  <a:pos x="connsiteX0" y="connsiteY0"/>
                </a:cxn>
                <a:cxn ang="0">
                  <a:pos x="connsiteX1" y="connsiteY1"/>
                </a:cxn>
                <a:cxn ang="0">
                  <a:pos x="connsiteX2" y="connsiteY2"/>
                </a:cxn>
                <a:cxn ang="0">
                  <a:pos x="connsiteX3" y="connsiteY3"/>
                </a:cxn>
              </a:cxnLst>
              <a:rect l="l" t="t" r="r" b="b"/>
              <a:pathLst>
                <a:path w="1614392" h="167354">
                  <a:moveTo>
                    <a:pt x="0" y="0"/>
                  </a:moveTo>
                  <a:lnTo>
                    <a:pt x="1614392" y="0"/>
                  </a:lnTo>
                  <a:lnTo>
                    <a:pt x="1614392" y="167354"/>
                  </a:lnTo>
                  <a:lnTo>
                    <a:pt x="0" y="167354"/>
                  </a:lnTo>
                  <a:close/>
                </a:path>
              </a:pathLst>
            </a:custGeom>
            <a:solidFill>
              <a:srgbClr val="F1F3F9"/>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37" name="Freeform: Shape 36">
              <a:extLst>
                <a:ext uri="{FF2B5EF4-FFF2-40B4-BE49-F238E27FC236}">
                  <a16:creationId xmlns="" xmlns:a16="http://schemas.microsoft.com/office/drawing/2014/main" id="{D4926ECD-96E9-B273-C320-987C1F8E7DF2}"/>
                </a:ext>
              </a:extLst>
            </p:cNvPr>
            <p:cNvSpPr/>
            <p:nvPr/>
          </p:nvSpPr>
          <p:spPr>
            <a:xfrm>
              <a:off x="5899368" y="2226725"/>
              <a:ext cx="3947969" cy="227107"/>
            </a:xfrm>
            <a:custGeom>
              <a:avLst/>
              <a:gdLst>
                <a:gd name="connsiteX0" fmla="*/ 0 w 1614392"/>
                <a:gd name="connsiteY0" fmla="*/ 0 h 92868"/>
                <a:gd name="connsiteX1" fmla="*/ 1614392 w 1614392"/>
                <a:gd name="connsiteY1" fmla="*/ 0 h 92868"/>
                <a:gd name="connsiteX2" fmla="*/ 1614392 w 1614392"/>
                <a:gd name="connsiteY2" fmla="*/ 92869 h 92868"/>
                <a:gd name="connsiteX3" fmla="*/ 0 w 1614392"/>
                <a:gd name="connsiteY3" fmla="*/ 92869 h 92868"/>
              </a:gdLst>
              <a:ahLst/>
              <a:cxnLst>
                <a:cxn ang="0">
                  <a:pos x="connsiteX0" y="connsiteY0"/>
                </a:cxn>
                <a:cxn ang="0">
                  <a:pos x="connsiteX1" y="connsiteY1"/>
                </a:cxn>
                <a:cxn ang="0">
                  <a:pos x="connsiteX2" y="connsiteY2"/>
                </a:cxn>
                <a:cxn ang="0">
                  <a:pos x="connsiteX3" y="connsiteY3"/>
                </a:cxn>
              </a:cxnLst>
              <a:rect l="l" t="t" r="r" b="b"/>
              <a:pathLst>
                <a:path w="1614392" h="92868">
                  <a:moveTo>
                    <a:pt x="0" y="0"/>
                  </a:moveTo>
                  <a:lnTo>
                    <a:pt x="1614392" y="0"/>
                  </a:lnTo>
                  <a:lnTo>
                    <a:pt x="1614392" y="92869"/>
                  </a:lnTo>
                  <a:lnTo>
                    <a:pt x="0" y="92869"/>
                  </a:lnTo>
                  <a:close/>
                </a:path>
              </a:pathLst>
            </a:custGeom>
            <a:solidFill>
              <a:srgbClr val="F7D3D6"/>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38" name="Freeform: Shape 37">
              <a:extLst>
                <a:ext uri="{FF2B5EF4-FFF2-40B4-BE49-F238E27FC236}">
                  <a16:creationId xmlns="" xmlns:a16="http://schemas.microsoft.com/office/drawing/2014/main" id="{2AEA89E3-D165-4CC6-A4F0-60D64AFAF978}"/>
                </a:ext>
              </a:extLst>
            </p:cNvPr>
            <p:cNvSpPr/>
            <p:nvPr/>
          </p:nvSpPr>
          <p:spPr>
            <a:xfrm>
              <a:off x="5910316" y="2435441"/>
              <a:ext cx="3951464" cy="221517"/>
            </a:xfrm>
            <a:custGeom>
              <a:avLst/>
              <a:gdLst>
                <a:gd name="connsiteX0" fmla="*/ 0 w 1615821"/>
                <a:gd name="connsiteY0" fmla="*/ 0 h 90582"/>
                <a:gd name="connsiteX1" fmla="*/ 1615821 w 1615821"/>
                <a:gd name="connsiteY1" fmla="*/ 0 h 90582"/>
                <a:gd name="connsiteX2" fmla="*/ 1615821 w 1615821"/>
                <a:gd name="connsiteY2" fmla="*/ 90583 h 90582"/>
                <a:gd name="connsiteX3" fmla="*/ 0 w 1615821"/>
                <a:gd name="connsiteY3" fmla="*/ 90583 h 90582"/>
              </a:gdLst>
              <a:ahLst/>
              <a:cxnLst>
                <a:cxn ang="0">
                  <a:pos x="connsiteX0" y="connsiteY0"/>
                </a:cxn>
                <a:cxn ang="0">
                  <a:pos x="connsiteX1" y="connsiteY1"/>
                </a:cxn>
                <a:cxn ang="0">
                  <a:pos x="connsiteX2" y="connsiteY2"/>
                </a:cxn>
                <a:cxn ang="0">
                  <a:pos x="connsiteX3" y="connsiteY3"/>
                </a:cxn>
              </a:cxnLst>
              <a:rect l="l" t="t" r="r" b="b"/>
              <a:pathLst>
                <a:path w="1615821" h="90582">
                  <a:moveTo>
                    <a:pt x="0" y="0"/>
                  </a:moveTo>
                  <a:lnTo>
                    <a:pt x="1615821" y="0"/>
                  </a:lnTo>
                  <a:lnTo>
                    <a:pt x="1615821" y="90583"/>
                  </a:lnTo>
                  <a:lnTo>
                    <a:pt x="0" y="90583"/>
                  </a:lnTo>
                  <a:close/>
                </a:path>
              </a:pathLst>
            </a:custGeom>
            <a:solidFill>
              <a:srgbClr val="F1F3F9"/>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39" name="Freeform: Shape 38">
              <a:extLst>
                <a:ext uri="{FF2B5EF4-FFF2-40B4-BE49-F238E27FC236}">
                  <a16:creationId xmlns="" xmlns:a16="http://schemas.microsoft.com/office/drawing/2014/main" id="{8F4B962D-4E11-A227-9015-AC1B3ACB3CE8}"/>
                </a:ext>
              </a:extLst>
            </p:cNvPr>
            <p:cNvSpPr/>
            <p:nvPr/>
          </p:nvSpPr>
          <p:spPr>
            <a:xfrm>
              <a:off x="5912180" y="2889658"/>
              <a:ext cx="3947734" cy="402739"/>
            </a:xfrm>
            <a:custGeom>
              <a:avLst/>
              <a:gdLst>
                <a:gd name="connsiteX0" fmla="*/ 0 w 1614296"/>
                <a:gd name="connsiteY0" fmla="*/ 0 h 164687"/>
                <a:gd name="connsiteX1" fmla="*/ 1614297 w 1614296"/>
                <a:gd name="connsiteY1" fmla="*/ 0 h 164687"/>
                <a:gd name="connsiteX2" fmla="*/ 1614297 w 1614296"/>
                <a:gd name="connsiteY2" fmla="*/ 164687 h 164687"/>
                <a:gd name="connsiteX3" fmla="*/ 0 w 1614296"/>
                <a:gd name="connsiteY3" fmla="*/ 164687 h 164687"/>
              </a:gdLst>
              <a:ahLst/>
              <a:cxnLst>
                <a:cxn ang="0">
                  <a:pos x="connsiteX0" y="connsiteY0"/>
                </a:cxn>
                <a:cxn ang="0">
                  <a:pos x="connsiteX1" y="connsiteY1"/>
                </a:cxn>
                <a:cxn ang="0">
                  <a:pos x="connsiteX2" y="connsiteY2"/>
                </a:cxn>
                <a:cxn ang="0">
                  <a:pos x="connsiteX3" y="connsiteY3"/>
                </a:cxn>
              </a:cxnLst>
              <a:rect l="l" t="t" r="r" b="b"/>
              <a:pathLst>
                <a:path w="1614296" h="164687">
                  <a:moveTo>
                    <a:pt x="0" y="0"/>
                  </a:moveTo>
                  <a:lnTo>
                    <a:pt x="1614297" y="0"/>
                  </a:lnTo>
                  <a:lnTo>
                    <a:pt x="1614297" y="164687"/>
                  </a:lnTo>
                  <a:lnTo>
                    <a:pt x="0" y="164687"/>
                  </a:lnTo>
                  <a:close/>
                </a:path>
              </a:pathLst>
            </a:custGeom>
            <a:solidFill>
              <a:srgbClr val="F1F3F9"/>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40" name="Freeform: Shape 39">
              <a:extLst>
                <a:ext uri="{FF2B5EF4-FFF2-40B4-BE49-F238E27FC236}">
                  <a16:creationId xmlns="" xmlns:a16="http://schemas.microsoft.com/office/drawing/2014/main" id="{A82EB6E8-1FC4-F8DB-4956-68EDFA84B767}"/>
                </a:ext>
              </a:extLst>
            </p:cNvPr>
            <p:cNvSpPr/>
            <p:nvPr/>
          </p:nvSpPr>
          <p:spPr>
            <a:xfrm>
              <a:off x="5910316" y="2657425"/>
              <a:ext cx="3947969" cy="232001"/>
            </a:xfrm>
            <a:custGeom>
              <a:avLst/>
              <a:gdLst>
                <a:gd name="connsiteX0" fmla="*/ 0 w 1614392"/>
                <a:gd name="connsiteY0" fmla="*/ 0 h 94869"/>
                <a:gd name="connsiteX1" fmla="*/ 1614392 w 1614392"/>
                <a:gd name="connsiteY1" fmla="*/ 0 h 94869"/>
                <a:gd name="connsiteX2" fmla="*/ 1614392 w 1614392"/>
                <a:gd name="connsiteY2" fmla="*/ 94869 h 94869"/>
                <a:gd name="connsiteX3" fmla="*/ 0 w 1614392"/>
                <a:gd name="connsiteY3" fmla="*/ 94869 h 94869"/>
              </a:gdLst>
              <a:ahLst/>
              <a:cxnLst>
                <a:cxn ang="0">
                  <a:pos x="connsiteX0" y="connsiteY0"/>
                </a:cxn>
                <a:cxn ang="0">
                  <a:pos x="connsiteX1" y="connsiteY1"/>
                </a:cxn>
                <a:cxn ang="0">
                  <a:pos x="connsiteX2" y="connsiteY2"/>
                </a:cxn>
                <a:cxn ang="0">
                  <a:pos x="connsiteX3" y="connsiteY3"/>
                </a:cxn>
              </a:cxnLst>
              <a:rect l="l" t="t" r="r" b="b"/>
              <a:pathLst>
                <a:path w="1614392" h="94869">
                  <a:moveTo>
                    <a:pt x="0" y="0"/>
                  </a:moveTo>
                  <a:lnTo>
                    <a:pt x="1614392" y="0"/>
                  </a:lnTo>
                  <a:lnTo>
                    <a:pt x="1614392" y="94869"/>
                  </a:lnTo>
                  <a:lnTo>
                    <a:pt x="0" y="94869"/>
                  </a:lnTo>
                  <a:close/>
                </a:path>
              </a:pathLst>
            </a:custGeom>
            <a:solidFill>
              <a:srgbClr val="F7D3D6"/>
            </a:solidFill>
            <a:ln w="9525" cap="flat">
              <a:no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41" name="Freeform: Shape 40">
              <a:extLst>
                <a:ext uri="{FF2B5EF4-FFF2-40B4-BE49-F238E27FC236}">
                  <a16:creationId xmlns="" xmlns:a16="http://schemas.microsoft.com/office/drawing/2014/main" id="{C8F8C99A-F028-80EF-95E2-9883CF41E81F}"/>
                </a:ext>
              </a:extLst>
            </p:cNvPr>
            <p:cNvSpPr/>
            <p:nvPr/>
          </p:nvSpPr>
          <p:spPr>
            <a:xfrm>
              <a:off x="7604200" y="1795343"/>
              <a:ext cx="1147888" cy="1904919"/>
            </a:xfrm>
            <a:custGeom>
              <a:avLst/>
              <a:gdLst>
                <a:gd name="connsiteX0" fmla="*/ 469392 w 469391"/>
                <a:gd name="connsiteY0" fmla="*/ 449294 h 778954"/>
                <a:gd name="connsiteX1" fmla="*/ 469392 w 469391"/>
                <a:gd name="connsiteY1" fmla="*/ 778955 h 778954"/>
                <a:gd name="connsiteX2" fmla="*/ 469392 w 469391"/>
                <a:gd name="connsiteY2" fmla="*/ 0 h 778954"/>
                <a:gd name="connsiteX3" fmla="*/ 469392 w 469391"/>
                <a:gd name="connsiteY3" fmla="*/ 263747 h 778954"/>
                <a:gd name="connsiteX4" fmla="*/ 0 w 469391"/>
                <a:gd name="connsiteY4" fmla="*/ 0 h 778954"/>
                <a:gd name="connsiteX5" fmla="*/ 0 w 469391"/>
                <a:gd name="connsiteY5" fmla="*/ 778955 h 778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9391" h="778954">
                  <a:moveTo>
                    <a:pt x="469392" y="449294"/>
                  </a:moveTo>
                  <a:lnTo>
                    <a:pt x="469392" y="778955"/>
                  </a:lnTo>
                  <a:moveTo>
                    <a:pt x="469392" y="0"/>
                  </a:moveTo>
                  <a:lnTo>
                    <a:pt x="469392" y="263747"/>
                  </a:lnTo>
                  <a:moveTo>
                    <a:pt x="0" y="0"/>
                  </a:moveTo>
                  <a:lnTo>
                    <a:pt x="0" y="778955"/>
                  </a:lnTo>
                </a:path>
              </a:pathLst>
            </a:custGeom>
            <a:noFill/>
            <a:ln w="4763" cap="flat">
              <a:solidFill>
                <a:srgbClr val="32186B"/>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42" name="Freeform: Shape 41">
              <a:extLst>
                <a:ext uri="{FF2B5EF4-FFF2-40B4-BE49-F238E27FC236}">
                  <a16:creationId xmlns="" xmlns:a16="http://schemas.microsoft.com/office/drawing/2014/main" id="{2A1CE3A4-7722-8FCC-7D08-52CF8D971482}"/>
                </a:ext>
              </a:extLst>
            </p:cNvPr>
            <p:cNvSpPr/>
            <p:nvPr/>
          </p:nvSpPr>
          <p:spPr>
            <a:xfrm>
              <a:off x="5906589" y="2208564"/>
              <a:ext cx="3955188" cy="1083834"/>
            </a:xfrm>
            <a:custGeom>
              <a:avLst/>
              <a:gdLst>
                <a:gd name="connsiteX0" fmla="*/ 0 w 1617344"/>
                <a:gd name="connsiteY0" fmla="*/ 443198 h 443198"/>
                <a:gd name="connsiteX1" fmla="*/ 1617345 w 1617344"/>
                <a:gd name="connsiteY1" fmla="*/ 443198 h 443198"/>
                <a:gd name="connsiteX2" fmla="*/ 0 w 1617344"/>
                <a:gd name="connsiteY2" fmla="*/ 276416 h 443198"/>
                <a:gd name="connsiteX3" fmla="*/ 1617345 w 1617344"/>
                <a:gd name="connsiteY3" fmla="*/ 276416 h 443198"/>
                <a:gd name="connsiteX4" fmla="*/ 0 w 1617344"/>
                <a:gd name="connsiteY4" fmla="*/ 185642 h 443198"/>
                <a:gd name="connsiteX5" fmla="*/ 1617345 w 1617344"/>
                <a:gd name="connsiteY5" fmla="*/ 185642 h 443198"/>
                <a:gd name="connsiteX6" fmla="*/ 0 w 1617344"/>
                <a:gd name="connsiteY6" fmla="*/ 94869 h 443198"/>
                <a:gd name="connsiteX7" fmla="*/ 1617345 w 1617344"/>
                <a:gd name="connsiteY7" fmla="*/ 94869 h 443198"/>
                <a:gd name="connsiteX8" fmla="*/ 0 w 1617344"/>
                <a:gd name="connsiteY8" fmla="*/ 0 h 443198"/>
                <a:gd name="connsiteX9" fmla="*/ 1617345 w 1617344"/>
                <a:gd name="connsiteY9" fmla="*/ 0 h 443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7344" h="443198">
                  <a:moveTo>
                    <a:pt x="0" y="443198"/>
                  </a:moveTo>
                  <a:lnTo>
                    <a:pt x="1617345" y="443198"/>
                  </a:lnTo>
                  <a:moveTo>
                    <a:pt x="0" y="276416"/>
                  </a:moveTo>
                  <a:lnTo>
                    <a:pt x="1617345" y="276416"/>
                  </a:lnTo>
                  <a:moveTo>
                    <a:pt x="0" y="185642"/>
                  </a:moveTo>
                  <a:lnTo>
                    <a:pt x="1617345" y="185642"/>
                  </a:lnTo>
                  <a:moveTo>
                    <a:pt x="0" y="94869"/>
                  </a:moveTo>
                  <a:lnTo>
                    <a:pt x="1617345" y="94869"/>
                  </a:lnTo>
                  <a:moveTo>
                    <a:pt x="0" y="0"/>
                  </a:moveTo>
                  <a:lnTo>
                    <a:pt x="1617345" y="0"/>
                  </a:lnTo>
                </a:path>
              </a:pathLst>
            </a:custGeom>
            <a:noFill/>
            <a:ln w="3048" cap="flat">
              <a:solidFill>
                <a:srgbClr val="32186B"/>
              </a:solidFill>
              <a:prstDash val="solid"/>
              <a:round/>
            </a:ln>
          </p:spPr>
          <p:txBody>
            <a:bodyPr rtlCol="0" anchor="ctr"/>
            <a:lstStyle/>
            <a:p>
              <a:endParaRPr lang="en-US" sz="4400">
                <a:latin typeface="Arial" panose="020B0604020202020204" pitchFamily="34" charset="0"/>
                <a:cs typeface="Arial" panose="020B0604020202020204" pitchFamily="34" charset="0"/>
              </a:endParaRPr>
            </a:p>
          </p:txBody>
        </p:sp>
        <p:sp>
          <p:nvSpPr>
            <p:cNvPr id="43" name="Freeform: Shape 42">
              <a:extLst>
                <a:ext uri="{FF2B5EF4-FFF2-40B4-BE49-F238E27FC236}">
                  <a16:creationId xmlns="" xmlns:a16="http://schemas.microsoft.com/office/drawing/2014/main" id="{D252EE02-0D62-C100-60C2-F9AAA54FB4B0}"/>
                </a:ext>
              </a:extLst>
            </p:cNvPr>
            <p:cNvSpPr/>
            <p:nvPr/>
          </p:nvSpPr>
          <p:spPr>
            <a:xfrm>
              <a:off x="5910316" y="1795343"/>
              <a:ext cx="3947734" cy="1904919"/>
            </a:xfrm>
            <a:custGeom>
              <a:avLst/>
              <a:gdLst>
                <a:gd name="connsiteX0" fmla="*/ 1614297 w 1614296"/>
                <a:gd name="connsiteY0" fmla="*/ 0 h 778954"/>
                <a:gd name="connsiteX1" fmla="*/ 1614297 w 1614296"/>
                <a:gd name="connsiteY1" fmla="*/ 778955 h 778954"/>
                <a:gd name="connsiteX2" fmla="*/ 0 w 1614296"/>
                <a:gd name="connsiteY2" fmla="*/ 0 h 778954"/>
                <a:gd name="connsiteX3" fmla="*/ 0 w 1614296"/>
                <a:gd name="connsiteY3" fmla="*/ 778955 h 778954"/>
              </a:gdLst>
              <a:ahLst/>
              <a:cxnLst>
                <a:cxn ang="0">
                  <a:pos x="connsiteX0" y="connsiteY0"/>
                </a:cxn>
                <a:cxn ang="0">
                  <a:pos x="connsiteX1" y="connsiteY1"/>
                </a:cxn>
                <a:cxn ang="0">
                  <a:pos x="connsiteX2" y="connsiteY2"/>
                </a:cxn>
                <a:cxn ang="0">
                  <a:pos x="connsiteX3" y="connsiteY3"/>
                </a:cxn>
              </a:cxnLst>
              <a:rect l="l" t="t" r="r" b="b"/>
              <a:pathLst>
                <a:path w="1614296" h="778954">
                  <a:moveTo>
                    <a:pt x="1614297" y="0"/>
                  </a:moveTo>
                  <a:lnTo>
                    <a:pt x="1614297" y="778955"/>
                  </a:lnTo>
                  <a:moveTo>
                    <a:pt x="0" y="0"/>
                  </a:moveTo>
                  <a:lnTo>
                    <a:pt x="0" y="778955"/>
                  </a:lnTo>
                </a:path>
              </a:pathLst>
            </a:custGeom>
            <a:noFill/>
            <a:ln w="4763" cap="flat">
              <a:solidFill>
                <a:srgbClr val="32186B"/>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44" name="Freeform: Shape 43">
              <a:extLst>
                <a:ext uri="{FF2B5EF4-FFF2-40B4-BE49-F238E27FC236}">
                  <a16:creationId xmlns="" xmlns:a16="http://schemas.microsoft.com/office/drawing/2014/main" id="{0D135091-F45F-5145-394E-63431E83AB02}"/>
                </a:ext>
              </a:extLst>
            </p:cNvPr>
            <p:cNvSpPr/>
            <p:nvPr/>
          </p:nvSpPr>
          <p:spPr>
            <a:xfrm>
              <a:off x="5906589" y="1798836"/>
              <a:ext cx="3955188" cy="1906550"/>
            </a:xfrm>
            <a:custGeom>
              <a:avLst/>
              <a:gdLst>
                <a:gd name="connsiteX0" fmla="*/ 0 w 1617344"/>
                <a:gd name="connsiteY0" fmla="*/ 779621 h 779621"/>
                <a:gd name="connsiteX1" fmla="*/ 1617345 w 1617344"/>
                <a:gd name="connsiteY1" fmla="*/ 779621 h 779621"/>
                <a:gd name="connsiteX2" fmla="*/ 0 w 1617344"/>
                <a:gd name="connsiteY2" fmla="*/ 0 h 779621"/>
                <a:gd name="connsiteX3" fmla="*/ 1617345 w 1617344"/>
                <a:gd name="connsiteY3" fmla="*/ 0 h 779621"/>
              </a:gdLst>
              <a:ahLst/>
              <a:cxnLst>
                <a:cxn ang="0">
                  <a:pos x="connsiteX0" y="connsiteY0"/>
                </a:cxn>
                <a:cxn ang="0">
                  <a:pos x="connsiteX1" y="connsiteY1"/>
                </a:cxn>
                <a:cxn ang="0">
                  <a:pos x="connsiteX2" y="connsiteY2"/>
                </a:cxn>
                <a:cxn ang="0">
                  <a:pos x="connsiteX3" y="connsiteY3"/>
                </a:cxn>
              </a:cxnLst>
              <a:rect l="l" t="t" r="r" b="b"/>
              <a:pathLst>
                <a:path w="1617344" h="779621">
                  <a:moveTo>
                    <a:pt x="0" y="779621"/>
                  </a:moveTo>
                  <a:lnTo>
                    <a:pt x="1617345" y="779621"/>
                  </a:lnTo>
                  <a:moveTo>
                    <a:pt x="0" y="0"/>
                  </a:moveTo>
                  <a:lnTo>
                    <a:pt x="1617345" y="0"/>
                  </a:lnTo>
                </a:path>
              </a:pathLst>
            </a:custGeom>
            <a:noFill/>
            <a:ln w="3048" cap="flat">
              <a:solidFill>
                <a:srgbClr val="32186B"/>
              </a:solidFill>
              <a:prstDash val="solid"/>
              <a:round/>
            </a:ln>
          </p:spPr>
          <p:txBody>
            <a:bodyPr rtlCol="0" anchor="ctr"/>
            <a:lstStyle/>
            <a:p>
              <a:endParaRPr lang="en-US" sz="4400">
                <a:latin typeface="Arial" panose="020B0604020202020204" pitchFamily="34" charset="0"/>
                <a:cs typeface="Arial" panose="020B0604020202020204" pitchFamily="34" charset="0"/>
              </a:endParaRPr>
            </a:p>
          </p:txBody>
        </p:sp>
        <p:grpSp>
          <p:nvGrpSpPr>
            <p:cNvPr id="186" name="Group 185">
              <a:extLst>
                <a:ext uri="{FF2B5EF4-FFF2-40B4-BE49-F238E27FC236}">
                  <a16:creationId xmlns="" xmlns:a16="http://schemas.microsoft.com/office/drawing/2014/main" id="{05597D36-4D6D-3231-CF39-9290145F4C9C}"/>
                </a:ext>
              </a:extLst>
            </p:cNvPr>
            <p:cNvGrpSpPr/>
            <p:nvPr/>
          </p:nvGrpSpPr>
          <p:grpSpPr>
            <a:xfrm>
              <a:off x="7578021" y="1777618"/>
              <a:ext cx="936476" cy="429323"/>
              <a:chOff x="7579975" y="1698908"/>
              <a:chExt cx="936476" cy="429323"/>
            </a:xfrm>
          </p:grpSpPr>
          <p:sp>
            <p:nvSpPr>
              <p:cNvPr id="45" name="TextBox 44">
                <a:extLst>
                  <a:ext uri="{FF2B5EF4-FFF2-40B4-BE49-F238E27FC236}">
                    <a16:creationId xmlns="" xmlns:a16="http://schemas.microsoft.com/office/drawing/2014/main" id="{6B596E94-D835-5AC2-EB0E-520420E73971}"/>
                  </a:ext>
                </a:extLst>
              </p:cNvPr>
              <p:cNvSpPr txBox="1"/>
              <p:nvPr/>
            </p:nvSpPr>
            <p:spPr>
              <a:xfrm>
                <a:off x="7579975" y="1698908"/>
                <a:ext cx="936476" cy="261611"/>
              </a:xfrm>
              <a:prstGeom prst="rect">
                <a:avLst/>
              </a:prstGeom>
              <a:noFill/>
            </p:spPr>
            <p:txBody>
              <a:bodyPr wrap="none" rtlCol="0">
                <a:spAutoFit/>
              </a:bodyPr>
              <a:lstStyle/>
              <a:p>
                <a:pPr algn="l"/>
                <a:r>
                  <a:rPr lang="en-US" sz="1100" b="1" spc="0" baseline="0">
                    <a:ln/>
                    <a:solidFill>
                      <a:srgbClr val="1E1B15"/>
                    </a:solidFill>
                    <a:latin typeface="Arial" panose="020B0604020202020204" pitchFamily="34" charset="0"/>
                    <a:cs typeface="Arial" panose="020B0604020202020204" pitchFamily="34" charset="0"/>
                    <a:sym typeface="Univers 55"/>
                    <a:rtl val="0"/>
                  </a:rPr>
                  <a:t>Elacestrant</a:t>
                </a:r>
              </a:p>
            </p:txBody>
          </p:sp>
          <p:sp>
            <p:nvSpPr>
              <p:cNvPr id="46" name="TextBox 45">
                <a:extLst>
                  <a:ext uri="{FF2B5EF4-FFF2-40B4-BE49-F238E27FC236}">
                    <a16:creationId xmlns="" xmlns:a16="http://schemas.microsoft.com/office/drawing/2014/main" id="{829ABB8E-58EF-D708-B5AA-186197A20801}"/>
                  </a:ext>
                </a:extLst>
              </p:cNvPr>
              <p:cNvSpPr txBox="1"/>
              <p:nvPr/>
            </p:nvSpPr>
            <p:spPr>
              <a:xfrm>
                <a:off x="7667325" y="1866620"/>
                <a:ext cx="758540" cy="261611"/>
              </a:xfrm>
              <a:prstGeom prst="rect">
                <a:avLst/>
              </a:prstGeom>
              <a:noFill/>
            </p:spPr>
            <p:txBody>
              <a:bodyPr wrap="none" rtlCol="0">
                <a:spAutoFit/>
              </a:bodyPr>
              <a:lstStyle/>
              <a:p>
                <a:pPr algn="l"/>
                <a:r>
                  <a:rPr lang="en-US" sz="1100" b="1" spc="0" baseline="0">
                    <a:ln/>
                    <a:solidFill>
                      <a:srgbClr val="1E1B15"/>
                    </a:solidFill>
                    <a:latin typeface="Arial" panose="020B0604020202020204" pitchFamily="34" charset="0"/>
                    <a:cs typeface="Arial" panose="020B0604020202020204" pitchFamily="34" charset="0"/>
                    <a:sym typeface="Univers 55"/>
                    <a:rtl val="0"/>
                  </a:rPr>
                  <a:t>(n = 239)</a:t>
                </a:r>
              </a:p>
            </p:txBody>
          </p:sp>
        </p:grpSp>
        <p:grpSp>
          <p:nvGrpSpPr>
            <p:cNvPr id="187" name="Group 186">
              <a:extLst>
                <a:ext uri="{FF2B5EF4-FFF2-40B4-BE49-F238E27FC236}">
                  <a16:creationId xmlns="" xmlns:a16="http://schemas.microsoft.com/office/drawing/2014/main" id="{69C748E0-DF89-CA34-07E9-2F5852644CFB}"/>
                </a:ext>
              </a:extLst>
            </p:cNvPr>
            <p:cNvGrpSpPr/>
            <p:nvPr/>
          </p:nvGrpSpPr>
          <p:grpSpPr>
            <a:xfrm>
              <a:off x="8814668" y="1794744"/>
              <a:ext cx="758540" cy="429323"/>
              <a:chOff x="8794485" y="1698908"/>
              <a:chExt cx="758540" cy="429323"/>
            </a:xfrm>
          </p:grpSpPr>
          <p:sp>
            <p:nvSpPr>
              <p:cNvPr id="47" name="TextBox 46">
                <a:extLst>
                  <a:ext uri="{FF2B5EF4-FFF2-40B4-BE49-F238E27FC236}">
                    <a16:creationId xmlns="" xmlns:a16="http://schemas.microsoft.com/office/drawing/2014/main" id="{B6896723-D804-347C-4A47-1EA86FD81E30}"/>
                  </a:ext>
                </a:extLst>
              </p:cNvPr>
              <p:cNvSpPr txBox="1"/>
              <p:nvPr/>
            </p:nvSpPr>
            <p:spPr>
              <a:xfrm>
                <a:off x="8932149" y="1698908"/>
                <a:ext cx="490840" cy="261610"/>
              </a:xfrm>
              <a:prstGeom prst="rect">
                <a:avLst/>
              </a:prstGeom>
              <a:noFill/>
            </p:spPr>
            <p:txBody>
              <a:bodyPr wrap="none" rtlCol="0">
                <a:spAutoFit/>
              </a:bodyPr>
              <a:lstStyle/>
              <a:p>
                <a:pPr algn="l"/>
                <a:r>
                  <a:rPr lang="en-US" sz="1100" b="1" spc="0" baseline="0" dirty="0">
                    <a:ln/>
                    <a:solidFill>
                      <a:srgbClr val="1E1B15"/>
                    </a:solidFill>
                    <a:latin typeface="Arial" panose="020B0604020202020204" pitchFamily="34" charset="0"/>
                    <a:cs typeface="Arial" panose="020B0604020202020204" pitchFamily="34" charset="0"/>
                    <a:sym typeface="Univers 55"/>
                    <a:rtl val="0"/>
                  </a:rPr>
                  <a:t>SOC</a:t>
                </a:r>
              </a:p>
            </p:txBody>
          </p:sp>
          <p:sp>
            <p:nvSpPr>
              <p:cNvPr id="48" name="TextBox 47">
                <a:extLst>
                  <a:ext uri="{FF2B5EF4-FFF2-40B4-BE49-F238E27FC236}">
                    <a16:creationId xmlns="" xmlns:a16="http://schemas.microsoft.com/office/drawing/2014/main" id="{F06D1E1E-8DC1-416F-76CC-27BFCACB817E}"/>
                  </a:ext>
                </a:extLst>
              </p:cNvPr>
              <p:cNvSpPr txBox="1"/>
              <p:nvPr/>
            </p:nvSpPr>
            <p:spPr>
              <a:xfrm>
                <a:off x="8794485" y="1866620"/>
                <a:ext cx="758540" cy="261611"/>
              </a:xfrm>
              <a:prstGeom prst="rect">
                <a:avLst/>
              </a:prstGeom>
              <a:noFill/>
            </p:spPr>
            <p:txBody>
              <a:bodyPr wrap="none" rtlCol="0">
                <a:spAutoFit/>
              </a:bodyPr>
              <a:lstStyle/>
              <a:p>
                <a:pPr algn="l"/>
                <a:r>
                  <a:rPr lang="en-US" sz="1100" b="1" spc="0" baseline="0" dirty="0">
                    <a:ln/>
                    <a:solidFill>
                      <a:srgbClr val="1E1B15"/>
                    </a:solidFill>
                    <a:latin typeface="Arial" panose="020B0604020202020204" pitchFamily="34" charset="0"/>
                    <a:cs typeface="Arial" panose="020B0604020202020204" pitchFamily="34" charset="0"/>
                    <a:sym typeface="Univers 55"/>
                    <a:rtl val="0"/>
                  </a:rPr>
                  <a:t>(n = 238)</a:t>
                </a:r>
              </a:p>
            </p:txBody>
          </p:sp>
        </p:grpSp>
        <p:sp>
          <p:nvSpPr>
            <p:cNvPr id="49" name="TextBox 48">
              <a:extLst>
                <a:ext uri="{FF2B5EF4-FFF2-40B4-BE49-F238E27FC236}">
                  <a16:creationId xmlns="" xmlns:a16="http://schemas.microsoft.com/office/drawing/2014/main" id="{721163F1-3532-5B31-D259-C839599AEB37}"/>
                </a:ext>
              </a:extLst>
            </p:cNvPr>
            <p:cNvSpPr txBox="1"/>
            <p:nvPr/>
          </p:nvSpPr>
          <p:spPr>
            <a:xfrm>
              <a:off x="5983769" y="2171637"/>
              <a:ext cx="116891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Events, No. (%)</a:t>
              </a:r>
            </a:p>
          </p:txBody>
        </p:sp>
        <p:sp>
          <p:nvSpPr>
            <p:cNvPr id="50" name="TextBox 49">
              <a:extLst>
                <a:ext uri="{FF2B5EF4-FFF2-40B4-BE49-F238E27FC236}">
                  <a16:creationId xmlns="" xmlns:a16="http://schemas.microsoft.com/office/drawing/2014/main" id="{4A2C9177-DC98-1712-F93D-6EEF7BD8BCA3}"/>
                </a:ext>
              </a:extLst>
            </p:cNvPr>
            <p:cNvSpPr txBox="1"/>
            <p:nvPr/>
          </p:nvSpPr>
          <p:spPr>
            <a:xfrm>
              <a:off x="5992308" y="2417475"/>
              <a:ext cx="1018226"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HR (95% CI)</a:t>
              </a:r>
            </a:p>
          </p:txBody>
        </p:sp>
        <p:sp>
          <p:nvSpPr>
            <p:cNvPr id="51" name="TextBox 50">
              <a:extLst>
                <a:ext uri="{FF2B5EF4-FFF2-40B4-BE49-F238E27FC236}">
                  <a16:creationId xmlns="" xmlns:a16="http://schemas.microsoft.com/office/drawing/2014/main" id="{F1E04354-FF5C-4AF5-186F-0E0EC3D5ADC7}"/>
                </a:ext>
              </a:extLst>
            </p:cNvPr>
            <p:cNvSpPr txBox="1"/>
            <p:nvPr/>
          </p:nvSpPr>
          <p:spPr>
            <a:xfrm>
              <a:off x="5996801" y="2652285"/>
              <a:ext cx="279244" cy="261610"/>
            </a:xfrm>
            <a:prstGeom prst="rect">
              <a:avLst/>
            </a:prstGeom>
            <a:noFill/>
          </p:spPr>
          <p:txBody>
            <a:bodyPr wrap="none" rtlCol="0">
              <a:spAutoFit/>
            </a:bodyPr>
            <a:lstStyle/>
            <a:p>
              <a:pPr algn="l"/>
              <a:r>
                <a:rPr lang="en-US" sz="1100" i="1" spc="0" baseline="0" dirty="0">
                  <a:ln/>
                  <a:solidFill>
                    <a:srgbClr val="1E1B15"/>
                  </a:solidFill>
                  <a:latin typeface="Arial" panose="020B0604020202020204" pitchFamily="34" charset="0"/>
                  <a:cs typeface="Arial" panose="020B0604020202020204" pitchFamily="34" charset="0"/>
                  <a:sym typeface="Univers 55"/>
                  <a:rtl val="0"/>
                </a:rPr>
                <a:t>P</a:t>
              </a:r>
            </a:p>
          </p:txBody>
        </p:sp>
        <p:grpSp>
          <p:nvGrpSpPr>
            <p:cNvPr id="189" name="Group 188">
              <a:extLst>
                <a:ext uri="{FF2B5EF4-FFF2-40B4-BE49-F238E27FC236}">
                  <a16:creationId xmlns="" xmlns:a16="http://schemas.microsoft.com/office/drawing/2014/main" id="{EEEEF651-9A89-0192-FA66-4530C052F88F}"/>
                </a:ext>
              </a:extLst>
            </p:cNvPr>
            <p:cNvGrpSpPr/>
            <p:nvPr/>
          </p:nvGrpSpPr>
          <p:grpSpPr>
            <a:xfrm>
              <a:off x="5998430" y="2876366"/>
              <a:ext cx="1217000" cy="429321"/>
              <a:chOff x="5737482" y="2797185"/>
              <a:chExt cx="1217000" cy="429321"/>
            </a:xfrm>
          </p:grpSpPr>
          <p:sp>
            <p:nvSpPr>
              <p:cNvPr id="52" name="TextBox 51">
                <a:extLst>
                  <a:ext uri="{FF2B5EF4-FFF2-40B4-BE49-F238E27FC236}">
                    <a16:creationId xmlns="" xmlns:a16="http://schemas.microsoft.com/office/drawing/2014/main" id="{45DF703B-FC98-9F62-B39F-9C1D5EAC235C}"/>
                  </a:ext>
                </a:extLst>
              </p:cNvPr>
              <p:cNvSpPr txBox="1"/>
              <p:nvPr/>
            </p:nvSpPr>
            <p:spPr>
              <a:xfrm>
                <a:off x="5737482" y="2797185"/>
                <a:ext cx="121700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6-month PFS, %</a:t>
                </a:r>
              </a:p>
            </p:txBody>
          </p:sp>
          <p:sp>
            <p:nvSpPr>
              <p:cNvPr id="53" name="TextBox 52">
                <a:extLst>
                  <a:ext uri="{FF2B5EF4-FFF2-40B4-BE49-F238E27FC236}">
                    <a16:creationId xmlns="" xmlns:a16="http://schemas.microsoft.com/office/drawing/2014/main" id="{DA29ECB9-9BF8-039F-9A0A-16C9FFA31EA0}"/>
                  </a:ext>
                </a:extLst>
              </p:cNvPr>
              <p:cNvSpPr txBox="1"/>
              <p:nvPr/>
            </p:nvSpPr>
            <p:spPr>
              <a:xfrm>
                <a:off x="5737482" y="2964896"/>
                <a:ext cx="739305"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(95% CI)</a:t>
                </a:r>
              </a:p>
            </p:txBody>
          </p:sp>
        </p:grpSp>
        <p:grpSp>
          <p:nvGrpSpPr>
            <p:cNvPr id="188" name="Group 187">
              <a:extLst>
                <a:ext uri="{FF2B5EF4-FFF2-40B4-BE49-F238E27FC236}">
                  <a16:creationId xmlns="" xmlns:a16="http://schemas.microsoft.com/office/drawing/2014/main" id="{C3AC5081-4DFF-97A4-02A5-5FAE1125F25B}"/>
                </a:ext>
              </a:extLst>
            </p:cNvPr>
            <p:cNvGrpSpPr/>
            <p:nvPr/>
          </p:nvGrpSpPr>
          <p:grpSpPr>
            <a:xfrm>
              <a:off x="5964943" y="3257665"/>
              <a:ext cx="1295547" cy="434763"/>
              <a:chOff x="5964943" y="3257665"/>
              <a:chExt cx="1295547" cy="434763"/>
            </a:xfrm>
          </p:grpSpPr>
          <p:sp>
            <p:nvSpPr>
              <p:cNvPr id="54" name="TextBox 53">
                <a:extLst>
                  <a:ext uri="{FF2B5EF4-FFF2-40B4-BE49-F238E27FC236}">
                    <a16:creationId xmlns="" xmlns:a16="http://schemas.microsoft.com/office/drawing/2014/main" id="{D8AE9880-47DA-4134-912D-41ED27E64AA6}"/>
                  </a:ext>
                </a:extLst>
              </p:cNvPr>
              <p:cNvSpPr txBox="1"/>
              <p:nvPr/>
            </p:nvSpPr>
            <p:spPr>
              <a:xfrm>
                <a:off x="5964943" y="3257665"/>
                <a:ext cx="1295547"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12-month PFS, %</a:t>
                </a:r>
              </a:p>
            </p:txBody>
          </p:sp>
          <p:sp>
            <p:nvSpPr>
              <p:cNvPr id="55" name="TextBox 54">
                <a:extLst>
                  <a:ext uri="{FF2B5EF4-FFF2-40B4-BE49-F238E27FC236}">
                    <a16:creationId xmlns="" xmlns:a16="http://schemas.microsoft.com/office/drawing/2014/main" id="{77549DBD-245F-C43D-86CC-2E51AF2351C6}"/>
                  </a:ext>
                </a:extLst>
              </p:cNvPr>
              <p:cNvSpPr txBox="1"/>
              <p:nvPr/>
            </p:nvSpPr>
            <p:spPr>
              <a:xfrm>
                <a:off x="6160235" y="3430818"/>
                <a:ext cx="739305"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(95% CI)</a:t>
                </a:r>
              </a:p>
            </p:txBody>
          </p:sp>
        </p:grpSp>
        <p:sp>
          <p:nvSpPr>
            <p:cNvPr id="56" name="TextBox 55">
              <a:extLst>
                <a:ext uri="{FF2B5EF4-FFF2-40B4-BE49-F238E27FC236}">
                  <a16:creationId xmlns="" xmlns:a16="http://schemas.microsoft.com/office/drawing/2014/main" id="{9F99F722-3A5C-496F-1F63-3D0E12F3A60F}"/>
                </a:ext>
              </a:extLst>
            </p:cNvPr>
            <p:cNvSpPr txBox="1"/>
            <p:nvPr/>
          </p:nvSpPr>
          <p:spPr>
            <a:xfrm>
              <a:off x="7634483" y="2198623"/>
              <a:ext cx="825867"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144 (60.3)</a:t>
              </a:r>
            </a:p>
          </p:txBody>
        </p:sp>
        <p:grpSp>
          <p:nvGrpSpPr>
            <p:cNvPr id="191" name="Group 190">
              <a:extLst>
                <a:ext uri="{FF2B5EF4-FFF2-40B4-BE49-F238E27FC236}">
                  <a16:creationId xmlns="" xmlns:a16="http://schemas.microsoft.com/office/drawing/2014/main" id="{05857336-496C-9159-0894-5B94BB530173}"/>
                </a:ext>
              </a:extLst>
            </p:cNvPr>
            <p:cNvGrpSpPr/>
            <p:nvPr/>
          </p:nvGrpSpPr>
          <p:grpSpPr>
            <a:xfrm>
              <a:off x="7604200" y="2851086"/>
              <a:ext cx="2146758" cy="429322"/>
              <a:chOff x="7529662" y="2807898"/>
              <a:chExt cx="2146758" cy="429322"/>
            </a:xfrm>
          </p:grpSpPr>
          <p:grpSp>
            <p:nvGrpSpPr>
              <p:cNvPr id="190" name="Group 189">
                <a:extLst>
                  <a:ext uri="{FF2B5EF4-FFF2-40B4-BE49-F238E27FC236}">
                    <a16:creationId xmlns="" xmlns:a16="http://schemas.microsoft.com/office/drawing/2014/main" id="{37A2961C-4939-1F8E-8B68-D903D213BA90}"/>
                  </a:ext>
                </a:extLst>
              </p:cNvPr>
              <p:cNvGrpSpPr/>
              <p:nvPr/>
            </p:nvGrpSpPr>
            <p:grpSpPr>
              <a:xfrm>
                <a:off x="7529662" y="2807898"/>
                <a:ext cx="1019831" cy="429322"/>
                <a:chOff x="7529662" y="2807898"/>
                <a:chExt cx="1019831" cy="429322"/>
              </a:xfrm>
            </p:grpSpPr>
            <p:sp>
              <p:nvSpPr>
                <p:cNvPr id="57" name="TextBox 56">
                  <a:extLst>
                    <a:ext uri="{FF2B5EF4-FFF2-40B4-BE49-F238E27FC236}">
                      <a16:creationId xmlns="" xmlns:a16="http://schemas.microsoft.com/office/drawing/2014/main" id="{16745C51-1710-476C-48BC-362343777B12}"/>
                    </a:ext>
                  </a:extLst>
                </p:cNvPr>
                <p:cNvSpPr txBox="1"/>
                <p:nvPr/>
              </p:nvSpPr>
              <p:spPr>
                <a:xfrm>
                  <a:off x="7816869" y="2807898"/>
                  <a:ext cx="45878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34.3</a:t>
                  </a:r>
                </a:p>
              </p:txBody>
            </p:sp>
            <p:sp>
              <p:nvSpPr>
                <p:cNvPr id="58" name="TextBox 57">
                  <a:extLst>
                    <a:ext uri="{FF2B5EF4-FFF2-40B4-BE49-F238E27FC236}">
                      <a16:creationId xmlns="" xmlns:a16="http://schemas.microsoft.com/office/drawing/2014/main" id="{9B58E97D-241C-5777-6508-B24FC3D35D57}"/>
                    </a:ext>
                  </a:extLst>
                </p:cNvPr>
                <p:cNvSpPr txBox="1"/>
                <p:nvPr/>
              </p:nvSpPr>
              <p:spPr>
                <a:xfrm>
                  <a:off x="7529662" y="2975610"/>
                  <a:ext cx="1019831"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(27.2 to 41.5)</a:t>
                  </a:r>
                </a:p>
              </p:txBody>
            </p:sp>
          </p:grpSp>
          <p:sp>
            <p:nvSpPr>
              <p:cNvPr id="61" name="TextBox 60">
                <a:extLst>
                  <a:ext uri="{FF2B5EF4-FFF2-40B4-BE49-F238E27FC236}">
                    <a16:creationId xmlns="" xmlns:a16="http://schemas.microsoft.com/office/drawing/2014/main" id="{DE4F05B0-54EA-51A0-6393-312CA377036C}"/>
                  </a:ext>
                </a:extLst>
              </p:cNvPr>
              <p:cNvSpPr txBox="1"/>
              <p:nvPr/>
            </p:nvSpPr>
            <p:spPr>
              <a:xfrm>
                <a:off x="8943794" y="2807898"/>
                <a:ext cx="45878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20.4</a:t>
                </a:r>
              </a:p>
            </p:txBody>
          </p:sp>
          <p:sp>
            <p:nvSpPr>
              <p:cNvPr id="62" name="TextBox 61">
                <a:extLst>
                  <a:ext uri="{FF2B5EF4-FFF2-40B4-BE49-F238E27FC236}">
                    <a16:creationId xmlns="" xmlns:a16="http://schemas.microsoft.com/office/drawing/2014/main" id="{F41D2FDB-47EA-B558-CD29-42143B106DB6}"/>
                  </a:ext>
                </a:extLst>
              </p:cNvPr>
              <p:cNvSpPr txBox="1"/>
              <p:nvPr/>
            </p:nvSpPr>
            <p:spPr>
              <a:xfrm>
                <a:off x="8656589" y="2975610"/>
                <a:ext cx="1019831"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(14.1 to 26.7)</a:t>
                </a:r>
              </a:p>
            </p:txBody>
          </p:sp>
        </p:grpSp>
        <p:grpSp>
          <p:nvGrpSpPr>
            <p:cNvPr id="192" name="Group 191">
              <a:extLst>
                <a:ext uri="{FF2B5EF4-FFF2-40B4-BE49-F238E27FC236}">
                  <a16:creationId xmlns="" xmlns:a16="http://schemas.microsoft.com/office/drawing/2014/main" id="{8EDCBF6B-4523-8229-B6A8-17727A593076}"/>
                </a:ext>
              </a:extLst>
            </p:cNvPr>
            <p:cNvGrpSpPr/>
            <p:nvPr/>
          </p:nvGrpSpPr>
          <p:grpSpPr>
            <a:xfrm>
              <a:off x="7578021" y="3267899"/>
              <a:ext cx="2107111" cy="429321"/>
              <a:chOff x="7529662" y="3206679"/>
              <a:chExt cx="2107111" cy="429321"/>
            </a:xfrm>
          </p:grpSpPr>
          <p:sp>
            <p:nvSpPr>
              <p:cNvPr id="59" name="TextBox 58">
                <a:extLst>
                  <a:ext uri="{FF2B5EF4-FFF2-40B4-BE49-F238E27FC236}">
                    <a16:creationId xmlns="" xmlns:a16="http://schemas.microsoft.com/office/drawing/2014/main" id="{6E0F1F16-1FF1-13BB-4145-F3625991AE48}"/>
                  </a:ext>
                </a:extLst>
              </p:cNvPr>
              <p:cNvSpPr txBox="1"/>
              <p:nvPr/>
            </p:nvSpPr>
            <p:spPr>
              <a:xfrm>
                <a:off x="7816869" y="3206679"/>
                <a:ext cx="45878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22.3</a:t>
                </a:r>
              </a:p>
            </p:txBody>
          </p:sp>
          <p:sp>
            <p:nvSpPr>
              <p:cNvPr id="60" name="TextBox 59">
                <a:extLst>
                  <a:ext uri="{FF2B5EF4-FFF2-40B4-BE49-F238E27FC236}">
                    <a16:creationId xmlns="" xmlns:a16="http://schemas.microsoft.com/office/drawing/2014/main" id="{0B32CA0E-2A46-11FC-CE74-43022F91B9D2}"/>
                  </a:ext>
                </a:extLst>
              </p:cNvPr>
              <p:cNvSpPr txBox="1"/>
              <p:nvPr/>
            </p:nvSpPr>
            <p:spPr>
              <a:xfrm>
                <a:off x="7529662" y="3374390"/>
                <a:ext cx="1019831"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(15.2 to 29.4)</a:t>
                </a:r>
              </a:p>
            </p:txBody>
          </p:sp>
          <p:sp>
            <p:nvSpPr>
              <p:cNvPr id="63" name="TextBox 62">
                <a:extLst>
                  <a:ext uri="{FF2B5EF4-FFF2-40B4-BE49-F238E27FC236}">
                    <a16:creationId xmlns="" xmlns:a16="http://schemas.microsoft.com/office/drawing/2014/main" id="{FFE98A37-3ADA-E150-316F-3C4BAF38A785}"/>
                  </a:ext>
                </a:extLst>
              </p:cNvPr>
              <p:cNvSpPr txBox="1"/>
              <p:nvPr/>
            </p:nvSpPr>
            <p:spPr>
              <a:xfrm>
                <a:off x="8943794" y="3206679"/>
                <a:ext cx="380232"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9.4</a:t>
                </a:r>
              </a:p>
            </p:txBody>
          </p:sp>
          <p:sp>
            <p:nvSpPr>
              <p:cNvPr id="64" name="TextBox 63">
                <a:extLst>
                  <a:ext uri="{FF2B5EF4-FFF2-40B4-BE49-F238E27FC236}">
                    <a16:creationId xmlns="" xmlns:a16="http://schemas.microsoft.com/office/drawing/2014/main" id="{71B69BFE-DD09-F071-3F2F-128C94F4111E}"/>
                  </a:ext>
                </a:extLst>
              </p:cNvPr>
              <p:cNvSpPr txBox="1"/>
              <p:nvPr/>
            </p:nvSpPr>
            <p:spPr>
              <a:xfrm>
                <a:off x="8695490" y="3374390"/>
                <a:ext cx="941283"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(4.0 to 14.8)</a:t>
                </a:r>
              </a:p>
            </p:txBody>
          </p:sp>
        </p:grpSp>
        <p:sp>
          <p:nvSpPr>
            <p:cNvPr id="65" name="TextBox 64">
              <a:extLst>
                <a:ext uri="{FF2B5EF4-FFF2-40B4-BE49-F238E27FC236}">
                  <a16:creationId xmlns="" xmlns:a16="http://schemas.microsoft.com/office/drawing/2014/main" id="{807F5291-154E-4836-AFBE-260D6D0E07BB}"/>
                </a:ext>
              </a:extLst>
            </p:cNvPr>
            <p:cNvSpPr txBox="1"/>
            <p:nvPr/>
          </p:nvSpPr>
          <p:spPr>
            <a:xfrm>
              <a:off x="8761408" y="2195157"/>
              <a:ext cx="825867"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156 (65.5)</a:t>
              </a:r>
            </a:p>
          </p:txBody>
        </p:sp>
        <p:sp>
          <p:nvSpPr>
            <p:cNvPr id="66" name="TextBox 65">
              <a:extLst>
                <a:ext uri="{FF2B5EF4-FFF2-40B4-BE49-F238E27FC236}">
                  <a16:creationId xmlns="" xmlns:a16="http://schemas.microsoft.com/office/drawing/2014/main" id="{7689998F-A68C-C959-9D9F-7061A820D9B6}"/>
                </a:ext>
              </a:extLst>
            </p:cNvPr>
            <p:cNvSpPr txBox="1"/>
            <p:nvPr/>
          </p:nvSpPr>
          <p:spPr>
            <a:xfrm>
              <a:off x="8354154" y="2636645"/>
              <a:ext cx="61587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0.0018</a:t>
              </a:r>
            </a:p>
          </p:txBody>
        </p:sp>
        <p:sp>
          <p:nvSpPr>
            <p:cNvPr id="67" name="TextBox 66">
              <a:extLst>
                <a:ext uri="{FF2B5EF4-FFF2-40B4-BE49-F238E27FC236}">
                  <a16:creationId xmlns="" xmlns:a16="http://schemas.microsoft.com/office/drawing/2014/main" id="{5A6B8E9E-5DEC-E823-6F42-FDCA9F8FEF8B}"/>
                </a:ext>
              </a:extLst>
            </p:cNvPr>
            <p:cNvSpPr txBox="1"/>
            <p:nvPr/>
          </p:nvSpPr>
          <p:spPr>
            <a:xfrm>
              <a:off x="7948008" y="2407271"/>
              <a:ext cx="1332416"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0.70 (0.55 to 0.88)</a:t>
              </a:r>
            </a:p>
          </p:txBody>
        </p:sp>
        <p:grpSp>
          <p:nvGrpSpPr>
            <p:cNvPr id="184" name="Group 183">
              <a:extLst>
                <a:ext uri="{FF2B5EF4-FFF2-40B4-BE49-F238E27FC236}">
                  <a16:creationId xmlns="" xmlns:a16="http://schemas.microsoft.com/office/drawing/2014/main" id="{6CBF4381-9773-D69A-D88A-70121551E62C}"/>
                </a:ext>
              </a:extLst>
            </p:cNvPr>
            <p:cNvGrpSpPr/>
            <p:nvPr/>
          </p:nvGrpSpPr>
          <p:grpSpPr>
            <a:xfrm>
              <a:off x="1736588" y="4244827"/>
              <a:ext cx="396217" cy="103422"/>
              <a:chOff x="1770878" y="4321027"/>
              <a:chExt cx="396217" cy="103422"/>
            </a:xfrm>
          </p:grpSpPr>
          <p:sp>
            <p:nvSpPr>
              <p:cNvPr id="68" name="Freeform: Shape 67">
                <a:extLst>
                  <a:ext uri="{FF2B5EF4-FFF2-40B4-BE49-F238E27FC236}">
                    <a16:creationId xmlns="" xmlns:a16="http://schemas.microsoft.com/office/drawing/2014/main" id="{016D3F61-5BDC-09BB-0E73-CB22450DCEC4}"/>
                  </a:ext>
                </a:extLst>
              </p:cNvPr>
              <p:cNvSpPr/>
              <p:nvPr/>
            </p:nvSpPr>
            <p:spPr>
              <a:xfrm>
                <a:off x="1770878" y="4372739"/>
                <a:ext cx="396217" cy="23293"/>
              </a:xfrm>
              <a:custGeom>
                <a:avLst/>
                <a:gdLst>
                  <a:gd name="connsiteX0" fmla="*/ 0 w 162020"/>
                  <a:gd name="connsiteY0" fmla="*/ 0 h 9525"/>
                  <a:gd name="connsiteX1" fmla="*/ 162020 w 162020"/>
                  <a:gd name="connsiteY1" fmla="*/ 0 h 9525"/>
                </a:gdLst>
                <a:ahLst/>
                <a:cxnLst>
                  <a:cxn ang="0">
                    <a:pos x="connsiteX0" y="connsiteY0"/>
                  </a:cxn>
                  <a:cxn ang="0">
                    <a:pos x="connsiteX1" y="connsiteY1"/>
                  </a:cxn>
                </a:cxnLst>
                <a:rect l="l" t="t" r="r" b="b"/>
                <a:pathLst>
                  <a:path w="162020" h="9525">
                    <a:moveTo>
                      <a:pt x="0" y="0"/>
                    </a:moveTo>
                    <a:lnTo>
                      <a:pt x="162020" y="0"/>
                    </a:lnTo>
                  </a:path>
                </a:pathLst>
              </a:custGeom>
              <a:ln w="9525" cap="flat">
                <a:solidFill>
                  <a:srgbClr val="C9476F"/>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69" name="Freeform: Shape 68">
                <a:extLst>
                  <a:ext uri="{FF2B5EF4-FFF2-40B4-BE49-F238E27FC236}">
                    <a16:creationId xmlns="" xmlns:a16="http://schemas.microsoft.com/office/drawing/2014/main" id="{85D3284D-29B8-78FF-7B06-1BF0C39AC7FD}"/>
                  </a:ext>
                </a:extLst>
              </p:cNvPr>
              <p:cNvSpPr/>
              <p:nvPr/>
            </p:nvSpPr>
            <p:spPr>
              <a:xfrm>
                <a:off x="1917157" y="4321027"/>
                <a:ext cx="103422" cy="103422"/>
              </a:xfrm>
              <a:custGeom>
                <a:avLst/>
                <a:gdLst>
                  <a:gd name="connsiteX0" fmla="*/ 0 w 42291"/>
                  <a:gd name="connsiteY0" fmla="*/ 21146 h 42291"/>
                  <a:gd name="connsiteX1" fmla="*/ 21146 w 42291"/>
                  <a:gd name="connsiteY1" fmla="*/ 0 h 42291"/>
                  <a:gd name="connsiteX2" fmla="*/ 42291 w 42291"/>
                  <a:gd name="connsiteY2" fmla="*/ 21146 h 42291"/>
                  <a:gd name="connsiteX3" fmla="*/ 21146 w 42291"/>
                  <a:gd name="connsiteY3" fmla="*/ 42291 h 42291"/>
                  <a:gd name="connsiteX4" fmla="*/ 0 w 42291"/>
                  <a:gd name="connsiteY4" fmla="*/ 21146 h 42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91" h="42291">
                    <a:moveTo>
                      <a:pt x="0" y="21146"/>
                    </a:moveTo>
                    <a:cubicBezTo>
                      <a:pt x="0" y="9430"/>
                      <a:pt x="9430" y="0"/>
                      <a:pt x="21146" y="0"/>
                    </a:cubicBezTo>
                    <a:cubicBezTo>
                      <a:pt x="32861" y="0"/>
                      <a:pt x="42291" y="9430"/>
                      <a:pt x="42291" y="21146"/>
                    </a:cubicBezTo>
                    <a:cubicBezTo>
                      <a:pt x="42291" y="32861"/>
                      <a:pt x="32861" y="42291"/>
                      <a:pt x="21146" y="42291"/>
                    </a:cubicBezTo>
                    <a:cubicBezTo>
                      <a:pt x="9430" y="42291"/>
                      <a:pt x="0" y="32861"/>
                      <a:pt x="0" y="21146"/>
                    </a:cubicBezTo>
                    <a:close/>
                  </a:path>
                </a:pathLst>
              </a:custGeom>
              <a:noFill/>
              <a:ln w="7144" cap="flat">
                <a:solidFill>
                  <a:srgbClr val="C9476F"/>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grpSp>
        <p:sp>
          <p:nvSpPr>
            <p:cNvPr id="70" name="TextBox 69">
              <a:extLst>
                <a:ext uri="{FF2B5EF4-FFF2-40B4-BE49-F238E27FC236}">
                  <a16:creationId xmlns="" xmlns:a16="http://schemas.microsoft.com/office/drawing/2014/main" id="{3110DDE9-4083-1D3C-01F7-5D69CB6FE514}"/>
                </a:ext>
              </a:extLst>
            </p:cNvPr>
            <p:cNvSpPr txBox="1"/>
            <p:nvPr/>
          </p:nvSpPr>
          <p:spPr>
            <a:xfrm>
              <a:off x="2110640" y="4164032"/>
              <a:ext cx="902811" cy="261611"/>
            </a:xfrm>
            <a:prstGeom prst="rect">
              <a:avLst/>
            </a:prstGeom>
            <a:noFill/>
          </p:spPr>
          <p:txBody>
            <a:bodyPr wrap="none" rtlCol="0">
              <a:spAutoFit/>
            </a:bodyPr>
            <a:lstStyle/>
            <a:p>
              <a:pPr algn="l"/>
              <a:r>
                <a:rPr lang="en-US" sz="1100" spc="0" baseline="0" dirty="0" err="1">
                  <a:ln/>
                  <a:solidFill>
                    <a:srgbClr val="1E1B15"/>
                  </a:solidFill>
                  <a:latin typeface="Arial" panose="020B0604020202020204" pitchFamily="34" charset="0"/>
                  <a:cs typeface="Arial" panose="020B0604020202020204" pitchFamily="34" charset="0"/>
                  <a:sym typeface="Univers"/>
                  <a:rtl val="0"/>
                </a:rPr>
                <a:t>Elacestrant</a:t>
              </a:r>
              <a:endParaRPr lang="en-US" sz="1100" spc="0" baseline="0" dirty="0">
                <a:ln/>
                <a:solidFill>
                  <a:srgbClr val="1E1B15"/>
                </a:solidFill>
                <a:latin typeface="Arial" panose="020B0604020202020204" pitchFamily="34" charset="0"/>
                <a:cs typeface="Arial" panose="020B0604020202020204" pitchFamily="34" charset="0"/>
                <a:sym typeface="Univers"/>
                <a:rtl val="0"/>
              </a:endParaRPr>
            </a:p>
          </p:txBody>
        </p:sp>
        <p:sp>
          <p:nvSpPr>
            <p:cNvPr id="71" name="TextBox 70">
              <a:extLst>
                <a:ext uri="{FF2B5EF4-FFF2-40B4-BE49-F238E27FC236}">
                  <a16:creationId xmlns="" xmlns:a16="http://schemas.microsoft.com/office/drawing/2014/main" id="{8F1AB513-4CA2-CA84-327C-F938B4EC182A}"/>
                </a:ext>
              </a:extLst>
            </p:cNvPr>
            <p:cNvSpPr txBox="1"/>
            <p:nvPr/>
          </p:nvSpPr>
          <p:spPr>
            <a:xfrm>
              <a:off x="2114450" y="4385316"/>
              <a:ext cx="49084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SOC</a:t>
              </a:r>
            </a:p>
          </p:txBody>
        </p:sp>
        <p:grpSp>
          <p:nvGrpSpPr>
            <p:cNvPr id="185" name="Group 184">
              <a:extLst>
                <a:ext uri="{FF2B5EF4-FFF2-40B4-BE49-F238E27FC236}">
                  <a16:creationId xmlns="" xmlns:a16="http://schemas.microsoft.com/office/drawing/2014/main" id="{9B3F4DA1-240E-82E2-172E-BE851648012A}"/>
                </a:ext>
              </a:extLst>
            </p:cNvPr>
            <p:cNvGrpSpPr/>
            <p:nvPr/>
          </p:nvGrpSpPr>
          <p:grpSpPr>
            <a:xfrm>
              <a:off x="1744208" y="4473966"/>
              <a:ext cx="396217" cy="103422"/>
              <a:chOff x="1770878" y="4542546"/>
              <a:chExt cx="396217" cy="103422"/>
            </a:xfrm>
          </p:grpSpPr>
          <p:sp>
            <p:nvSpPr>
              <p:cNvPr id="72" name="Freeform: Shape 71">
                <a:extLst>
                  <a:ext uri="{FF2B5EF4-FFF2-40B4-BE49-F238E27FC236}">
                    <a16:creationId xmlns="" xmlns:a16="http://schemas.microsoft.com/office/drawing/2014/main" id="{DD9D0A55-6E2D-59AE-ADFF-4F3D05E2D808}"/>
                  </a:ext>
                </a:extLst>
              </p:cNvPr>
              <p:cNvSpPr/>
              <p:nvPr/>
            </p:nvSpPr>
            <p:spPr>
              <a:xfrm>
                <a:off x="1770878" y="4594258"/>
                <a:ext cx="396217" cy="23293"/>
              </a:xfrm>
              <a:custGeom>
                <a:avLst/>
                <a:gdLst>
                  <a:gd name="connsiteX0" fmla="*/ 0 w 162020"/>
                  <a:gd name="connsiteY0" fmla="*/ 0 h 9525"/>
                  <a:gd name="connsiteX1" fmla="*/ 162020 w 162020"/>
                  <a:gd name="connsiteY1" fmla="*/ 0 h 9525"/>
                </a:gdLst>
                <a:ahLst/>
                <a:cxnLst>
                  <a:cxn ang="0">
                    <a:pos x="connsiteX0" y="connsiteY0"/>
                  </a:cxn>
                  <a:cxn ang="0">
                    <a:pos x="connsiteX1" y="connsiteY1"/>
                  </a:cxn>
                </a:cxnLst>
                <a:rect l="l" t="t" r="r" b="b"/>
                <a:pathLst>
                  <a:path w="162020" h="9525">
                    <a:moveTo>
                      <a:pt x="0" y="0"/>
                    </a:moveTo>
                    <a:lnTo>
                      <a:pt x="162020" y="0"/>
                    </a:lnTo>
                  </a:path>
                </a:pathLst>
              </a:custGeom>
              <a:ln w="9525" cap="flat">
                <a:solidFill>
                  <a:srgbClr val="32186B"/>
                </a:solidFill>
                <a:custDash>
                  <a:ds d="0" sp="0"/>
                  <a:ds d="213750" sp="71250"/>
                </a:custDash>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73" name="Freeform: Shape 72">
                <a:extLst>
                  <a:ext uri="{FF2B5EF4-FFF2-40B4-BE49-F238E27FC236}">
                    <a16:creationId xmlns="" xmlns:a16="http://schemas.microsoft.com/office/drawing/2014/main" id="{6E2007BD-3722-E92D-C1FD-289E6C2FB093}"/>
                  </a:ext>
                </a:extLst>
              </p:cNvPr>
              <p:cNvSpPr/>
              <p:nvPr/>
            </p:nvSpPr>
            <p:spPr>
              <a:xfrm>
                <a:off x="1917157" y="4542546"/>
                <a:ext cx="103422" cy="103422"/>
              </a:xfrm>
              <a:custGeom>
                <a:avLst/>
                <a:gdLst>
                  <a:gd name="connsiteX0" fmla="*/ 0 w 42291"/>
                  <a:gd name="connsiteY0" fmla="*/ 21146 h 42291"/>
                  <a:gd name="connsiteX1" fmla="*/ 21146 w 42291"/>
                  <a:gd name="connsiteY1" fmla="*/ 0 h 42291"/>
                  <a:gd name="connsiteX2" fmla="*/ 42291 w 42291"/>
                  <a:gd name="connsiteY2" fmla="*/ 21146 h 42291"/>
                  <a:gd name="connsiteX3" fmla="*/ 21146 w 42291"/>
                  <a:gd name="connsiteY3" fmla="*/ 42291 h 42291"/>
                  <a:gd name="connsiteX4" fmla="*/ 0 w 42291"/>
                  <a:gd name="connsiteY4" fmla="*/ 21146 h 42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91" h="42291">
                    <a:moveTo>
                      <a:pt x="0" y="21146"/>
                    </a:moveTo>
                    <a:cubicBezTo>
                      <a:pt x="0" y="9430"/>
                      <a:pt x="9430" y="0"/>
                      <a:pt x="21146" y="0"/>
                    </a:cubicBezTo>
                    <a:cubicBezTo>
                      <a:pt x="32861" y="0"/>
                      <a:pt x="42291" y="9430"/>
                      <a:pt x="42291" y="21146"/>
                    </a:cubicBezTo>
                    <a:cubicBezTo>
                      <a:pt x="42291" y="32861"/>
                      <a:pt x="32861" y="42291"/>
                      <a:pt x="21146" y="42291"/>
                    </a:cubicBezTo>
                    <a:cubicBezTo>
                      <a:pt x="9430" y="42291"/>
                      <a:pt x="0" y="32861"/>
                      <a:pt x="0" y="21146"/>
                    </a:cubicBezTo>
                    <a:close/>
                  </a:path>
                </a:pathLst>
              </a:custGeom>
              <a:noFill/>
              <a:ln w="7144" cap="flat">
                <a:solidFill>
                  <a:srgbClr val="32186B"/>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grpSp>
        <p:sp>
          <p:nvSpPr>
            <p:cNvPr id="106" name="TextBox 105">
              <a:extLst>
                <a:ext uri="{FF2B5EF4-FFF2-40B4-BE49-F238E27FC236}">
                  <a16:creationId xmlns="" xmlns:a16="http://schemas.microsoft.com/office/drawing/2014/main" id="{DA74CC0B-7B46-C366-83CB-74F4EE066EA1}"/>
                </a:ext>
              </a:extLst>
            </p:cNvPr>
            <p:cNvSpPr txBox="1"/>
            <p:nvPr/>
          </p:nvSpPr>
          <p:spPr>
            <a:xfrm>
              <a:off x="9662164" y="481135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25</a:t>
              </a:r>
            </a:p>
          </p:txBody>
        </p:sp>
        <p:sp>
          <p:nvSpPr>
            <p:cNvPr id="107" name="TextBox 106">
              <a:extLst>
                <a:ext uri="{FF2B5EF4-FFF2-40B4-BE49-F238E27FC236}">
                  <a16:creationId xmlns="" xmlns:a16="http://schemas.microsoft.com/office/drawing/2014/main" id="{1E06A205-12B7-C0B0-9A62-A942A7A00850}"/>
                </a:ext>
              </a:extLst>
            </p:cNvPr>
            <p:cNvSpPr txBox="1"/>
            <p:nvPr/>
          </p:nvSpPr>
          <p:spPr>
            <a:xfrm>
              <a:off x="1322017" y="5650605"/>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239</a:t>
              </a:r>
            </a:p>
          </p:txBody>
        </p:sp>
        <p:sp>
          <p:nvSpPr>
            <p:cNvPr id="108" name="TextBox 107">
              <a:extLst>
                <a:ext uri="{FF2B5EF4-FFF2-40B4-BE49-F238E27FC236}">
                  <a16:creationId xmlns="" xmlns:a16="http://schemas.microsoft.com/office/drawing/2014/main" id="{78EF0756-899B-0EB2-F708-D9BCF2767044}"/>
                </a:ext>
              </a:extLst>
            </p:cNvPr>
            <p:cNvSpPr txBox="1"/>
            <p:nvPr/>
          </p:nvSpPr>
          <p:spPr>
            <a:xfrm>
              <a:off x="1322017" y="5871891"/>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238</a:t>
              </a:r>
            </a:p>
          </p:txBody>
        </p:sp>
        <p:sp>
          <p:nvSpPr>
            <p:cNvPr id="109" name="TextBox 108">
              <a:extLst>
                <a:ext uri="{FF2B5EF4-FFF2-40B4-BE49-F238E27FC236}">
                  <a16:creationId xmlns="" xmlns:a16="http://schemas.microsoft.com/office/drawing/2014/main" id="{0E922FC1-1AE2-AA55-A19F-7F17292F5FD9}"/>
                </a:ext>
              </a:extLst>
            </p:cNvPr>
            <p:cNvSpPr txBox="1"/>
            <p:nvPr/>
          </p:nvSpPr>
          <p:spPr>
            <a:xfrm>
              <a:off x="1649286" y="5650605"/>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223</a:t>
              </a:r>
            </a:p>
          </p:txBody>
        </p:sp>
        <p:sp>
          <p:nvSpPr>
            <p:cNvPr id="110" name="TextBox 109">
              <a:extLst>
                <a:ext uri="{FF2B5EF4-FFF2-40B4-BE49-F238E27FC236}">
                  <a16:creationId xmlns="" xmlns:a16="http://schemas.microsoft.com/office/drawing/2014/main" id="{94AC807B-0160-C19B-79A2-46E42F6D0BEC}"/>
                </a:ext>
              </a:extLst>
            </p:cNvPr>
            <p:cNvSpPr txBox="1"/>
            <p:nvPr/>
          </p:nvSpPr>
          <p:spPr>
            <a:xfrm>
              <a:off x="1649286" y="5871891"/>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206</a:t>
              </a:r>
            </a:p>
          </p:txBody>
        </p:sp>
        <p:sp>
          <p:nvSpPr>
            <p:cNvPr id="111" name="TextBox 110">
              <a:extLst>
                <a:ext uri="{FF2B5EF4-FFF2-40B4-BE49-F238E27FC236}">
                  <a16:creationId xmlns="" xmlns:a16="http://schemas.microsoft.com/office/drawing/2014/main" id="{7B386837-028F-D3A4-F8D3-1246457ADD6E}"/>
                </a:ext>
              </a:extLst>
            </p:cNvPr>
            <p:cNvSpPr txBox="1"/>
            <p:nvPr/>
          </p:nvSpPr>
          <p:spPr>
            <a:xfrm>
              <a:off x="1976790" y="5650605"/>
              <a:ext cx="420308"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106</a:t>
              </a:r>
            </a:p>
          </p:txBody>
        </p:sp>
        <p:sp>
          <p:nvSpPr>
            <p:cNvPr id="112" name="TextBox 111">
              <a:extLst>
                <a:ext uri="{FF2B5EF4-FFF2-40B4-BE49-F238E27FC236}">
                  <a16:creationId xmlns="" xmlns:a16="http://schemas.microsoft.com/office/drawing/2014/main" id="{6731A889-F902-4023-7059-CBE441FC0E9E}"/>
                </a:ext>
              </a:extLst>
            </p:cNvPr>
            <p:cNvSpPr txBox="1"/>
            <p:nvPr/>
          </p:nvSpPr>
          <p:spPr>
            <a:xfrm>
              <a:off x="1976790"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84</a:t>
              </a:r>
            </a:p>
          </p:txBody>
        </p:sp>
        <p:sp>
          <p:nvSpPr>
            <p:cNvPr id="113" name="TextBox 112">
              <a:extLst>
                <a:ext uri="{FF2B5EF4-FFF2-40B4-BE49-F238E27FC236}">
                  <a16:creationId xmlns="" xmlns:a16="http://schemas.microsoft.com/office/drawing/2014/main" id="{C0C7AD0D-4C8C-AEC2-2C8B-FD360A19731B}"/>
                </a:ext>
              </a:extLst>
            </p:cNvPr>
            <p:cNvSpPr txBox="1"/>
            <p:nvPr/>
          </p:nvSpPr>
          <p:spPr>
            <a:xfrm>
              <a:off x="2342960"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89</a:t>
              </a:r>
            </a:p>
          </p:txBody>
        </p:sp>
        <p:sp>
          <p:nvSpPr>
            <p:cNvPr id="114" name="TextBox 113">
              <a:extLst>
                <a:ext uri="{FF2B5EF4-FFF2-40B4-BE49-F238E27FC236}">
                  <a16:creationId xmlns="" xmlns:a16="http://schemas.microsoft.com/office/drawing/2014/main" id="{007736FB-B92A-262F-9DE5-71DA38F56A48}"/>
                </a:ext>
              </a:extLst>
            </p:cNvPr>
            <p:cNvSpPr txBox="1"/>
            <p:nvPr/>
          </p:nvSpPr>
          <p:spPr>
            <a:xfrm>
              <a:off x="2342960"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68</a:t>
              </a:r>
            </a:p>
          </p:txBody>
        </p:sp>
        <p:sp>
          <p:nvSpPr>
            <p:cNvPr id="115" name="TextBox 114">
              <a:extLst>
                <a:ext uri="{FF2B5EF4-FFF2-40B4-BE49-F238E27FC236}">
                  <a16:creationId xmlns="" xmlns:a16="http://schemas.microsoft.com/office/drawing/2014/main" id="{01D85603-CA4E-6871-5299-49FFD6358E77}"/>
                </a:ext>
              </a:extLst>
            </p:cNvPr>
            <p:cNvSpPr txBox="1"/>
            <p:nvPr/>
          </p:nvSpPr>
          <p:spPr>
            <a:xfrm>
              <a:off x="2670229"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60</a:t>
              </a:r>
            </a:p>
          </p:txBody>
        </p:sp>
        <p:sp>
          <p:nvSpPr>
            <p:cNvPr id="116" name="TextBox 115">
              <a:extLst>
                <a:ext uri="{FF2B5EF4-FFF2-40B4-BE49-F238E27FC236}">
                  <a16:creationId xmlns="" xmlns:a16="http://schemas.microsoft.com/office/drawing/2014/main" id="{3E00B659-E033-F04A-570F-29D31B797190}"/>
                </a:ext>
              </a:extLst>
            </p:cNvPr>
            <p:cNvSpPr txBox="1"/>
            <p:nvPr/>
          </p:nvSpPr>
          <p:spPr>
            <a:xfrm>
              <a:off x="2670229"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39</a:t>
              </a:r>
            </a:p>
          </p:txBody>
        </p:sp>
        <p:sp>
          <p:nvSpPr>
            <p:cNvPr id="117" name="TextBox 116">
              <a:extLst>
                <a:ext uri="{FF2B5EF4-FFF2-40B4-BE49-F238E27FC236}">
                  <a16:creationId xmlns="" xmlns:a16="http://schemas.microsoft.com/office/drawing/2014/main" id="{878A2CB3-F4B7-9C59-3B7D-C82E7725D486}"/>
                </a:ext>
              </a:extLst>
            </p:cNvPr>
            <p:cNvSpPr txBox="1"/>
            <p:nvPr/>
          </p:nvSpPr>
          <p:spPr>
            <a:xfrm>
              <a:off x="2997499"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57</a:t>
              </a:r>
            </a:p>
          </p:txBody>
        </p:sp>
        <p:sp>
          <p:nvSpPr>
            <p:cNvPr id="118" name="TextBox 117">
              <a:extLst>
                <a:ext uri="{FF2B5EF4-FFF2-40B4-BE49-F238E27FC236}">
                  <a16:creationId xmlns="" xmlns:a16="http://schemas.microsoft.com/office/drawing/2014/main" id="{7BB02EEE-41A3-54A4-F23E-AECA3A3E9841}"/>
                </a:ext>
              </a:extLst>
            </p:cNvPr>
            <p:cNvSpPr txBox="1"/>
            <p:nvPr/>
          </p:nvSpPr>
          <p:spPr>
            <a:xfrm>
              <a:off x="2997499"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38</a:t>
              </a:r>
            </a:p>
          </p:txBody>
        </p:sp>
        <p:sp>
          <p:nvSpPr>
            <p:cNvPr id="119" name="TextBox 118">
              <a:extLst>
                <a:ext uri="{FF2B5EF4-FFF2-40B4-BE49-F238E27FC236}">
                  <a16:creationId xmlns="" xmlns:a16="http://schemas.microsoft.com/office/drawing/2014/main" id="{2FD62EB8-B35A-CDA8-2D4A-6EF61B18F8B6}"/>
                </a:ext>
              </a:extLst>
            </p:cNvPr>
            <p:cNvSpPr txBox="1"/>
            <p:nvPr/>
          </p:nvSpPr>
          <p:spPr>
            <a:xfrm>
              <a:off x="3325003"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42</a:t>
              </a:r>
            </a:p>
          </p:txBody>
        </p:sp>
        <p:sp>
          <p:nvSpPr>
            <p:cNvPr id="120" name="TextBox 119">
              <a:extLst>
                <a:ext uri="{FF2B5EF4-FFF2-40B4-BE49-F238E27FC236}">
                  <a16:creationId xmlns="" xmlns:a16="http://schemas.microsoft.com/office/drawing/2014/main" id="{68516AA5-78E5-6019-DC24-6EF9FA70C56F}"/>
                </a:ext>
              </a:extLst>
            </p:cNvPr>
            <p:cNvSpPr txBox="1"/>
            <p:nvPr/>
          </p:nvSpPr>
          <p:spPr>
            <a:xfrm>
              <a:off x="3325003"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25</a:t>
              </a:r>
            </a:p>
          </p:txBody>
        </p:sp>
        <p:sp>
          <p:nvSpPr>
            <p:cNvPr id="121" name="TextBox 120">
              <a:extLst>
                <a:ext uri="{FF2B5EF4-FFF2-40B4-BE49-F238E27FC236}">
                  <a16:creationId xmlns="" xmlns:a16="http://schemas.microsoft.com/office/drawing/2014/main" id="{20299BF8-7101-D5C4-F75A-0FEAF78A1F1D}"/>
                </a:ext>
              </a:extLst>
            </p:cNvPr>
            <p:cNvSpPr txBox="1"/>
            <p:nvPr/>
          </p:nvSpPr>
          <p:spPr>
            <a:xfrm>
              <a:off x="3652272"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40</a:t>
              </a:r>
            </a:p>
          </p:txBody>
        </p:sp>
        <p:sp>
          <p:nvSpPr>
            <p:cNvPr id="122" name="TextBox 121">
              <a:extLst>
                <a:ext uri="{FF2B5EF4-FFF2-40B4-BE49-F238E27FC236}">
                  <a16:creationId xmlns="" xmlns:a16="http://schemas.microsoft.com/office/drawing/2014/main" id="{F51CB173-AE52-CB02-C4F3-3F13AB2B0518}"/>
                </a:ext>
              </a:extLst>
            </p:cNvPr>
            <p:cNvSpPr txBox="1"/>
            <p:nvPr/>
          </p:nvSpPr>
          <p:spPr>
            <a:xfrm>
              <a:off x="3652272"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25</a:t>
              </a:r>
            </a:p>
          </p:txBody>
        </p:sp>
        <p:sp>
          <p:nvSpPr>
            <p:cNvPr id="123" name="TextBox 122">
              <a:extLst>
                <a:ext uri="{FF2B5EF4-FFF2-40B4-BE49-F238E27FC236}">
                  <a16:creationId xmlns="" xmlns:a16="http://schemas.microsoft.com/office/drawing/2014/main" id="{AF2D811D-3DB4-5D00-3A97-B3A9C641F9A2}"/>
                </a:ext>
              </a:extLst>
            </p:cNvPr>
            <p:cNvSpPr txBox="1"/>
            <p:nvPr/>
          </p:nvSpPr>
          <p:spPr>
            <a:xfrm>
              <a:off x="3979541"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34</a:t>
              </a:r>
            </a:p>
          </p:txBody>
        </p:sp>
        <p:sp>
          <p:nvSpPr>
            <p:cNvPr id="124" name="TextBox 123">
              <a:extLst>
                <a:ext uri="{FF2B5EF4-FFF2-40B4-BE49-F238E27FC236}">
                  <a16:creationId xmlns="" xmlns:a16="http://schemas.microsoft.com/office/drawing/2014/main" id="{696B4019-BFEB-5D5C-F4F1-0DAA7A8B7A9E}"/>
                </a:ext>
              </a:extLst>
            </p:cNvPr>
            <p:cNvSpPr txBox="1"/>
            <p:nvPr/>
          </p:nvSpPr>
          <p:spPr>
            <a:xfrm>
              <a:off x="3979541"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16</a:t>
              </a:r>
            </a:p>
          </p:txBody>
        </p:sp>
        <p:sp>
          <p:nvSpPr>
            <p:cNvPr id="125" name="TextBox 124">
              <a:extLst>
                <a:ext uri="{FF2B5EF4-FFF2-40B4-BE49-F238E27FC236}">
                  <a16:creationId xmlns="" xmlns:a16="http://schemas.microsoft.com/office/drawing/2014/main" id="{246782C1-BBBE-7419-D875-02E43918A94D}"/>
                </a:ext>
              </a:extLst>
            </p:cNvPr>
            <p:cNvSpPr txBox="1"/>
            <p:nvPr/>
          </p:nvSpPr>
          <p:spPr>
            <a:xfrm>
              <a:off x="4307045"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33</a:t>
              </a:r>
            </a:p>
          </p:txBody>
        </p:sp>
        <p:sp>
          <p:nvSpPr>
            <p:cNvPr id="126" name="TextBox 125">
              <a:extLst>
                <a:ext uri="{FF2B5EF4-FFF2-40B4-BE49-F238E27FC236}">
                  <a16:creationId xmlns="" xmlns:a16="http://schemas.microsoft.com/office/drawing/2014/main" id="{665C419C-7F00-4519-7434-F8F750D0DA22}"/>
                </a:ext>
              </a:extLst>
            </p:cNvPr>
            <p:cNvSpPr txBox="1"/>
            <p:nvPr/>
          </p:nvSpPr>
          <p:spPr>
            <a:xfrm>
              <a:off x="4307045" y="5871891"/>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15</a:t>
              </a:r>
            </a:p>
          </p:txBody>
        </p:sp>
        <p:sp>
          <p:nvSpPr>
            <p:cNvPr id="127" name="TextBox 126">
              <a:extLst>
                <a:ext uri="{FF2B5EF4-FFF2-40B4-BE49-F238E27FC236}">
                  <a16:creationId xmlns="" xmlns:a16="http://schemas.microsoft.com/office/drawing/2014/main" id="{5C4B7CFE-C3A4-AEFF-3B6B-0F3F7B91101B}"/>
                </a:ext>
              </a:extLst>
            </p:cNvPr>
            <p:cNvSpPr txBox="1"/>
            <p:nvPr/>
          </p:nvSpPr>
          <p:spPr>
            <a:xfrm>
              <a:off x="4634314"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27</a:t>
              </a:r>
            </a:p>
          </p:txBody>
        </p:sp>
        <p:sp>
          <p:nvSpPr>
            <p:cNvPr id="128" name="TextBox 127">
              <a:extLst>
                <a:ext uri="{FF2B5EF4-FFF2-40B4-BE49-F238E27FC236}">
                  <a16:creationId xmlns="" xmlns:a16="http://schemas.microsoft.com/office/drawing/2014/main" id="{4E24218B-D486-0F45-66DC-5B84785B87A3}"/>
                </a:ext>
              </a:extLst>
            </p:cNvPr>
            <p:cNvSpPr txBox="1"/>
            <p:nvPr/>
          </p:nvSpPr>
          <p:spPr>
            <a:xfrm>
              <a:off x="4634314"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129" name="TextBox 128">
              <a:extLst>
                <a:ext uri="{FF2B5EF4-FFF2-40B4-BE49-F238E27FC236}">
                  <a16:creationId xmlns="" xmlns:a16="http://schemas.microsoft.com/office/drawing/2014/main" id="{3FBA291E-664B-5433-5A07-F96931D0075D}"/>
                </a:ext>
              </a:extLst>
            </p:cNvPr>
            <p:cNvSpPr txBox="1"/>
            <p:nvPr/>
          </p:nvSpPr>
          <p:spPr>
            <a:xfrm>
              <a:off x="4961584"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24</a:t>
              </a:r>
            </a:p>
          </p:txBody>
        </p:sp>
        <p:sp>
          <p:nvSpPr>
            <p:cNvPr id="130" name="TextBox 129">
              <a:extLst>
                <a:ext uri="{FF2B5EF4-FFF2-40B4-BE49-F238E27FC236}">
                  <a16:creationId xmlns="" xmlns:a16="http://schemas.microsoft.com/office/drawing/2014/main" id="{7648A561-3CD8-4654-A66D-778EA379AEB7}"/>
                </a:ext>
              </a:extLst>
            </p:cNvPr>
            <p:cNvSpPr txBox="1"/>
            <p:nvPr/>
          </p:nvSpPr>
          <p:spPr>
            <a:xfrm>
              <a:off x="4961584"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4</a:t>
              </a:r>
            </a:p>
          </p:txBody>
        </p:sp>
        <p:sp>
          <p:nvSpPr>
            <p:cNvPr id="131" name="TextBox 130">
              <a:extLst>
                <a:ext uri="{FF2B5EF4-FFF2-40B4-BE49-F238E27FC236}">
                  <a16:creationId xmlns="" xmlns:a16="http://schemas.microsoft.com/office/drawing/2014/main" id="{4ADCA51A-543D-0BD9-FA34-16D66EFE534C}"/>
                </a:ext>
              </a:extLst>
            </p:cNvPr>
            <p:cNvSpPr txBox="1"/>
            <p:nvPr/>
          </p:nvSpPr>
          <p:spPr>
            <a:xfrm>
              <a:off x="5289088"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19</a:t>
              </a:r>
            </a:p>
          </p:txBody>
        </p:sp>
        <p:sp>
          <p:nvSpPr>
            <p:cNvPr id="132" name="TextBox 131">
              <a:extLst>
                <a:ext uri="{FF2B5EF4-FFF2-40B4-BE49-F238E27FC236}">
                  <a16:creationId xmlns="" xmlns:a16="http://schemas.microsoft.com/office/drawing/2014/main" id="{22C24A03-A816-970C-2B1C-2B456FBB58F6}"/>
                </a:ext>
              </a:extLst>
            </p:cNvPr>
            <p:cNvSpPr txBox="1"/>
            <p:nvPr/>
          </p:nvSpPr>
          <p:spPr>
            <a:xfrm>
              <a:off x="5289088"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a:t>
              </a:r>
            </a:p>
          </p:txBody>
        </p:sp>
        <p:sp>
          <p:nvSpPr>
            <p:cNvPr id="133" name="TextBox 132">
              <a:extLst>
                <a:ext uri="{FF2B5EF4-FFF2-40B4-BE49-F238E27FC236}">
                  <a16:creationId xmlns="" xmlns:a16="http://schemas.microsoft.com/office/drawing/2014/main" id="{D3B72D14-6D6E-F6EB-380C-248E2D62C1AB}"/>
                </a:ext>
              </a:extLst>
            </p:cNvPr>
            <p:cNvSpPr txBox="1"/>
            <p:nvPr/>
          </p:nvSpPr>
          <p:spPr>
            <a:xfrm>
              <a:off x="5616357"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13</a:t>
              </a:r>
            </a:p>
          </p:txBody>
        </p:sp>
        <p:sp>
          <p:nvSpPr>
            <p:cNvPr id="134" name="TextBox 133">
              <a:extLst>
                <a:ext uri="{FF2B5EF4-FFF2-40B4-BE49-F238E27FC236}">
                  <a16:creationId xmlns="" xmlns:a16="http://schemas.microsoft.com/office/drawing/2014/main" id="{E0CE9455-4F9A-175C-321F-7617911EEDB0}"/>
                </a:ext>
              </a:extLst>
            </p:cNvPr>
            <p:cNvSpPr txBox="1"/>
            <p:nvPr/>
          </p:nvSpPr>
          <p:spPr>
            <a:xfrm>
              <a:off x="5616357"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3</a:t>
              </a:r>
            </a:p>
          </p:txBody>
        </p:sp>
        <p:sp>
          <p:nvSpPr>
            <p:cNvPr id="135" name="TextBox 134">
              <a:extLst>
                <a:ext uri="{FF2B5EF4-FFF2-40B4-BE49-F238E27FC236}">
                  <a16:creationId xmlns="" xmlns:a16="http://schemas.microsoft.com/office/drawing/2014/main" id="{9D861B35-2122-B2B8-8CBE-CF5323E309C9}"/>
                </a:ext>
              </a:extLst>
            </p:cNvPr>
            <p:cNvSpPr txBox="1"/>
            <p:nvPr/>
          </p:nvSpPr>
          <p:spPr>
            <a:xfrm>
              <a:off x="5943626" y="5650605"/>
              <a:ext cx="341760" cy="261610"/>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11</a:t>
              </a:r>
            </a:p>
          </p:txBody>
        </p:sp>
        <p:sp>
          <p:nvSpPr>
            <p:cNvPr id="136" name="TextBox 135">
              <a:extLst>
                <a:ext uri="{FF2B5EF4-FFF2-40B4-BE49-F238E27FC236}">
                  <a16:creationId xmlns="" xmlns:a16="http://schemas.microsoft.com/office/drawing/2014/main" id="{7308DFF1-BC05-4138-1359-0822CD555958}"/>
                </a:ext>
              </a:extLst>
            </p:cNvPr>
            <p:cNvSpPr txBox="1"/>
            <p:nvPr/>
          </p:nvSpPr>
          <p:spPr>
            <a:xfrm>
              <a:off x="5943626"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137" name="TextBox 136">
              <a:extLst>
                <a:ext uri="{FF2B5EF4-FFF2-40B4-BE49-F238E27FC236}">
                  <a16:creationId xmlns="" xmlns:a16="http://schemas.microsoft.com/office/drawing/2014/main" id="{9E84924B-DA73-4967-8D4E-01552F43F24F}"/>
                </a:ext>
              </a:extLst>
            </p:cNvPr>
            <p:cNvSpPr txBox="1"/>
            <p:nvPr/>
          </p:nvSpPr>
          <p:spPr>
            <a:xfrm>
              <a:off x="6310028" y="5650605"/>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8</a:t>
              </a:r>
            </a:p>
          </p:txBody>
        </p:sp>
        <p:sp>
          <p:nvSpPr>
            <p:cNvPr id="138" name="TextBox 137">
              <a:extLst>
                <a:ext uri="{FF2B5EF4-FFF2-40B4-BE49-F238E27FC236}">
                  <a16:creationId xmlns="" xmlns:a16="http://schemas.microsoft.com/office/drawing/2014/main" id="{38492067-D34D-4636-D4F5-8F338BA0EC44}"/>
                </a:ext>
              </a:extLst>
            </p:cNvPr>
            <p:cNvSpPr txBox="1"/>
            <p:nvPr/>
          </p:nvSpPr>
          <p:spPr>
            <a:xfrm>
              <a:off x="6310028"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139" name="TextBox 138">
              <a:extLst>
                <a:ext uri="{FF2B5EF4-FFF2-40B4-BE49-F238E27FC236}">
                  <a16:creationId xmlns="" xmlns:a16="http://schemas.microsoft.com/office/drawing/2014/main" id="{6EC8BABC-D652-B37D-0A83-30FC1A32DA29}"/>
                </a:ext>
              </a:extLst>
            </p:cNvPr>
            <p:cNvSpPr txBox="1"/>
            <p:nvPr/>
          </p:nvSpPr>
          <p:spPr>
            <a:xfrm>
              <a:off x="6637300" y="5650605"/>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140" name="TextBox 139">
              <a:extLst>
                <a:ext uri="{FF2B5EF4-FFF2-40B4-BE49-F238E27FC236}">
                  <a16:creationId xmlns="" xmlns:a16="http://schemas.microsoft.com/office/drawing/2014/main" id="{3DA0634E-8DCE-6DEB-0158-14B942977316}"/>
                </a:ext>
              </a:extLst>
            </p:cNvPr>
            <p:cNvSpPr txBox="1"/>
            <p:nvPr/>
          </p:nvSpPr>
          <p:spPr>
            <a:xfrm>
              <a:off x="6637300"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1</a:t>
              </a:r>
            </a:p>
          </p:txBody>
        </p:sp>
        <p:sp>
          <p:nvSpPr>
            <p:cNvPr id="141" name="TextBox 140">
              <a:extLst>
                <a:ext uri="{FF2B5EF4-FFF2-40B4-BE49-F238E27FC236}">
                  <a16:creationId xmlns="" xmlns:a16="http://schemas.microsoft.com/office/drawing/2014/main" id="{84D17610-00FA-5902-AD9C-08594F7E7E22}"/>
                </a:ext>
              </a:extLst>
            </p:cNvPr>
            <p:cNvSpPr txBox="1"/>
            <p:nvPr/>
          </p:nvSpPr>
          <p:spPr>
            <a:xfrm>
              <a:off x="6964569" y="5650605"/>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6</a:t>
              </a:r>
            </a:p>
          </p:txBody>
        </p:sp>
        <p:sp>
          <p:nvSpPr>
            <p:cNvPr id="142" name="TextBox 141">
              <a:extLst>
                <a:ext uri="{FF2B5EF4-FFF2-40B4-BE49-F238E27FC236}">
                  <a16:creationId xmlns="" xmlns:a16="http://schemas.microsoft.com/office/drawing/2014/main" id="{6E36803C-5796-672C-E91F-70E384250EB9}"/>
                </a:ext>
              </a:extLst>
            </p:cNvPr>
            <p:cNvSpPr txBox="1"/>
            <p:nvPr/>
          </p:nvSpPr>
          <p:spPr>
            <a:xfrm>
              <a:off x="6964569" y="5871891"/>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143" name="TextBox 142">
              <a:extLst>
                <a:ext uri="{FF2B5EF4-FFF2-40B4-BE49-F238E27FC236}">
                  <a16:creationId xmlns="" xmlns:a16="http://schemas.microsoft.com/office/drawing/2014/main" id="{A7527037-7B19-E71C-604B-D56B2143AF27}"/>
                </a:ext>
              </a:extLst>
            </p:cNvPr>
            <p:cNvSpPr txBox="1"/>
            <p:nvPr/>
          </p:nvSpPr>
          <p:spPr>
            <a:xfrm>
              <a:off x="7292071" y="5650605"/>
              <a:ext cx="1540036" cy="261611"/>
            </a:xfrm>
            <a:prstGeom prst="rect">
              <a:avLst/>
            </a:prstGeom>
            <a:noFill/>
          </p:spPr>
          <p:txBody>
            <a:bodyPr wrap="none" rtlCol="0">
              <a:spAutoFit/>
            </a:bodyPr>
            <a:lstStyle/>
            <a:p>
              <a:pPr algn="l"/>
              <a:r>
                <a:rPr lang="en-US" sz="1100" spc="1074" baseline="0" dirty="0">
                  <a:ln/>
                  <a:solidFill>
                    <a:srgbClr val="1E1B15"/>
                  </a:solidFill>
                  <a:latin typeface="Arial" panose="020B0604020202020204" pitchFamily="34" charset="0"/>
                  <a:cs typeface="Arial" panose="020B0604020202020204" pitchFamily="34" charset="0"/>
                  <a:sym typeface="Univers"/>
                  <a:rtl val="0"/>
                </a:rPr>
                <a:t>622221</a:t>
              </a:r>
            </a:p>
          </p:txBody>
        </p:sp>
        <p:sp>
          <p:nvSpPr>
            <p:cNvPr id="144" name="TextBox 143">
              <a:extLst>
                <a:ext uri="{FF2B5EF4-FFF2-40B4-BE49-F238E27FC236}">
                  <a16:creationId xmlns="" xmlns:a16="http://schemas.microsoft.com/office/drawing/2014/main" id="{357FAC7A-C094-0E11-A500-C126E9732FE5}"/>
                </a:ext>
              </a:extLst>
            </p:cNvPr>
            <p:cNvSpPr txBox="1"/>
            <p:nvPr/>
          </p:nvSpPr>
          <p:spPr>
            <a:xfrm>
              <a:off x="9256156" y="5650605"/>
              <a:ext cx="272833" cy="261611"/>
            </a:xfrm>
            <a:prstGeom prst="rect">
              <a:avLst/>
            </a:prstGeom>
            <a:noFill/>
          </p:spPr>
          <p:txBody>
            <a:bodyPr wrap="none" rtlCol="0">
              <a:spAutoFit/>
            </a:bodyPr>
            <a:lstStyle/>
            <a:p>
              <a:pPr algn="l"/>
              <a:r>
                <a:rPr lang="en-US" sz="11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145" name="Freeform: Shape 144">
              <a:extLst>
                <a:ext uri="{FF2B5EF4-FFF2-40B4-BE49-F238E27FC236}">
                  <a16:creationId xmlns="" xmlns:a16="http://schemas.microsoft.com/office/drawing/2014/main" id="{DEC7C77D-067C-A328-3915-E6BC4E13F825}"/>
                </a:ext>
              </a:extLst>
            </p:cNvPr>
            <p:cNvSpPr/>
            <p:nvPr/>
          </p:nvSpPr>
          <p:spPr>
            <a:xfrm>
              <a:off x="1988668" y="4813679"/>
              <a:ext cx="7858669" cy="66153"/>
            </a:xfrm>
            <a:custGeom>
              <a:avLst/>
              <a:gdLst>
                <a:gd name="connsiteX0" fmla="*/ 3213545 w 3213544"/>
                <a:gd name="connsiteY0" fmla="*/ 27051 h 27051"/>
                <a:gd name="connsiteX1" fmla="*/ 3213545 w 3213544"/>
                <a:gd name="connsiteY1" fmla="*/ 0 h 27051"/>
                <a:gd name="connsiteX2" fmla="*/ 3080671 w 3213544"/>
                <a:gd name="connsiteY2" fmla="*/ 27051 h 27051"/>
                <a:gd name="connsiteX3" fmla="*/ 3080671 w 3213544"/>
                <a:gd name="connsiteY3" fmla="*/ 0 h 27051"/>
                <a:gd name="connsiteX4" fmla="*/ 2947797 w 3213544"/>
                <a:gd name="connsiteY4" fmla="*/ 27051 h 27051"/>
                <a:gd name="connsiteX5" fmla="*/ 2947797 w 3213544"/>
                <a:gd name="connsiteY5" fmla="*/ 0 h 27051"/>
                <a:gd name="connsiteX6" fmla="*/ 2814923 w 3213544"/>
                <a:gd name="connsiteY6" fmla="*/ 27051 h 27051"/>
                <a:gd name="connsiteX7" fmla="*/ 2814923 w 3213544"/>
                <a:gd name="connsiteY7" fmla="*/ 0 h 27051"/>
                <a:gd name="connsiteX8" fmla="*/ 2675954 w 3213544"/>
                <a:gd name="connsiteY8" fmla="*/ 27051 h 27051"/>
                <a:gd name="connsiteX9" fmla="*/ 2675954 w 3213544"/>
                <a:gd name="connsiteY9" fmla="*/ 0 h 27051"/>
                <a:gd name="connsiteX10" fmla="*/ 2543080 w 3213544"/>
                <a:gd name="connsiteY10" fmla="*/ 27051 h 27051"/>
                <a:gd name="connsiteX11" fmla="*/ 2543080 w 3213544"/>
                <a:gd name="connsiteY11" fmla="*/ 0 h 27051"/>
                <a:gd name="connsiteX12" fmla="*/ 2410206 w 3213544"/>
                <a:gd name="connsiteY12" fmla="*/ 27051 h 27051"/>
                <a:gd name="connsiteX13" fmla="*/ 2410206 w 3213544"/>
                <a:gd name="connsiteY13" fmla="*/ 0 h 27051"/>
                <a:gd name="connsiteX14" fmla="*/ 2277332 w 3213544"/>
                <a:gd name="connsiteY14" fmla="*/ 27051 h 27051"/>
                <a:gd name="connsiteX15" fmla="*/ 2277332 w 3213544"/>
                <a:gd name="connsiteY15" fmla="*/ 0 h 27051"/>
                <a:gd name="connsiteX16" fmla="*/ 2144459 w 3213544"/>
                <a:gd name="connsiteY16" fmla="*/ 27051 h 27051"/>
                <a:gd name="connsiteX17" fmla="*/ 2144459 w 3213544"/>
                <a:gd name="connsiteY17" fmla="*/ 0 h 27051"/>
                <a:gd name="connsiteX18" fmla="*/ 2011585 w 3213544"/>
                <a:gd name="connsiteY18" fmla="*/ 27051 h 27051"/>
                <a:gd name="connsiteX19" fmla="*/ 2011585 w 3213544"/>
                <a:gd name="connsiteY19" fmla="*/ 0 h 27051"/>
                <a:gd name="connsiteX20" fmla="*/ 1878711 w 3213544"/>
                <a:gd name="connsiteY20" fmla="*/ 27051 h 27051"/>
                <a:gd name="connsiteX21" fmla="*/ 1878711 w 3213544"/>
                <a:gd name="connsiteY21" fmla="*/ 0 h 27051"/>
                <a:gd name="connsiteX22" fmla="*/ 1745837 w 3213544"/>
                <a:gd name="connsiteY22" fmla="*/ 27051 h 27051"/>
                <a:gd name="connsiteX23" fmla="*/ 1745837 w 3213544"/>
                <a:gd name="connsiteY23" fmla="*/ 0 h 27051"/>
                <a:gd name="connsiteX24" fmla="*/ 1606868 w 3213544"/>
                <a:gd name="connsiteY24" fmla="*/ 27051 h 27051"/>
                <a:gd name="connsiteX25" fmla="*/ 1606868 w 3213544"/>
                <a:gd name="connsiteY25" fmla="*/ 0 h 27051"/>
                <a:gd name="connsiteX26" fmla="*/ 1473994 w 3213544"/>
                <a:gd name="connsiteY26" fmla="*/ 27051 h 27051"/>
                <a:gd name="connsiteX27" fmla="*/ 1473994 w 3213544"/>
                <a:gd name="connsiteY27" fmla="*/ 0 h 27051"/>
                <a:gd name="connsiteX28" fmla="*/ 1341120 w 3213544"/>
                <a:gd name="connsiteY28" fmla="*/ 27051 h 27051"/>
                <a:gd name="connsiteX29" fmla="*/ 1341120 w 3213544"/>
                <a:gd name="connsiteY29" fmla="*/ 0 h 27051"/>
                <a:gd name="connsiteX30" fmla="*/ 1341120 w 3213544"/>
                <a:gd name="connsiteY30" fmla="*/ 27051 h 27051"/>
                <a:gd name="connsiteX31" fmla="*/ 1341120 w 3213544"/>
                <a:gd name="connsiteY31" fmla="*/ 0 h 27051"/>
                <a:gd name="connsiteX32" fmla="*/ 1208246 w 3213544"/>
                <a:gd name="connsiteY32" fmla="*/ 27051 h 27051"/>
                <a:gd name="connsiteX33" fmla="*/ 1208246 w 3213544"/>
                <a:gd name="connsiteY33" fmla="*/ 0 h 27051"/>
                <a:gd name="connsiteX34" fmla="*/ 1069277 w 3213544"/>
                <a:gd name="connsiteY34" fmla="*/ 27051 h 27051"/>
                <a:gd name="connsiteX35" fmla="*/ 1069277 w 3213544"/>
                <a:gd name="connsiteY35" fmla="*/ 0 h 27051"/>
                <a:gd name="connsiteX36" fmla="*/ 936403 w 3213544"/>
                <a:gd name="connsiteY36" fmla="*/ 27051 h 27051"/>
                <a:gd name="connsiteX37" fmla="*/ 936403 w 3213544"/>
                <a:gd name="connsiteY37" fmla="*/ 0 h 27051"/>
                <a:gd name="connsiteX38" fmla="*/ 809530 w 3213544"/>
                <a:gd name="connsiteY38" fmla="*/ 27051 h 27051"/>
                <a:gd name="connsiteX39" fmla="*/ 809530 w 3213544"/>
                <a:gd name="connsiteY39" fmla="*/ 0 h 27051"/>
                <a:gd name="connsiteX40" fmla="*/ 676656 w 3213544"/>
                <a:gd name="connsiteY40" fmla="*/ 27051 h 27051"/>
                <a:gd name="connsiteX41" fmla="*/ 676656 w 3213544"/>
                <a:gd name="connsiteY41" fmla="*/ 0 h 27051"/>
                <a:gd name="connsiteX42" fmla="*/ 537686 w 3213544"/>
                <a:gd name="connsiteY42" fmla="*/ 27051 h 27051"/>
                <a:gd name="connsiteX43" fmla="*/ 537686 w 3213544"/>
                <a:gd name="connsiteY43" fmla="*/ 0 h 27051"/>
                <a:gd name="connsiteX44" fmla="*/ 404812 w 3213544"/>
                <a:gd name="connsiteY44" fmla="*/ 27051 h 27051"/>
                <a:gd name="connsiteX45" fmla="*/ 404812 w 3213544"/>
                <a:gd name="connsiteY45" fmla="*/ 0 h 27051"/>
                <a:gd name="connsiteX46" fmla="*/ 265843 w 3213544"/>
                <a:gd name="connsiteY46" fmla="*/ 27051 h 27051"/>
                <a:gd name="connsiteX47" fmla="*/ 265843 w 3213544"/>
                <a:gd name="connsiteY47" fmla="*/ 0 h 27051"/>
                <a:gd name="connsiteX48" fmla="*/ 138970 w 3213544"/>
                <a:gd name="connsiteY48" fmla="*/ 27051 h 27051"/>
                <a:gd name="connsiteX49" fmla="*/ 138970 w 3213544"/>
                <a:gd name="connsiteY49" fmla="*/ 0 h 27051"/>
                <a:gd name="connsiteX50" fmla="*/ 0 w 3213544"/>
                <a:gd name="connsiteY50" fmla="*/ 27051 h 27051"/>
                <a:gd name="connsiteX51" fmla="*/ 0 w 3213544"/>
                <a:gd name="connsiteY51" fmla="*/ 0 h 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213544" h="27051">
                  <a:moveTo>
                    <a:pt x="3213545" y="27051"/>
                  </a:moveTo>
                  <a:lnTo>
                    <a:pt x="3213545" y="0"/>
                  </a:lnTo>
                  <a:moveTo>
                    <a:pt x="3080671" y="27051"/>
                  </a:moveTo>
                  <a:lnTo>
                    <a:pt x="3080671" y="0"/>
                  </a:lnTo>
                  <a:moveTo>
                    <a:pt x="2947797" y="27051"/>
                  </a:moveTo>
                  <a:lnTo>
                    <a:pt x="2947797" y="0"/>
                  </a:lnTo>
                  <a:moveTo>
                    <a:pt x="2814923" y="27051"/>
                  </a:moveTo>
                  <a:lnTo>
                    <a:pt x="2814923" y="0"/>
                  </a:lnTo>
                  <a:moveTo>
                    <a:pt x="2675954" y="27051"/>
                  </a:moveTo>
                  <a:lnTo>
                    <a:pt x="2675954" y="0"/>
                  </a:lnTo>
                  <a:moveTo>
                    <a:pt x="2543080" y="27051"/>
                  </a:moveTo>
                  <a:lnTo>
                    <a:pt x="2543080" y="0"/>
                  </a:lnTo>
                  <a:moveTo>
                    <a:pt x="2410206" y="27051"/>
                  </a:moveTo>
                  <a:lnTo>
                    <a:pt x="2410206" y="0"/>
                  </a:lnTo>
                  <a:moveTo>
                    <a:pt x="2277332" y="27051"/>
                  </a:moveTo>
                  <a:lnTo>
                    <a:pt x="2277332" y="0"/>
                  </a:lnTo>
                  <a:moveTo>
                    <a:pt x="2144459" y="27051"/>
                  </a:moveTo>
                  <a:lnTo>
                    <a:pt x="2144459" y="0"/>
                  </a:lnTo>
                  <a:moveTo>
                    <a:pt x="2011585" y="27051"/>
                  </a:moveTo>
                  <a:lnTo>
                    <a:pt x="2011585" y="0"/>
                  </a:lnTo>
                  <a:moveTo>
                    <a:pt x="1878711" y="27051"/>
                  </a:moveTo>
                  <a:lnTo>
                    <a:pt x="1878711" y="0"/>
                  </a:lnTo>
                  <a:moveTo>
                    <a:pt x="1745837" y="27051"/>
                  </a:moveTo>
                  <a:lnTo>
                    <a:pt x="1745837" y="0"/>
                  </a:lnTo>
                  <a:moveTo>
                    <a:pt x="1606868" y="27051"/>
                  </a:moveTo>
                  <a:lnTo>
                    <a:pt x="1606868" y="0"/>
                  </a:lnTo>
                  <a:moveTo>
                    <a:pt x="1473994" y="27051"/>
                  </a:moveTo>
                  <a:lnTo>
                    <a:pt x="1473994" y="0"/>
                  </a:lnTo>
                  <a:moveTo>
                    <a:pt x="1341120" y="27051"/>
                  </a:moveTo>
                  <a:lnTo>
                    <a:pt x="1341120" y="0"/>
                  </a:lnTo>
                  <a:moveTo>
                    <a:pt x="1341120" y="27051"/>
                  </a:moveTo>
                  <a:lnTo>
                    <a:pt x="1341120" y="0"/>
                  </a:lnTo>
                  <a:moveTo>
                    <a:pt x="1208246" y="27051"/>
                  </a:moveTo>
                  <a:lnTo>
                    <a:pt x="1208246" y="0"/>
                  </a:lnTo>
                  <a:moveTo>
                    <a:pt x="1069277" y="27051"/>
                  </a:moveTo>
                  <a:lnTo>
                    <a:pt x="1069277" y="0"/>
                  </a:lnTo>
                  <a:moveTo>
                    <a:pt x="936403" y="27051"/>
                  </a:moveTo>
                  <a:lnTo>
                    <a:pt x="936403" y="0"/>
                  </a:lnTo>
                  <a:moveTo>
                    <a:pt x="809530" y="27051"/>
                  </a:moveTo>
                  <a:lnTo>
                    <a:pt x="809530" y="0"/>
                  </a:lnTo>
                  <a:moveTo>
                    <a:pt x="676656" y="27051"/>
                  </a:moveTo>
                  <a:lnTo>
                    <a:pt x="676656" y="0"/>
                  </a:lnTo>
                  <a:moveTo>
                    <a:pt x="537686" y="27051"/>
                  </a:moveTo>
                  <a:lnTo>
                    <a:pt x="537686" y="0"/>
                  </a:lnTo>
                  <a:moveTo>
                    <a:pt x="404812" y="27051"/>
                  </a:moveTo>
                  <a:lnTo>
                    <a:pt x="404812" y="0"/>
                  </a:lnTo>
                  <a:moveTo>
                    <a:pt x="265843" y="27051"/>
                  </a:moveTo>
                  <a:lnTo>
                    <a:pt x="265843" y="0"/>
                  </a:lnTo>
                  <a:moveTo>
                    <a:pt x="138970" y="27051"/>
                  </a:moveTo>
                  <a:lnTo>
                    <a:pt x="138970" y="0"/>
                  </a:lnTo>
                  <a:moveTo>
                    <a:pt x="0" y="27051"/>
                  </a:moveTo>
                  <a:lnTo>
                    <a:pt x="0" y="0"/>
                  </a:lnTo>
                </a:path>
              </a:pathLst>
            </a:custGeom>
            <a:noFill/>
            <a:ln w="4763" cap="flat">
              <a:solidFill>
                <a:srgbClr val="1E1B15"/>
              </a:solidFill>
              <a:prstDash val="solid"/>
              <a:miter/>
            </a:ln>
          </p:spPr>
          <p:txBody>
            <a:bodyPr rtlCol="0" anchor="ctr"/>
            <a:lstStyle/>
            <a:p>
              <a:endParaRPr lang="en-US" sz="4400">
                <a:latin typeface="Arial" panose="020B0604020202020204" pitchFamily="34" charset="0"/>
                <a:cs typeface="Arial" panose="020B0604020202020204" pitchFamily="34" charset="0"/>
              </a:endParaRPr>
            </a:p>
          </p:txBody>
        </p:sp>
        <p:sp>
          <p:nvSpPr>
            <p:cNvPr id="146" name="TextBox 145">
              <a:extLst>
                <a:ext uri="{FF2B5EF4-FFF2-40B4-BE49-F238E27FC236}">
                  <a16:creationId xmlns="" xmlns:a16="http://schemas.microsoft.com/office/drawing/2014/main" id="{A44B5909-EA52-1746-108E-5F137307696D}"/>
                </a:ext>
              </a:extLst>
            </p:cNvPr>
            <p:cNvSpPr txBox="1"/>
            <p:nvPr/>
          </p:nvSpPr>
          <p:spPr>
            <a:xfrm>
              <a:off x="4914765" y="5114860"/>
              <a:ext cx="1330557" cy="307777"/>
            </a:xfrm>
            <a:prstGeom prst="rect">
              <a:avLst/>
            </a:prstGeom>
            <a:noFill/>
          </p:spPr>
          <p:txBody>
            <a:bodyPr wrap="none" rtlCol="0">
              <a:spAutoFit/>
            </a:bodyPr>
            <a:lstStyle/>
            <a:p>
              <a:pPr algn="l"/>
              <a:r>
                <a:rPr lang="en-US" sz="1400" spc="0" baseline="0">
                  <a:ln/>
                  <a:solidFill>
                    <a:srgbClr val="1E1B15"/>
                  </a:solidFill>
                  <a:latin typeface="Arial" panose="020B0604020202020204" pitchFamily="34" charset="0"/>
                  <a:cs typeface="Arial" panose="020B0604020202020204" pitchFamily="34" charset="0"/>
                  <a:sym typeface="Univers 57 Condensed"/>
                  <a:rtl val="0"/>
                </a:rPr>
                <a:t>Time (months)</a:t>
              </a:r>
            </a:p>
          </p:txBody>
        </p:sp>
        <p:sp>
          <p:nvSpPr>
            <p:cNvPr id="150" name="TextBox 149">
              <a:extLst>
                <a:ext uri="{FF2B5EF4-FFF2-40B4-BE49-F238E27FC236}">
                  <a16:creationId xmlns="" xmlns:a16="http://schemas.microsoft.com/office/drawing/2014/main" id="{D9E7EC20-1AE4-C32D-BAA4-33441851698A}"/>
                </a:ext>
              </a:extLst>
            </p:cNvPr>
            <p:cNvSpPr txBox="1"/>
            <p:nvPr/>
          </p:nvSpPr>
          <p:spPr>
            <a:xfrm>
              <a:off x="568948" y="1253077"/>
              <a:ext cx="351377" cy="369332"/>
            </a:xfrm>
            <a:prstGeom prst="rect">
              <a:avLst/>
            </a:prstGeom>
            <a:noFill/>
          </p:spPr>
          <p:txBody>
            <a:bodyPr wrap="none" rtlCol="0">
              <a:spAutoFit/>
            </a:bodyPr>
            <a:lstStyle/>
            <a:p>
              <a:pPr algn="l"/>
              <a:r>
                <a:rPr lang="en-US" b="1" spc="0" baseline="0">
                  <a:ln/>
                  <a:solidFill>
                    <a:srgbClr val="0C0804"/>
                  </a:solidFill>
                  <a:latin typeface="Arial" panose="020B0604020202020204" pitchFamily="34" charset="0"/>
                  <a:cs typeface="Arial" panose="020B0604020202020204" pitchFamily="34" charset="0"/>
                  <a:sym typeface="Helvetica"/>
                  <a:rtl val="0"/>
                </a:rPr>
                <a:t>A</a:t>
              </a:r>
            </a:p>
          </p:txBody>
        </p:sp>
        <p:sp>
          <p:nvSpPr>
            <p:cNvPr id="153" name="TextBox 152">
              <a:extLst>
                <a:ext uri="{FF2B5EF4-FFF2-40B4-BE49-F238E27FC236}">
                  <a16:creationId xmlns="" xmlns:a16="http://schemas.microsoft.com/office/drawing/2014/main" id="{1CBE43C7-994D-7337-976E-71FB933BA9E1}"/>
                </a:ext>
              </a:extLst>
            </p:cNvPr>
            <p:cNvSpPr txBox="1"/>
            <p:nvPr/>
          </p:nvSpPr>
          <p:spPr>
            <a:xfrm>
              <a:off x="9357888" y="4811351"/>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24</a:t>
              </a:r>
            </a:p>
          </p:txBody>
        </p:sp>
        <p:sp>
          <p:nvSpPr>
            <p:cNvPr id="157" name="TextBox 156">
              <a:extLst>
                <a:ext uri="{FF2B5EF4-FFF2-40B4-BE49-F238E27FC236}">
                  <a16:creationId xmlns="" xmlns:a16="http://schemas.microsoft.com/office/drawing/2014/main" id="{B8D5A24C-2F01-D965-0CD4-B12FBC466C72}"/>
                </a:ext>
              </a:extLst>
            </p:cNvPr>
            <p:cNvSpPr txBox="1"/>
            <p:nvPr/>
          </p:nvSpPr>
          <p:spPr>
            <a:xfrm>
              <a:off x="9022717" y="4811351"/>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23</a:t>
              </a:r>
            </a:p>
          </p:txBody>
        </p:sp>
        <p:sp>
          <p:nvSpPr>
            <p:cNvPr id="158" name="TextBox 157">
              <a:extLst>
                <a:ext uri="{FF2B5EF4-FFF2-40B4-BE49-F238E27FC236}">
                  <a16:creationId xmlns="" xmlns:a16="http://schemas.microsoft.com/office/drawing/2014/main" id="{BDB539E8-28C9-898E-8ADA-285BEEC015D0}"/>
                </a:ext>
              </a:extLst>
            </p:cNvPr>
            <p:cNvSpPr txBox="1"/>
            <p:nvPr/>
          </p:nvSpPr>
          <p:spPr>
            <a:xfrm>
              <a:off x="8700586" y="4811351"/>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22</a:t>
              </a:r>
            </a:p>
          </p:txBody>
        </p:sp>
        <p:sp>
          <p:nvSpPr>
            <p:cNvPr id="161" name="TextBox 160">
              <a:extLst>
                <a:ext uri="{FF2B5EF4-FFF2-40B4-BE49-F238E27FC236}">
                  <a16:creationId xmlns="" xmlns:a16="http://schemas.microsoft.com/office/drawing/2014/main" id="{3FC9AE52-D0A3-AB16-8678-3630D10A8B24}"/>
                </a:ext>
              </a:extLst>
            </p:cNvPr>
            <p:cNvSpPr txBox="1"/>
            <p:nvPr/>
          </p:nvSpPr>
          <p:spPr>
            <a:xfrm>
              <a:off x="8397362" y="4811351"/>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21</a:t>
              </a:r>
            </a:p>
          </p:txBody>
        </p:sp>
        <p:sp>
          <p:nvSpPr>
            <p:cNvPr id="162" name="TextBox 161">
              <a:extLst>
                <a:ext uri="{FF2B5EF4-FFF2-40B4-BE49-F238E27FC236}">
                  <a16:creationId xmlns="" xmlns:a16="http://schemas.microsoft.com/office/drawing/2014/main" id="{02BB95D0-F217-3CC3-D00A-1C2C3E1671BF}"/>
                </a:ext>
              </a:extLst>
            </p:cNvPr>
            <p:cNvSpPr txBox="1"/>
            <p:nvPr/>
          </p:nvSpPr>
          <p:spPr>
            <a:xfrm>
              <a:off x="8042621" y="4811351"/>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20</a:t>
              </a:r>
            </a:p>
          </p:txBody>
        </p:sp>
        <p:sp>
          <p:nvSpPr>
            <p:cNvPr id="163" name="TextBox 162">
              <a:extLst>
                <a:ext uri="{FF2B5EF4-FFF2-40B4-BE49-F238E27FC236}">
                  <a16:creationId xmlns="" xmlns:a16="http://schemas.microsoft.com/office/drawing/2014/main" id="{4ABCA789-A5F4-6065-4C74-1822A29EE0CD}"/>
                </a:ext>
              </a:extLst>
            </p:cNvPr>
            <p:cNvSpPr txBox="1"/>
            <p:nvPr/>
          </p:nvSpPr>
          <p:spPr>
            <a:xfrm>
              <a:off x="7707316"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19</a:t>
              </a:r>
            </a:p>
          </p:txBody>
        </p:sp>
        <p:sp>
          <p:nvSpPr>
            <p:cNvPr id="164" name="TextBox 163">
              <a:extLst>
                <a:ext uri="{FF2B5EF4-FFF2-40B4-BE49-F238E27FC236}">
                  <a16:creationId xmlns="" xmlns:a16="http://schemas.microsoft.com/office/drawing/2014/main" id="{9BB16236-96B6-E8AF-D8FC-B2A210BABC9E}"/>
                </a:ext>
              </a:extLst>
            </p:cNvPr>
            <p:cNvSpPr txBox="1"/>
            <p:nvPr/>
          </p:nvSpPr>
          <p:spPr>
            <a:xfrm>
              <a:off x="7365555"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18</a:t>
              </a:r>
            </a:p>
          </p:txBody>
        </p:sp>
        <p:sp>
          <p:nvSpPr>
            <p:cNvPr id="165" name="TextBox 164">
              <a:extLst>
                <a:ext uri="{FF2B5EF4-FFF2-40B4-BE49-F238E27FC236}">
                  <a16:creationId xmlns="" xmlns:a16="http://schemas.microsoft.com/office/drawing/2014/main" id="{4BAF4DDA-26B5-7542-09BB-BDB489269FAD}"/>
                </a:ext>
              </a:extLst>
            </p:cNvPr>
            <p:cNvSpPr txBox="1"/>
            <p:nvPr/>
          </p:nvSpPr>
          <p:spPr>
            <a:xfrm>
              <a:off x="7081960"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17</a:t>
              </a:r>
            </a:p>
          </p:txBody>
        </p:sp>
        <p:sp>
          <p:nvSpPr>
            <p:cNvPr id="166" name="TextBox 165">
              <a:extLst>
                <a:ext uri="{FF2B5EF4-FFF2-40B4-BE49-F238E27FC236}">
                  <a16:creationId xmlns="" xmlns:a16="http://schemas.microsoft.com/office/drawing/2014/main" id="{D3E212F7-DDFA-6FBE-FBED-163EDCD5E903}"/>
                </a:ext>
              </a:extLst>
            </p:cNvPr>
            <p:cNvSpPr txBox="1"/>
            <p:nvPr/>
          </p:nvSpPr>
          <p:spPr>
            <a:xfrm>
              <a:off x="6735413"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16</a:t>
              </a:r>
            </a:p>
          </p:txBody>
        </p:sp>
        <p:sp>
          <p:nvSpPr>
            <p:cNvPr id="167" name="TextBox 166">
              <a:extLst>
                <a:ext uri="{FF2B5EF4-FFF2-40B4-BE49-F238E27FC236}">
                  <a16:creationId xmlns="" xmlns:a16="http://schemas.microsoft.com/office/drawing/2014/main" id="{BC5B69DB-B791-8700-7E2D-FB48D3827753}"/>
                </a:ext>
              </a:extLst>
            </p:cNvPr>
            <p:cNvSpPr txBox="1"/>
            <p:nvPr/>
          </p:nvSpPr>
          <p:spPr>
            <a:xfrm>
              <a:off x="6393652"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15</a:t>
              </a:r>
            </a:p>
          </p:txBody>
        </p:sp>
        <p:sp>
          <p:nvSpPr>
            <p:cNvPr id="168" name="TextBox 167">
              <a:extLst>
                <a:ext uri="{FF2B5EF4-FFF2-40B4-BE49-F238E27FC236}">
                  <a16:creationId xmlns="" xmlns:a16="http://schemas.microsoft.com/office/drawing/2014/main" id="{7F36D559-99F6-BD4C-63C9-7A5389BD6D6C}"/>
                </a:ext>
              </a:extLst>
            </p:cNvPr>
            <p:cNvSpPr txBox="1"/>
            <p:nvPr/>
          </p:nvSpPr>
          <p:spPr>
            <a:xfrm>
              <a:off x="6095965"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14</a:t>
              </a:r>
            </a:p>
          </p:txBody>
        </p:sp>
        <p:sp>
          <p:nvSpPr>
            <p:cNvPr id="169" name="TextBox 168">
              <a:extLst>
                <a:ext uri="{FF2B5EF4-FFF2-40B4-BE49-F238E27FC236}">
                  <a16:creationId xmlns="" xmlns:a16="http://schemas.microsoft.com/office/drawing/2014/main" id="{383B5ACE-C0FF-EA8A-DEB4-F658FF5A020B}"/>
                </a:ext>
              </a:extLst>
            </p:cNvPr>
            <p:cNvSpPr txBox="1"/>
            <p:nvPr/>
          </p:nvSpPr>
          <p:spPr>
            <a:xfrm>
              <a:off x="5739430"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13</a:t>
              </a:r>
            </a:p>
          </p:txBody>
        </p:sp>
        <p:sp>
          <p:nvSpPr>
            <p:cNvPr id="170" name="TextBox 169">
              <a:extLst>
                <a:ext uri="{FF2B5EF4-FFF2-40B4-BE49-F238E27FC236}">
                  <a16:creationId xmlns="" xmlns:a16="http://schemas.microsoft.com/office/drawing/2014/main" id="{BA002507-A834-99B2-D63A-B343F4FBE862}"/>
                </a:ext>
              </a:extLst>
            </p:cNvPr>
            <p:cNvSpPr txBox="1"/>
            <p:nvPr/>
          </p:nvSpPr>
          <p:spPr>
            <a:xfrm>
              <a:off x="5419707"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12</a:t>
              </a:r>
            </a:p>
          </p:txBody>
        </p:sp>
        <p:sp>
          <p:nvSpPr>
            <p:cNvPr id="171" name="TextBox 170">
              <a:extLst>
                <a:ext uri="{FF2B5EF4-FFF2-40B4-BE49-F238E27FC236}">
                  <a16:creationId xmlns="" xmlns:a16="http://schemas.microsoft.com/office/drawing/2014/main" id="{9CF86CDF-597B-9D69-6A7B-09CF04C41D86}"/>
                </a:ext>
              </a:extLst>
            </p:cNvPr>
            <p:cNvSpPr txBox="1"/>
            <p:nvPr/>
          </p:nvSpPr>
          <p:spPr>
            <a:xfrm>
              <a:off x="5099983"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11</a:t>
              </a:r>
            </a:p>
          </p:txBody>
        </p:sp>
        <p:sp>
          <p:nvSpPr>
            <p:cNvPr id="172" name="TextBox 171">
              <a:extLst>
                <a:ext uri="{FF2B5EF4-FFF2-40B4-BE49-F238E27FC236}">
                  <a16:creationId xmlns="" xmlns:a16="http://schemas.microsoft.com/office/drawing/2014/main" id="{F91B8A5E-32C6-6D83-4C17-14F3034E70DE}"/>
                </a:ext>
              </a:extLst>
            </p:cNvPr>
            <p:cNvSpPr txBox="1"/>
            <p:nvPr/>
          </p:nvSpPr>
          <p:spPr>
            <a:xfrm>
              <a:off x="4765742" y="4813289"/>
              <a:ext cx="341760"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10</a:t>
              </a:r>
            </a:p>
          </p:txBody>
        </p:sp>
        <p:sp>
          <p:nvSpPr>
            <p:cNvPr id="173" name="TextBox 172">
              <a:extLst>
                <a:ext uri="{FF2B5EF4-FFF2-40B4-BE49-F238E27FC236}">
                  <a16:creationId xmlns="" xmlns:a16="http://schemas.microsoft.com/office/drawing/2014/main" id="{8946FFFB-D440-41FA-24F1-5E171EC2B991}"/>
                </a:ext>
              </a:extLst>
            </p:cNvPr>
            <p:cNvSpPr txBox="1"/>
            <p:nvPr/>
          </p:nvSpPr>
          <p:spPr>
            <a:xfrm>
              <a:off x="4477548" y="4811351"/>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9</a:t>
              </a:r>
            </a:p>
          </p:txBody>
        </p:sp>
        <p:sp>
          <p:nvSpPr>
            <p:cNvPr id="174" name="TextBox 173">
              <a:extLst>
                <a:ext uri="{FF2B5EF4-FFF2-40B4-BE49-F238E27FC236}">
                  <a16:creationId xmlns="" xmlns:a16="http://schemas.microsoft.com/office/drawing/2014/main" id="{EFBBA55D-D364-4CC3-1233-8BC6E7E8BB8C}"/>
                </a:ext>
              </a:extLst>
            </p:cNvPr>
            <p:cNvSpPr txBox="1"/>
            <p:nvPr/>
          </p:nvSpPr>
          <p:spPr>
            <a:xfrm>
              <a:off x="4137299"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8</a:t>
              </a:r>
            </a:p>
          </p:txBody>
        </p:sp>
        <p:sp>
          <p:nvSpPr>
            <p:cNvPr id="175" name="TextBox 174">
              <a:extLst>
                <a:ext uri="{FF2B5EF4-FFF2-40B4-BE49-F238E27FC236}">
                  <a16:creationId xmlns="" xmlns:a16="http://schemas.microsoft.com/office/drawing/2014/main" id="{D364D8D6-6B25-7A15-AAE8-F3C4036D96B5}"/>
                </a:ext>
              </a:extLst>
            </p:cNvPr>
            <p:cNvSpPr txBox="1"/>
            <p:nvPr/>
          </p:nvSpPr>
          <p:spPr>
            <a:xfrm>
              <a:off x="3838039"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7</a:t>
              </a:r>
            </a:p>
          </p:txBody>
        </p:sp>
        <p:sp>
          <p:nvSpPr>
            <p:cNvPr id="176" name="TextBox 175">
              <a:extLst>
                <a:ext uri="{FF2B5EF4-FFF2-40B4-BE49-F238E27FC236}">
                  <a16:creationId xmlns="" xmlns:a16="http://schemas.microsoft.com/office/drawing/2014/main" id="{2D5FAC86-15E1-787D-3BEB-FC47B1DADEBC}"/>
                </a:ext>
              </a:extLst>
            </p:cNvPr>
            <p:cNvSpPr txBox="1"/>
            <p:nvPr/>
          </p:nvSpPr>
          <p:spPr>
            <a:xfrm>
              <a:off x="3520665"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6</a:t>
              </a:r>
            </a:p>
          </p:txBody>
        </p:sp>
        <p:sp>
          <p:nvSpPr>
            <p:cNvPr id="177" name="TextBox 176">
              <a:extLst>
                <a:ext uri="{FF2B5EF4-FFF2-40B4-BE49-F238E27FC236}">
                  <a16:creationId xmlns="" xmlns:a16="http://schemas.microsoft.com/office/drawing/2014/main" id="{268FD73B-0D4C-4FE9-11C7-04B37F52D8D4}"/>
                </a:ext>
              </a:extLst>
            </p:cNvPr>
            <p:cNvSpPr txBox="1"/>
            <p:nvPr/>
          </p:nvSpPr>
          <p:spPr>
            <a:xfrm>
              <a:off x="3176804"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5</a:t>
              </a:r>
            </a:p>
          </p:txBody>
        </p:sp>
        <p:sp>
          <p:nvSpPr>
            <p:cNvPr id="178" name="TextBox 177">
              <a:extLst>
                <a:ext uri="{FF2B5EF4-FFF2-40B4-BE49-F238E27FC236}">
                  <a16:creationId xmlns="" xmlns:a16="http://schemas.microsoft.com/office/drawing/2014/main" id="{1F23B811-3727-CE58-C2DF-48C9F4BD6C9A}"/>
                </a:ext>
              </a:extLst>
            </p:cNvPr>
            <p:cNvSpPr txBox="1"/>
            <p:nvPr/>
          </p:nvSpPr>
          <p:spPr>
            <a:xfrm>
              <a:off x="2851599"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4</a:t>
              </a:r>
            </a:p>
          </p:txBody>
        </p:sp>
        <p:sp>
          <p:nvSpPr>
            <p:cNvPr id="179" name="TextBox 178">
              <a:extLst>
                <a:ext uri="{FF2B5EF4-FFF2-40B4-BE49-F238E27FC236}">
                  <a16:creationId xmlns="" xmlns:a16="http://schemas.microsoft.com/office/drawing/2014/main" id="{8ECE415A-8B67-EBFD-03D2-C89888733973}"/>
                </a:ext>
              </a:extLst>
            </p:cNvPr>
            <p:cNvSpPr txBox="1"/>
            <p:nvPr/>
          </p:nvSpPr>
          <p:spPr>
            <a:xfrm>
              <a:off x="2483554"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3</a:t>
              </a:r>
            </a:p>
          </p:txBody>
        </p:sp>
        <p:sp>
          <p:nvSpPr>
            <p:cNvPr id="180" name="TextBox 179">
              <a:extLst>
                <a:ext uri="{FF2B5EF4-FFF2-40B4-BE49-F238E27FC236}">
                  <a16:creationId xmlns="" xmlns:a16="http://schemas.microsoft.com/office/drawing/2014/main" id="{F9969B56-E640-46B7-4842-4F7E12E11344}"/>
                </a:ext>
              </a:extLst>
            </p:cNvPr>
            <p:cNvSpPr txBox="1"/>
            <p:nvPr/>
          </p:nvSpPr>
          <p:spPr>
            <a:xfrm>
              <a:off x="2203113"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2</a:t>
              </a:r>
            </a:p>
          </p:txBody>
        </p:sp>
        <p:sp>
          <p:nvSpPr>
            <p:cNvPr id="181" name="TextBox 180">
              <a:extLst>
                <a:ext uri="{FF2B5EF4-FFF2-40B4-BE49-F238E27FC236}">
                  <a16:creationId xmlns="" xmlns:a16="http://schemas.microsoft.com/office/drawing/2014/main" id="{5000272D-FF54-ECB4-8A6C-A5AB0D56FE3F}"/>
                </a:ext>
              </a:extLst>
            </p:cNvPr>
            <p:cNvSpPr txBox="1"/>
            <p:nvPr/>
          </p:nvSpPr>
          <p:spPr>
            <a:xfrm>
              <a:off x="1849840" y="4813289"/>
              <a:ext cx="263214" cy="261610"/>
            </a:xfrm>
            <a:prstGeom prst="rect">
              <a:avLst/>
            </a:prstGeom>
            <a:noFill/>
          </p:spPr>
          <p:txBody>
            <a:bodyPr wrap="none" rtlCol="0">
              <a:spAutoFit/>
            </a:bodyPr>
            <a:lstStyle/>
            <a:p>
              <a:pPr algn="l"/>
              <a:r>
                <a:rPr lang="en-US" sz="1100" spc="0" baseline="0" dirty="0">
                  <a:ln/>
                  <a:solidFill>
                    <a:srgbClr val="1E1B15"/>
                  </a:solidFill>
                  <a:latin typeface="Arial" panose="020B0604020202020204" pitchFamily="34" charset="0"/>
                  <a:cs typeface="Arial" panose="020B0604020202020204" pitchFamily="34" charset="0"/>
                  <a:sym typeface="Univers"/>
                  <a:rtl val="0"/>
                </a:rPr>
                <a:t>1</a:t>
              </a:r>
            </a:p>
          </p:txBody>
        </p:sp>
      </p:grpSp>
      <p:pic>
        <p:nvPicPr>
          <p:cNvPr id="202" name="Picture 2" descr="Woman face combined with pink ribbon clipart image, breast cancer awareness  - free svg file for members - SVG Heart">
            <a:extLst>
              <a:ext uri="{FF2B5EF4-FFF2-40B4-BE49-F238E27FC236}">
                <a16:creationId xmlns="" xmlns:a16="http://schemas.microsoft.com/office/drawing/2014/main" id="{FA4768A6-09DB-29AB-7710-53D67F3AA80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18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Rectangle: Rounded Corners 605">
            <a:extLst>
              <a:ext uri="{FF2B5EF4-FFF2-40B4-BE49-F238E27FC236}">
                <a16:creationId xmlns="" xmlns:a16="http://schemas.microsoft.com/office/drawing/2014/main" id="{C594DB48-25AE-2B29-3078-1A0D6ED067EE}"/>
              </a:ext>
            </a:extLst>
          </p:cNvPr>
          <p:cNvSpPr/>
          <p:nvPr/>
        </p:nvSpPr>
        <p:spPr>
          <a:xfrm>
            <a:off x="337975" y="595290"/>
            <a:ext cx="10972800" cy="6041985"/>
          </a:xfrm>
          <a:prstGeom prst="roundRect">
            <a:avLst/>
          </a:prstGeom>
          <a:solidFill>
            <a:schemeClr val="bg1"/>
          </a:solidFill>
          <a:ln w="38100">
            <a:solidFill>
              <a:srgbClr val="C947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5" name="Picture 2" descr="Woman face combined with pink ribbon clipart image, breast cancer awareness  - free svg file for members - SVG Heart">
            <a:extLst>
              <a:ext uri="{FF2B5EF4-FFF2-40B4-BE49-F238E27FC236}">
                <a16:creationId xmlns="" xmlns:a16="http://schemas.microsoft.com/office/drawing/2014/main" id="{5448F0DD-3C47-195B-802B-C65E60B4D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grpSp>
        <p:nvGrpSpPr>
          <p:cNvPr id="602" name="Group 601">
            <a:extLst>
              <a:ext uri="{FF2B5EF4-FFF2-40B4-BE49-F238E27FC236}">
                <a16:creationId xmlns="" xmlns:a16="http://schemas.microsoft.com/office/drawing/2014/main" id="{9BD473B3-3B1E-07E7-C01E-5F471C40A3C8}"/>
              </a:ext>
            </a:extLst>
          </p:cNvPr>
          <p:cNvGrpSpPr/>
          <p:nvPr/>
        </p:nvGrpSpPr>
        <p:grpSpPr>
          <a:xfrm>
            <a:off x="6186104" y="1442251"/>
            <a:ext cx="4239632" cy="1738736"/>
            <a:chOff x="6126659" y="2414225"/>
            <a:chExt cx="4239632" cy="1738736"/>
          </a:xfrm>
        </p:grpSpPr>
        <p:sp>
          <p:nvSpPr>
            <p:cNvPr id="5" name="Freeform: Shape 4">
              <a:extLst>
                <a:ext uri="{FF2B5EF4-FFF2-40B4-BE49-F238E27FC236}">
                  <a16:creationId xmlns="" xmlns:a16="http://schemas.microsoft.com/office/drawing/2014/main" id="{008D6548-3752-D6A4-7481-4ADCD24A5AFD}"/>
                </a:ext>
              </a:extLst>
            </p:cNvPr>
            <p:cNvSpPr/>
            <p:nvPr/>
          </p:nvSpPr>
          <p:spPr>
            <a:xfrm>
              <a:off x="6161249" y="3217598"/>
              <a:ext cx="4199853" cy="201322"/>
            </a:xfrm>
            <a:custGeom>
              <a:avLst/>
              <a:gdLst>
                <a:gd name="connsiteX0" fmla="*/ 0 w 4199853"/>
                <a:gd name="connsiteY0" fmla="*/ 0 h 201322"/>
                <a:gd name="connsiteX1" fmla="*/ 4199854 w 4199853"/>
                <a:gd name="connsiteY1" fmla="*/ 0 h 201322"/>
                <a:gd name="connsiteX2" fmla="*/ 4199854 w 4199853"/>
                <a:gd name="connsiteY2" fmla="*/ 201323 h 201322"/>
                <a:gd name="connsiteX3" fmla="*/ 0 w 4199853"/>
                <a:gd name="connsiteY3" fmla="*/ 201323 h 201322"/>
              </a:gdLst>
              <a:ahLst/>
              <a:cxnLst>
                <a:cxn ang="0">
                  <a:pos x="connsiteX0" y="connsiteY0"/>
                </a:cxn>
                <a:cxn ang="0">
                  <a:pos x="connsiteX1" y="connsiteY1"/>
                </a:cxn>
                <a:cxn ang="0">
                  <a:pos x="connsiteX2" y="connsiteY2"/>
                </a:cxn>
                <a:cxn ang="0">
                  <a:pos x="connsiteX3" y="connsiteY3"/>
                </a:cxn>
              </a:cxnLst>
              <a:rect l="l" t="t" r="r" b="b"/>
              <a:pathLst>
                <a:path w="4199853" h="201322">
                  <a:moveTo>
                    <a:pt x="0" y="0"/>
                  </a:moveTo>
                  <a:lnTo>
                    <a:pt x="4199854" y="0"/>
                  </a:lnTo>
                  <a:lnTo>
                    <a:pt x="4199854" y="201323"/>
                  </a:lnTo>
                  <a:lnTo>
                    <a:pt x="0" y="201323"/>
                  </a:lnTo>
                  <a:close/>
                </a:path>
              </a:pathLst>
            </a:custGeom>
            <a:solidFill>
              <a:srgbClr val="F4C2C6"/>
            </a:solidFill>
            <a:ln w="23579"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6" name="Freeform: Shape 5">
              <a:extLst>
                <a:ext uri="{FF2B5EF4-FFF2-40B4-BE49-F238E27FC236}">
                  <a16:creationId xmlns="" xmlns:a16="http://schemas.microsoft.com/office/drawing/2014/main" id="{67E54720-50B2-CE87-533C-587A09AB7DC3}"/>
                </a:ext>
              </a:extLst>
            </p:cNvPr>
            <p:cNvSpPr/>
            <p:nvPr/>
          </p:nvSpPr>
          <p:spPr>
            <a:xfrm>
              <a:off x="6161249" y="3782212"/>
              <a:ext cx="4199853" cy="350243"/>
            </a:xfrm>
            <a:custGeom>
              <a:avLst/>
              <a:gdLst>
                <a:gd name="connsiteX0" fmla="*/ 0 w 4199853"/>
                <a:gd name="connsiteY0" fmla="*/ 0 h 350243"/>
                <a:gd name="connsiteX1" fmla="*/ 4199854 w 4199853"/>
                <a:gd name="connsiteY1" fmla="*/ 0 h 350243"/>
                <a:gd name="connsiteX2" fmla="*/ 4199854 w 4199853"/>
                <a:gd name="connsiteY2" fmla="*/ 350243 h 350243"/>
                <a:gd name="connsiteX3" fmla="*/ 0 w 4199853"/>
                <a:gd name="connsiteY3" fmla="*/ 350243 h 350243"/>
              </a:gdLst>
              <a:ahLst/>
              <a:cxnLst>
                <a:cxn ang="0">
                  <a:pos x="connsiteX0" y="connsiteY0"/>
                </a:cxn>
                <a:cxn ang="0">
                  <a:pos x="connsiteX1" y="connsiteY1"/>
                </a:cxn>
                <a:cxn ang="0">
                  <a:pos x="connsiteX2" y="connsiteY2"/>
                </a:cxn>
                <a:cxn ang="0">
                  <a:pos x="connsiteX3" y="connsiteY3"/>
                </a:cxn>
              </a:cxnLst>
              <a:rect l="l" t="t" r="r" b="b"/>
              <a:pathLst>
                <a:path w="4199853" h="350243">
                  <a:moveTo>
                    <a:pt x="0" y="0"/>
                  </a:moveTo>
                  <a:lnTo>
                    <a:pt x="4199854" y="0"/>
                  </a:lnTo>
                  <a:lnTo>
                    <a:pt x="4199854" y="350243"/>
                  </a:lnTo>
                  <a:lnTo>
                    <a:pt x="0" y="350243"/>
                  </a:lnTo>
                  <a:close/>
                </a:path>
              </a:pathLst>
            </a:custGeom>
            <a:solidFill>
              <a:srgbClr val="F4C2C6"/>
            </a:solidFill>
            <a:ln w="23579"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7" name="Freeform: Shape 6">
              <a:extLst>
                <a:ext uri="{FF2B5EF4-FFF2-40B4-BE49-F238E27FC236}">
                  <a16:creationId xmlns="" xmlns:a16="http://schemas.microsoft.com/office/drawing/2014/main" id="{AC9590DF-45CD-DD0D-FAF9-DDB9A6367B04}"/>
                </a:ext>
              </a:extLst>
            </p:cNvPr>
            <p:cNvSpPr/>
            <p:nvPr/>
          </p:nvSpPr>
          <p:spPr>
            <a:xfrm>
              <a:off x="6161249" y="3422027"/>
              <a:ext cx="4199853" cy="360185"/>
            </a:xfrm>
            <a:custGeom>
              <a:avLst/>
              <a:gdLst>
                <a:gd name="connsiteX0" fmla="*/ 0 w 4199853"/>
                <a:gd name="connsiteY0" fmla="*/ 0 h 360185"/>
                <a:gd name="connsiteX1" fmla="*/ 4199854 w 4199853"/>
                <a:gd name="connsiteY1" fmla="*/ 0 h 360185"/>
                <a:gd name="connsiteX2" fmla="*/ 4199854 w 4199853"/>
                <a:gd name="connsiteY2" fmla="*/ 360186 h 360185"/>
                <a:gd name="connsiteX3" fmla="*/ 0 w 4199853"/>
                <a:gd name="connsiteY3" fmla="*/ 360186 h 360185"/>
              </a:gdLst>
              <a:ahLst/>
              <a:cxnLst>
                <a:cxn ang="0">
                  <a:pos x="connsiteX0" y="connsiteY0"/>
                </a:cxn>
                <a:cxn ang="0">
                  <a:pos x="connsiteX1" y="connsiteY1"/>
                </a:cxn>
                <a:cxn ang="0">
                  <a:pos x="connsiteX2" y="connsiteY2"/>
                </a:cxn>
                <a:cxn ang="0">
                  <a:pos x="connsiteX3" y="connsiteY3"/>
                </a:cxn>
              </a:cxnLst>
              <a:rect l="l" t="t" r="r" b="b"/>
              <a:pathLst>
                <a:path w="4199853" h="360185">
                  <a:moveTo>
                    <a:pt x="0" y="0"/>
                  </a:moveTo>
                  <a:lnTo>
                    <a:pt x="4199854" y="0"/>
                  </a:lnTo>
                  <a:lnTo>
                    <a:pt x="4199854" y="360186"/>
                  </a:lnTo>
                  <a:lnTo>
                    <a:pt x="0" y="360186"/>
                  </a:lnTo>
                  <a:close/>
                </a:path>
              </a:pathLst>
            </a:custGeom>
            <a:solidFill>
              <a:srgbClr val="F1F3F9"/>
            </a:solidFill>
            <a:ln w="23579"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18" name="Freeform: Shape 517">
              <a:extLst>
                <a:ext uri="{FF2B5EF4-FFF2-40B4-BE49-F238E27FC236}">
                  <a16:creationId xmlns="" xmlns:a16="http://schemas.microsoft.com/office/drawing/2014/main" id="{6208BF10-0B18-A106-0CEC-8E1574066236}"/>
                </a:ext>
              </a:extLst>
            </p:cNvPr>
            <p:cNvSpPr/>
            <p:nvPr/>
          </p:nvSpPr>
          <p:spPr>
            <a:xfrm>
              <a:off x="6161249" y="2448968"/>
              <a:ext cx="4199853" cy="374476"/>
            </a:xfrm>
            <a:custGeom>
              <a:avLst/>
              <a:gdLst>
                <a:gd name="connsiteX0" fmla="*/ 0 w 4199853"/>
                <a:gd name="connsiteY0" fmla="*/ 0 h 374476"/>
                <a:gd name="connsiteX1" fmla="*/ 4199854 w 4199853"/>
                <a:gd name="connsiteY1" fmla="*/ 0 h 374476"/>
                <a:gd name="connsiteX2" fmla="*/ 4199854 w 4199853"/>
                <a:gd name="connsiteY2" fmla="*/ 374476 h 374476"/>
                <a:gd name="connsiteX3" fmla="*/ 0 w 4199853"/>
                <a:gd name="connsiteY3" fmla="*/ 374476 h 374476"/>
              </a:gdLst>
              <a:ahLst/>
              <a:cxnLst>
                <a:cxn ang="0">
                  <a:pos x="connsiteX0" y="connsiteY0"/>
                </a:cxn>
                <a:cxn ang="0">
                  <a:pos x="connsiteX1" y="connsiteY1"/>
                </a:cxn>
                <a:cxn ang="0">
                  <a:pos x="connsiteX2" y="connsiteY2"/>
                </a:cxn>
                <a:cxn ang="0">
                  <a:pos x="connsiteX3" y="connsiteY3"/>
                </a:cxn>
              </a:cxnLst>
              <a:rect l="l" t="t" r="r" b="b"/>
              <a:pathLst>
                <a:path w="4199853" h="374476">
                  <a:moveTo>
                    <a:pt x="0" y="0"/>
                  </a:moveTo>
                  <a:lnTo>
                    <a:pt x="4199854" y="0"/>
                  </a:lnTo>
                  <a:lnTo>
                    <a:pt x="4199854" y="374476"/>
                  </a:lnTo>
                  <a:lnTo>
                    <a:pt x="0" y="374476"/>
                  </a:lnTo>
                  <a:close/>
                </a:path>
              </a:pathLst>
            </a:custGeom>
            <a:solidFill>
              <a:srgbClr val="F1F3F9"/>
            </a:solidFill>
            <a:ln w="23579"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19" name="Freeform: Shape 518">
              <a:extLst>
                <a:ext uri="{FF2B5EF4-FFF2-40B4-BE49-F238E27FC236}">
                  <a16:creationId xmlns="" xmlns:a16="http://schemas.microsoft.com/office/drawing/2014/main" id="{78AE1261-9D5C-006A-64C5-AAEE28C3DD70}"/>
                </a:ext>
              </a:extLst>
            </p:cNvPr>
            <p:cNvSpPr/>
            <p:nvPr/>
          </p:nvSpPr>
          <p:spPr>
            <a:xfrm>
              <a:off x="6161249" y="2823444"/>
              <a:ext cx="4199853" cy="229905"/>
            </a:xfrm>
            <a:custGeom>
              <a:avLst/>
              <a:gdLst>
                <a:gd name="connsiteX0" fmla="*/ 0 w 4199853"/>
                <a:gd name="connsiteY0" fmla="*/ 0 h 229905"/>
                <a:gd name="connsiteX1" fmla="*/ 4199854 w 4199853"/>
                <a:gd name="connsiteY1" fmla="*/ 0 h 229905"/>
                <a:gd name="connsiteX2" fmla="*/ 4199854 w 4199853"/>
                <a:gd name="connsiteY2" fmla="*/ 229906 h 229905"/>
                <a:gd name="connsiteX3" fmla="*/ 0 w 4199853"/>
                <a:gd name="connsiteY3" fmla="*/ 229906 h 229905"/>
              </a:gdLst>
              <a:ahLst/>
              <a:cxnLst>
                <a:cxn ang="0">
                  <a:pos x="connsiteX0" y="connsiteY0"/>
                </a:cxn>
                <a:cxn ang="0">
                  <a:pos x="connsiteX1" y="connsiteY1"/>
                </a:cxn>
                <a:cxn ang="0">
                  <a:pos x="connsiteX2" y="connsiteY2"/>
                </a:cxn>
                <a:cxn ang="0">
                  <a:pos x="connsiteX3" y="connsiteY3"/>
                </a:cxn>
              </a:cxnLst>
              <a:rect l="l" t="t" r="r" b="b"/>
              <a:pathLst>
                <a:path w="4199853" h="229905">
                  <a:moveTo>
                    <a:pt x="0" y="0"/>
                  </a:moveTo>
                  <a:lnTo>
                    <a:pt x="4199854" y="0"/>
                  </a:lnTo>
                  <a:lnTo>
                    <a:pt x="4199854" y="229906"/>
                  </a:lnTo>
                  <a:lnTo>
                    <a:pt x="0" y="229906"/>
                  </a:lnTo>
                  <a:close/>
                </a:path>
              </a:pathLst>
            </a:custGeom>
            <a:solidFill>
              <a:srgbClr val="F4C2C6"/>
            </a:solidFill>
            <a:ln w="23579"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20" name="Freeform: Shape 519">
              <a:extLst>
                <a:ext uri="{FF2B5EF4-FFF2-40B4-BE49-F238E27FC236}">
                  <a16:creationId xmlns="" xmlns:a16="http://schemas.microsoft.com/office/drawing/2014/main" id="{B5890AC1-0A82-940C-81ED-43F8DC9E3520}"/>
                </a:ext>
              </a:extLst>
            </p:cNvPr>
            <p:cNvSpPr/>
            <p:nvPr/>
          </p:nvSpPr>
          <p:spPr>
            <a:xfrm>
              <a:off x="6161249" y="3027045"/>
              <a:ext cx="4199853" cy="191587"/>
            </a:xfrm>
            <a:custGeom>
              <a:avLst/>
              <a:gdLst>
                <a:gd name="connsiteX0" fmla="*/ 0 w 4199853"/>
                <a:gd name="connsiteY0" fmla="*/ 0 h 191587"/>
                <a:gd name="connsiteX1" fmla="*/ 4199854 w 4199853"/>
                <a:gd name="connsiteY1" fmla="*/ 0 h 191587"/>
                <a:gd name="connsiteX2" fmla="*/ 4199854 w 4199853"/>
                <a:gd name="connsiteY2" fmla="*/ 191588 h 191587"/>
                <a:gd name="connsiteX3" fmla="*/ 0 w 4199853"/>
                <a:gd name="connsiteY3" fmla="*/ 191588 h 191587"/>
              </a:gdLst>
              <a:ahLst/>
              <a:cxnLst>
                <a:cxn ang="0">
                  <a:pos x="connsiteX0" y="connsiteY0"/>
                </a:cxn>
                <a:cxn ang="0">
                  <a:pos x="connsiteX1" y="connsiteY1"/>
                </a:cxn>
                <a:cxn ang="0">
                  <a:pos x="connsiteX2" y="connsiteY2"/>
                </a:cxn>
                <a:cxn ang="0">
                  <a:pos x="connsiteX3" y="connsiteY3"/>
                </a:cxn>
              </a:cxnLst>
              <a:rect l="l" t="t" r="r" b="b"/>
              <a:pathLst>
                <a:path w="4199853" h="191587">
                  <a:moveTo>
                    <a:pt x="0" y="0"/>
                  </a:moveTo>
                  <a:lnTo>
                    <a:pt x="4199854" y="0"/>
                  </a:lnTo>
                  <a:lnTo>
                    <a:pt x="4199854" y="191588"/>
                  </a:lnTo>
                  <a:lnTo>
                    <a:pt x="0" y="191588"/>
                  </a:lnTo>
                  <a:close/>
                </a:path>
              </a:pathLst>
            </a:custGeom>
            <a:solidFill>
              <a:srgbClr val="F1F3F9"/>
            </a:solidFill>
            <a:ln w="23579"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21" name="Freeform: Shape 520">
              <a:extLst>
                <a:ext uri="{FF2B5EF4-FFF2-40B4-BE49-F238E27FC236}">
                  <a16:creationId xmlns="" xmlns:a16="http://schemas.microsoft.com/office/drawing/2014/main" id="{4F735EE5-55C0-3427-3710-BE95E0F54844}"/>
                </a:ext>
              </a:extLst>
            </p:cNvPr>
            <p:cNvSpPr/>
            <p:nvPr/>
          </p:nvSpPr>
          <p:spPr>
            <a:xfrm>
              <a:off x="7862987" y="2445239"/>
              <a:ext cx="23589" cy="1700057"/>
            </a:xfrm>
            <a:custGeom>
              <a:avLst/>
              <a:gdLst>
                <a:gd name="connsiteX0" fmla="*/ 0 w 23589"/>
                <a:gd name="connsiteY0" fmla="*/ 0 h 1700057"/>
                <a:gd name="connsiteX1" fmla="*/ 0 w 23589"/>
                <a:gd name="connsiteY1" fmla="*/ 1700058 h 1700057"/>
              </a:gdLst>
              <a:ahLst/>
              <a:cxnLst>
                <a:cxn ang="0">
                  <a:pos x="connsiteX0" y="connsiteY0"/>
                </a:cxn>
                <a:cxn ang="0">
                  <a:pos x="connsiteX1" y="connsiteY1"/>
                </a:cxn>
              </a:cxnLst>
              <a:rect l="l" t="t" r="r" b="b"/>
              <a:pathLst>
                <a:path w="23589" h="1700057">
                  <a:moveTo>
                    <a:pt x="0" y="0"/>
                  </a:moveTo>
                  <a:lnTo>
                    <a:pt x="0" y="1700058"/>
                  </a:lnTo>
                </a:path>
              </a:pathLst>
            </a:custGeom>
            <a:ln w="10375"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522" name="Freeform: Shape 521">
              <a:extLst>
                <a:ext uri="{FF2B5EF4-FFF2-40B4-BE49-F238E27FC236}">
                  <a16:creationId xmlns="" xmlns:a16="http://schemas.microsoft.com/office/drawing/2014/main" id="{341256B4-256D-0FB5-2D4B-010744DB9C6D}"/>
                </a:ext>
              </a:extLst>
            </p:cNvPr>
            <p:cNvSpPr/>
            <p:nvPr/>
          </p:nvSpPr>
          <p:spPr>
            <a:xfrm>
              <a:off x="9136577" y="2445239"/>
              <a:ext cx="23589" cy="1687008"/>
            </a:xfrm>
            <a:custGeom>
              <a:avLst/>
              <a:gdLst>
                <a:gd name="connsiteX0" fmla="*/ 0 w 23589"/>
                <a:gd name="connsiteY0" fmla="*/ 973681 h 1687008"/>
                <a:gd name="connsiteX1" fmla="*/ 0 w 23589"/>
                <a:gd name="connsiteY1" fmla="*/ 1687009 h 1687008"/>
                <a:gd name="connsiteX2" fmla="*/ 0 w 23589"/>
                <a:gd name="connsiteY2" fmla="*/ 0 h 1687008"/>
                <a:gd name="connsiteX3" fmla="*/ 0 w 23589"/>
                <a:gd name="connsiteY3" fmla="*/ 581806 h 1687008"/>
              </a:gdLst>
              <a:ahLst/>
              <a:cxnLst>
                <a:cxn ang="0">
                  <a:pos x="connsiteX0" y="connsiteY0"/>
                </a:cxn>
                <a:cxn ang="0">
                  <a:pos x="connsiteX1" y="connsiteY1"/>
                </a:cxn>
                <a:cxn ang="0">
                  <a:pos x="connsiteX2" y="connsiteY2"/>
                </a:cxn>
                <a:cxn ang="0">
                  <a:pos x="connsiteX3" y="connsiteY3"/>
                </a:cxn>
              </a:cxnLst>
              <a:rect l="l" t="t" r="r" b="b"/>
              <a:pathLst>
                <a:path w="23589" h="1687008">
                  <a:moveTo>
                    <a:pt x="0" y="973681"/>
                  </a:moveTo>
                  <a:lnTo>
                    <a:pt x="0" y="1687009"/>
                  </a:lnTo>
                  <a:moveTo>
                    <a:pt x="0" y="0"/>
                  </a:moveTo>
                  <a:lnTo>
                    <a:pt x="0" y="581806"/>
                  </a:lnTo>
                </a:path>
              </a:pathLst>
            </a:custGeom>
            <a:noFill/>
            <a:ln w="11790" cap="flat">
              <a:solidFill>
                <a:srgbClr val="32186B"/>
              </a:solidFill>
              <a:prstDash val="solid"/>
              <a:miter/>
            </a:ln>
          </p:spPr>
          <p:txBody>
            <a:bodyPr rtlCol="0" anchor="ctr"/>
            <a:lstStyle/>
            <a:p>
              <a:endParaRPr lang="en-US" sz="1000" dirty="0">
                <a:latin typeface="Arial" panose="020B0604020202020204" pitchFamily="34" charset="0"/>
                <a:cs typeface="Arial" panose="020B0604020202020204" pitchFamily="34" charset="0"/>
              </a:endParaRPr>
            </a:p>
          </p:txBody>
        </p:sp>
        <p:sp>
          <p:nvSpPr>
            <p:cNvPr id="523" name="Freeform: Shape 522">
              <a:extLst>
                <a:ext uri="{FF2B5EF4-FFF2-40B4-BE49-F238E27FC236}">
                  <a16:creationId xmlns="" xmlns:a16="http://schemas.microsoft.com/office/drawing/2014/main" id="{340E64E7-E398-0989-62D9-D652E3DD4CEC}"/>
                </a:ext>
              </a:extLst>
            </p:cNvPr>
            <p:cNvSpPr/>
            <p:nvPr/>
          </p:nvSpPr>
          <p:spPr>
            <a:xfrm>
              <a:off x="6156059" y="2823444"/>
              <a:ext cx="4210232" cy="958768"/>
            </a:xfrm>
            <a:custGeom>
              <a:avLst/>
              <a:gdLst>
                <a:gd name="connsiteX0" fmla="*/ 0 w 4210232"/>
                <a:gd name="connsiteY0" fmla="*/ 958768 h 958768"/>
                <a:gd name="connsiteX1" fmla="*/ 4210233 w 4210232"/>
                <a:gd name="connsiteY1" fmla="*/ 958768 h 958768"/>
                <a:gd name="connsiteX2" fmla="*/ 0 w 4210232"/>
                <a:gd name="connsiteY2" fmla="*/ 595476 h 958768"/>
                <a:gd name="connsiteX3" fmla="*/ 4210233 w 4210232"/>
                <a:gd name="connsiteY3" fmla="*/ 595476 h 958768"/>
                <a:gd name="connsiteX4" fmla="*/ 0 w 4210232"/>
                <a:gd name="connsiteY4" fmla="*/ 395189 h 958768"/>
                <a:gd name="connsiteX5" fmla="*/ 4210233 w 4210232"/>
                <a:gd name="connsiteY5" fmla="*/ 395189 h 958768"/>
                <a:gd name="connsiteX6" fmla="*/ 0 w 4210232"/>
                <a:gd name="connsiteY6" fmla="*/ 203601 h 958768"/>
                <a:gd name="connsiteX7" fmla="*/ 4210233 w 4210232"/>
                <a:gd name="connsiteY7" fmla="*/ 203601 h 958768"/>
                <a:gd name="connsiteX8" fmla="*/ 0 w 4210232"/>
                <a:gd name="connsiteY8" fmla="*/ 0 h 958768"/>
                <a:gd name="connsiteX9" fmla="*/ 4210233 w 4210232"/>
                <a:gd name="connsiteY9" fmla="*/ 0 h 95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10232" h="958768">
                  <a:moveTo>
                    <a:pt x="0" y="958768"/>
                  </a:moveTo>
                  <a:lnTo>
                    <a:pt x="4210233" y="958768"/>
                  </a:lnTo>
                  <a:moveTo>
                    <a:pt x="0" y="595476"/>
                  </a:moveTo>
                  <a:lnTo>
                    <a:pt x="4210233" y="595476"/>
                  </a:lnTo>
                  <a:moveTo>
                    <a:pt x="0" y="395189"/>
                  </a:moveTo>
                  <a:lnTo>
                    <a:pt x="4210233" y="395189"/>
                  </a:lnTo>
                  <a:moveTo>
                    <a:pt x="0" y="203601"/>
                  </a:moveTo>
                  <a:lnTo>
                    <a:pt x="4210233" y="203601"/>
                  </a:lnTo>
                  <a:moveTo>
                    <a:pt x="0" y="0"/>
                  </a:moveTo>
                  <a:lnTo>
                    <a:pt x="4210233" y="0"/>
                  </a:lnTo>
                </a:path>
              </a:pathLst>
            </a:custGeom>
            <a:noFill/>
            <a:ln w="9196"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524" name="Freeform: Shape 523">
              <a:extLst>
                <a:ext uri="{FF2B5EF4-FFF2-40B4-BE49-F238E27FC236}">
                  <a16:creationId xmlns="" xmlns:a16="http://schemas.microsoft.com/office/drawing/2014/main" id="{B27448CA-4088-031F-1424-BF1609D54066}"/>
                </a:ext>
              </a:extLst>
            </p:cNvPr>
            <p:cNvSpPr/>
            <p:nvPr/>
          </p:nvSpPr>
          <p:spPr>
            <a:xfrm>
              <a:off x="6156059" y="4132249"/>
              <a:ext cx="4210232" cy="20712"/>
            </a:xfrm>
            <a:custGeom>
              <a:avLst/>
              <a:gdLst>
                <a:gd name="connsiteX0" fmla="*/ 0 w 4210232"/>
                <a:gd name="connsiteY0" fmla="*/ 0 h 20712"/>
                <a:gd name="connsiteX1" fmla="*/ 4210233 w 4210232"/>
                <a:gd name="connsiteY1" fmla="*/ 0 h 20712"/>
              </a:gdLst>
              <a:ahLst/>
              <a:cxnLst>
                <a:cxn ang="0">
                  <a:pos x="connsiteX0" y="connsiteY0"/>
                </a:cxn>
                <a:cxn ang="0">
                  <a:pos x="connsiteX1" y="connsiteY1"/>
                </a:cxn>
              </a:cxnLst>
              <a:rect l="l" t="t" r="r" b="b"/>
              <a:pathLst>
                <a:path w="4210232" h="20712">
                  <a:moveTo>
                    <a:pt x="0" y="0"/>
                  </a:moveTo>
                  <a:lnTo>
                    <a:pt x="4210233" y="0"/>
                  </a:lnTo>
                </a:path>
              </a:pathLst>
            </a:custGeom>
            <a:ln w="10611" cap="flat">
              <a:solidFill>
                <a:srgbClr val="006FA6"/>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525" name="Freeform: Shape 524">
              <a:extLst>
                <a:ext uri="{FF2B5EF4-FFF2-40B4-BE49-F238E27FC236}">
                  <a16:creationId xmlns="" xmlns:a16="http://schemas.microsoft.com/office/drawing/2014/main" id="{54469E2F-1B3C-682E-DD65-EB56D45869B7}"/>
                </a:ext>
              </a:extLst>
            </p:cNvPr>
            <p:cNvSpPr/>
            <p:nvPr/>
          </p:nvSpPr>
          <p:spPr>
            <a:xfrm>
              <a:off x="6161013" y="2445239"/>
              <a:ext cx="4199853" cy="1687216"/>
            </a:xfrm>
            <a:custGeom>
              <a:avLst/>
              <a:gdLst>
                <a:gd name="connsiteX0" fmla="*/ 4199853 w 4199853"/>
                <a:gd name="connsiteY0" fmla="*/ 0 h 1687216"/>
                <a:gd name="connsiteX1" fmla="*/ 4199853 w 4199853"/>
                <a:gd name="connsiteY1" fmla="*/ 1687216 h 1687216"/>
                <a:gd name="connsiteX2" fmla="*/ 0 w 4199853"/>
                <a:gd name="connsiteY2" fmla="*/ 0 h 1687216"/>
                <a:gd name="connsiteX3" fmla="*/ 0 w 4199853"/>
                <a:gd name="connsiteY3" fmla="*/ 1687216 h 1687216"/>
              </a:gdLst>
              <a:ahLst/>
              <a:cxnLst>
                <a:cxn ang="0">
                  <a:pos x="connsiteX0" y="connsiteY0"/>
                </a:cxn>
                <a:cxn ang="0">
                  <a:pos x="connsiteX1" y="connsiteY1"/>
                </a:cxn>
                <a:cxn ang="0">
                  <a:pos x="connsiteX2" y="connsiteY2"/>
                </a:cxn>
                <a:cxn ang="0">
                  <a:pos x="connsiteX3" y="connsiteY3"/>
                </a:cxn>
              </a:cxnLst>
              <a:rect l="l" t="t" r="r" b="b"/>
              <a:pathLst>
                <a:path w="4199853" h="1687216">
                  <a:moveTo>
                    <a:pt x="4199853" y="0"/>
                  </a:moveTo>
                  <a:lnTo>
                    <a:pt x="4199853" y="1687216"/>
                  </a:lnTo>
                  <a:moveTo>
                    <a:pt x="0" y="0"/>
                  </a:moveTo>
                  <a:lnTo>
                    <a:pt x="0" y="1687216"/>
                  </a:lnTo>
                </a:path>
              </a:pathLst>
            </a:custGeom>
            <a:noFill/>
            <a:ln w="10139"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526" name="Freeform: Shape 525">
              <a:extLst>
                <a:ext uri="{FF2B5EF4-FFF2-40B4-BE49-F238E27FC236}">
                  <a16:creationId xmlns="" xmlns:a16="http://schemas.microsoft.com/office/drawing/2014/main" id="{32E08C3F-A9F5-00B2-C313-94A320DA6978}"/>
                </a:ext>
              </a:extLst>
            </p:cNvPr>
            <p:cNvSpPr/>
            <p:nvPr/>
          </p:nvSpPr>
          <p:spPr>
            <a:xfrm>
              <a:off x="6156059" y="2448968"/>
              <a:ext cx="4210232" cy="20712"/>
            </a:xfrm>
            <a:custGeom>
              <a:avLst/>
              <a:gdLst>
                <a:gd name="connsiteX0" fmla="*/ 0 w 4210232"/>
                <a:gd name="connsiteY0" fmla="*/ 0 h 20712"/>
                <a:gd name="connsiteX1" fmla="*/ 4210233 w 4210232"/>
                <a:gd name="connsiteY1" fmla="*/ 0 h 20712"/>
              </a:gdLst>
              <a:ahLst/>
              <a:cxnLst>
                <a:cxn ang="0">
                  <a:pos x="connsiteX0" y="connsiteY0"/>
                </a:cxn>
                <a:cxn ang="0">
                  <a:pos x="connsiteX1" y="connsiteY1"/>
                </a:cxn>
              </a:cxnLst>
              <a:rect l="l" t="t" r="r" b="b"/>
              <a:pathLst>
                <a:path w="4210232" h="20712">
                  <a:moveTo>
                    <a:pt x="0" y="0"/>
                  </a:moveTo>
                  <a:lnTo>
                    <a:pt x="4210233" y="0"/>
                  </a:lnTo>
                </a:path>
              </a:pathLst>
            </a:custGeom>
            <a:ln w="9196" cap="flat">
              <a:solidFill>
                <a:srgbClr val="006FA6"/>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527" name="TextBox 526">
              <a:extLst>
                <a:ext uri="{FF2B5EF4-FFF2-40B4-BE49-F238E27FC236}">
                  <a16:creationId xmlns="" xmlns:a16="http://schemas.microsoft.com/office/drawing/2014/main" id="{E1DD0DAC-0CFD-7C92-2492-0CEE06279437}"/>
                </a:ext>
              </a:extLst>
            </p:cNvPr>
            <p:cNvSpPr txBox="1"/>
            <p:nvPr/>
          </p:nvSpPr>
          <p:spPr>
            <a:xfrm>
              <a:off x="8028671" y="2414225"/>
              <a:ext cx="872355"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Elacestrant</a:t>
              </a:r>
            </a:p>
          </p:txBody>
        </p:sp>
        <p:sp>
          <p:nvSpPr>
            <p:cNvPr id="528" name="TextBox 527">
              <a:extLst>
                <a:ext uri="{FF2B5EF4-FFF2-40B4-BE49-F238E27FC236}">
                  <a16:creationId xmlns="" xmlns:a16="http://schemas.microsoft.com/office/drawing/2014/main" id="{C0EE67F8-656B-392B-9EB3-5DC47B347181}"/>
                </a:ext>
              </a:extLst>
            </p:cNvPr>
            <p:cNvSpPr txBox="1"/>
            <p:nvPr/>
          </p:nvSpPr>
          <p:spPr>
            <a:xfrm>
              <a:off x="8117131" y="2563353"/>
              <a:ext cx="707245"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(n = 239)</a:t>
              </a:r>
            </a:p>
          </p:txBody>
        </p:sp>
        <p:sp>
          <p:nvSpPr>
            <p:cNvPr id="529" name="TextBox 528">
              <a:extLst>
                <a:ext uri="{FF2B5EF4-FFF2-40B4-BE49-F238E27FC236}">
                  <a16:creationId xmlns="" xmlns:a16="http://schemas.microsoft.com/office/drawing/2014/main" id="{DE8FD4E2-406B-5748-1D8B-B0464C2B615D}"/>
                </a:ext>
              </a:extLst>
            </p:cNvPr>
            <p:cNvSpPr txBox="1"/>
            <p:nvPr/>
          </p:nvSpPr>
          <p:spPr>
            <a:xfrm>
              <a:off x="9272539" y="2428516"/>
              <a:ext cx="873957"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Fulvestrant</a:t>
              </a:r>
            </a:p>
          </p:txBody>
        </p:sp>
        <p:sp>
          <p:nvSpPr>
            <p:cNvPr id="530" name="TextBox 529">
              <a:extLst>
                <a:ext uri="{FF2B5EF4-FFF2-40B4-BE49-F238E27FC236}">
                  <a16:creationId xmlns="" xmlns:a16="http://schemas.microsoft.com/office/drawing/2014/main" id="{EF3CC879-E00F-1856-507F-644347AAED87}"/>
                </a:ext>
              </a:extLst>
            </p:cNvPr>
            <p:cNvSpPr txBox="1"/>
            <p:nvPr/>
          </p:nvSpPr>
          <p:spPr>
            <a:xfrm>
              <a:off x="9364773" y="2577644"/>
              <a:ext cx="707245"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(n = 165)</a:t>
              </a:r>
            </a:p>
          </p:txBody>
        </p:sp>
        <p:sp>
          <p:nvSpPr>
            <p:cNvPr id="531" name="TextBox 530">
              <a:extLst>
                <a:ext uri="{FF2B5EF4-FFF2-40B4-BE49-F238E27FC236}">
                  <a16:creationId xmlns="" xmlns:a16="http://schemas.microsoft.com/office/drawing/2014/main" id="{4B6A50C3-6EB4-3DD2-85F1-E91686E3E5D0}"/>
                </a:ext>
              </a:extLst>
            </p:cNvPr>
            <p:cNvSpPr txBox="1"/>
            <p:nvPr/>
          </p:nvSpPr>
          <p:spPr>
            <a:xfrm>
              <a:off x="6126659" y="2798851"/>
              <a:ext cx="107914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Events, No. (%)</a:t>
              </a:r>
            </a:p>
          </p:txBody>
        </p:sp>
        <p:sp>
          <p:nvSpPr>
            <p:cNvPr id="532" name="TextBox 531">
              <a:extLst>
                <a:ext uri="{FF2B5EF4-FFF2-40B4-BE49-F238E27FC236}">
                  <a16:creationId xmlns="" xmlns:a16="http://schemas.microsoft.com/office/drawing/2014/main" id="{ED4BFDDE-6EBD-A862-F094-9B11BE7C3F27}"/>
                </a:ext>
              </a:extLst>
            </p:cNvPr>
            <p:cNvSpPr txBox="1"/>
            <p:nvPr/>
          </p:nvSpPr>
          <p:spPr>
            <a:xfrm>
              <a:off x="6126659" y="2995824"/>
              <a:ext cx="910827"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HR (95% CI)</a:t>
              </a:r>
            </a:p>
          </p:txBody>
        </p:sp>
        <p:sp>
          <p:nvSpPr>
            <p:cNvPr id="533" name="TextBox 532">
              <a:extLst>
                <a:ext uri="{FF2B5EF4-FFF2-40B4-BE49-F238E27FC236}">
                  <a16:creationId xmlns="" xmlns:a16="http://schemas.microsoft.com/office/drawing/2014/main" id="{A369FC32-DB9C-FF74-AEEB-C688633B97CB}"/>
                </a:ext>
              </a:extLst>
            </p:cNvPr>
            <p:cNvSpPr txBox="1"/>
            <p:nvPr/>
          </p:nvSpPr>
          <p:spPr>
            <a:xfrm>
              <a:off x="6324810" y="3192797"/>
              <a:ext cx="269626" cy="246221"/>
            </a:xfrm>
            <a:prstGeom prst="rect">
              <a:avLst/>
            </a:prstGeom>
            <a:noFill/>
          </p:spPr>
          <p:txBody>
            <a:bodyPr wrap="none" rtlCol="0">
              <a:spAutoFit/>
            </a:bodyPr>
            <a:lstStyle/>
            <a:p>
              <a:pPr algn="l"/>
              <a:r>
                <a:rPr lang="en-US" sz="1000" i="1" spc="0" baseline="0">
                  <a:ln/>
                  <a:solidFill>
                    <a:srgbClr val="1E1B15"/>
                  </a:solidFill>
                  <a:latin typeface="Arial" panose="020B0604020202020204" pitchFamily="34" charset="0"/>
                  <a:cs typeface="Arial" panose="020B0604020202020204" pitchFamily="34" charset="0"/>
                  <a:sym typeface="Univers 55"/>
                  <a:rtl val="0"/>
                </a:rPr>
                <a:t>P</a:t>
              </a:r>
            </a:p>
          </p:txBody>
        </p:sp>
        <p:sp>
          <p:nvSpPr>
            <p:cNvPr id="534" name="TextBox 533">
              <a:extLst>
                <a:ext uri="{FF2B5EF4-FFF2-40B4-BE49-F238E27FC236}">
                  <a16:creationId xmlns="" xmlns:a16="http://schemas.microsoft.com/office/drawing/2014/main" id="{22BA9EFA-0167-68DB-5139-64D9C4D1304B}"/>
                </a:ext>
              </a:extLst>
            </p:cNvPr>
            <p:cNvSpPr txBox="1"/>
            <p:nvPr/>
          </p:nvSpPr>
          <p:spPr>
            <a:xfrm>
              <a:off x="6126659" y="3389770"/>
              <a:ext cx="112082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6-month PFS, %</a:t>
              </a:r>
            </a:p>
          </p:txBody>
        </p:sp>
        <p:sp>
          <p:nvSpPr>
            <p:cNvPr id="535" name="TextBox 534">
              <a:extLst>
                <a:ext uri="{FF2B5EF4-FFF2-40B4-BE49-F238E27FC236}">
                  <a16:creationId xmlns="" xmlns:a16="http://schemas.microsoft.com/office/drawing/2014/main" id="{E0DFFC53-B390-507B-21F7-3D41B9EE45BF}"/>
                </a:ext>
              </a:extLst>
            </p:cNvPr>
            <p:cNvSpPr txBox="1"/>
            <p:nvPr/>
          </p:nvSpPr>
          <p:spPr>
            <a:xfrm>
              <a:off x="6126659" y="3538898"/>
              <a:ext cx="6896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(95% CI)</a:t>
              </a:r>
            </a:p>
          </p:txBody>
        </p:sp>
        <p:sp>
          <p:nvSpPr>
            <p:cNvPr id="536" name="TextBox 535">
              <a:extLst>
                <a:ext uri="{FF2B5EF4-FFF2-40B4-BE49-F238E27FC236}">
                  <a16:creationId xmlns="" xmlns:a16="http://schemas.microsoft.com/office/drawing/2014/main" id="{0AF36013-4B81-83E3-FD35-BD0407A95D12}"/>
                </a:ext>
              </a:extLst>
            </p:cNvPr>
            <p:cNvSpPr txBox="1"/>
            <p:nvPr/>
          </p:nvSpPr>
          <p:spPr>
            <a:xfrm>
              <a:off x="6126659" y="3744570"/>
              <a:ext cx="119135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12-month PFS, %</a:t>
              </a:r>
            </a:p>
          </p:txBody>
        </p:sp>
        <p:sp>
          <p:nvSpPr>
            <p:cNvPr id="537" name="TextBox 536">
              <a:extLst>
                <a:ext uri="{FF2B5EF4-FFF2-40B4-BE49-F238E27FC236}">
                  <a16:creationId xmlns="" xmlns:a16="http://schemas.microsoft.com/office/drawing/2014/main" id="{BC041EC7-14DB-1693-860E-6D97C8B95384}"/>
                </a:ext>
              </a:extLst>
            </p:cNvPr>
            <p:cNvSpPr txBox="1"/>
            <p:nvPr/>
          </p:nvSpPr>
          <p:spPr>
            <a:xfrm>
              <a:off x="6126659" y="3893698"/>
              <a:ext cx="6896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(95% CI)</a:t>
              </a:r>
            </a:p>
          </p:txBody>
        </p:sp>
        <p:sp>
          <p:nvSpPr>
            <p:cNvPr id="538" name="TextBox 537">
              <a:extLst>
                <a:ext uri="{FF2B5EF4-FFF2-40B4-BE49-F238E27FC236}">
                  <a16:creationId xmlns="" xmlns:a16="http://schemas.microsoft.com/office/drawing/2014/main" id="{31E08C53-B5E3-E74E-29D9-A40FE6EFE8B7}"/>
                </a:ext>
              </a:extLst>
            </p:cNvPr>
            <p:cNvSpPr txBox="1"/>
            <p:nvPr/>
          </p:nvSpPr>
          <p:spPr>
            <a:xfrm>
              <a:off x="8083634" y="2798851"/>
              <a:ext cx="76495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144 (60.3)</a:t>
              </a:r>
            </a:p>
          </p:txBody>
        </p:sp>
        <p:sp>
          <p:nvSpPr>
            <p:cNvPr id="539" name="TextBox 538">
              <a:extLst>
                <a:ext uri="{FF2B5EF4-FFF2-40B4-BE49-F238E27FC236}">
                  <a16:creationId xmlns="" xmlns:a16="http://schemas.microsoft.com/office/drawing/2014/main" id="{D6EA2D74-80FB-AB4A-7C39-C7A62C165FA7}"/>
                </a:ext>
              </a:extLst>
            </p:cNvPr>
            <p:cNvSpPr txBox="1"/>
            <p:nvPr/>
          </p:nvSpPr>
          <p:spPr>
            <a:xfrm>
              <a:off x="8457290" y="2995617"/>
              <a:ext cx="12234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0.68 (0.52 to 0.90)</a:t>
              </a:r>
            </a:p>
          </p:txBody>
        </p:sp>
        <p:sp>
          <p:nvSpPr>
            <p:cNvPr id="540" name="TextBox 539">
              <a:extLst>
                <a:ext uri="{FF2B5EF4-FFF2-40B4-BE49-F238E27FC236}">
                  <a16:creationId xmlns="" xmlns:a16="http://schemas.microsoft.com/office/drawing/2014/main" id="{CE0414DF-4727-221C-8761-036A3788ACB4}"/>
                </a:ext>
              </a:extLst>
            </p:cNvPr>
            <p:cNvSpPr txBox="1"/>
            <p:nvPr/>
          </p:nvSpPr>
          <p:spPr>
            <a:xfrm>
              <a:off x="8866330" y="3192590"/>
              <a:ext cx="5020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.0049</a:t>
              </a:r>
            </a:p>
          </p:txBody>
        </p:sp>
        <p:sp>
          <p:nvSpPr>
            <p:cNvPr id="541" name="TextBox 540">
              <a:extLst>
                <a:ext uri="{FF2B5EF4-FFF2-40B4-BE49-F238E27FC236}">
                  <a16:creationId xmlns="" xmlns:a16="http://schemas.microsoft.com/office/drawing/2014/main" id="{92E6B47E-5F9E-E5E1-9CBE-3D78E12AC8A8}"/>
                </a:ext>
              </a:extLst>
            </p:cNvPr>
            <p:cNvSpPr txBox="1"/>
            <p:nvPr/>
          </p:nvSpPr>
          <p:spPr>
            <a:xfrm>
              <a:off x="9331512" y="2798851"/>
              <a:ext cx="76495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109 (66.1)</a:t>
              </a:r>
            </a:p>
          </p:txBody>
        </p:sp>
        <p:sp>
          <p:nvSpPr>
            <p:cNvPr id="542" name="TextBox 541">
              <a:extLst>
                <a:ext uri="{FF2B5EF4-FFF2-40B4-BE49-F238E27FC236}">
                  <a16:creationId xmlns="" xmlns:a16="http://schemas.microsoft.com/office/drawing/2014/main" id="{85F57E33-8467-5A20-C324-BA7F7D7703B3}"/>
                </a:ext>
              </a:extLst>
            </p:cNvPr>
            <p:cNvSpPr txBox="1"/>
            <p:nvPr/>
          </p:nvSpPr>
          <p:spPr>
            <a:xfrm>
              <a:off x="8268339" y="3398055"/>
              <a:ext cx="43152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34.3</a:t>
              </a:r>
            </a:p>
          </p:txBody>
        </p:sp>
        <p:sp>
          <p:nvSpPr>
            <p:cNvPr id="543" name="TextBox 542">
              <a:extLst>
                <a:ext uri="{FF2B5EF4-FFF2-40B4-BE49-F238E27FC236}">
                  <a16:creationId xmlns="" xmlns:a16="http://schemas.microsoft.com/office/drawing/2014/main" id="{4BB7A15D-857D-8A2A-0187-E830D5A3FA26}"/>
                </a:ext>
              </a:extLst>
            </p:cNvPr>
            <p:cNvSpPr txBox="1"/>
            <p:nvPr/>
          </p:nvSpPr>
          <p:spPr>
            <a:xfrm>
              <a:off x="7977482" y="3547183"/>
              <a:ext cx="94128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(27.2 to 41.5)</a:t>
              </a:r>
            </a:p>
          </p:txBody>
        </p:sp>
        <p:sp>
          <p:nvSpPr>
            <p:cNvPr id="544" name="TextBox 543">
              <a:extLst>
                <a:ext uri="{FF2B5EF4-FFF2-40B4-BE49-F238E27FC236}">
                  <a16:creationId xmlns="" xmlns:a16="http://schemas.microsoft.com/office/drawing/2014/main" id="{9181370C-C3E0-5457-791A-E27F5CB13172}"/>
                </a:ext>
              </a:extLst>
            </p:cNvPr>
            <p:cNvSpPr txBox="1"/>
            <p:nvPr/>
          </p:nvSpPr>
          <p:spPr>
            <a:xfrm>
              <a:off x="8268339" y="3739599"/>
              <a:ext cx="43152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22.3</a:t>
              </a:r>
            </a:p>
          </p:txBody>
        </p:sp>
        <p:sp>
          <p:nvSpPr>
            <p:cNvPr id="545" name="TextBox 544">
              <a:extLst>
                <a:ext uri="{FF2B5EF4-FFF2-40B4-BE49-F238E27FC236}">
                  <a16:creationId xmlns="" xmlns:a16="http://schemas.microsoft.com/office/drawing/2014/main" id="{2B522BD5-5BC5-8989-1621-5CE324164F7F}"/>
                </a:ext>
              </a:extLst>
            </p:cNvPr>
            <p:cNvSpPr txBox="1"/>
            <p:nvPr/>
          </p:nvSpPr>
          <p:spPr>
            <a:xfrm>
              <a:off x="7977482" y="3888727"/>
              <a:ext cx="94128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(15.2 to 29.4)</a:t>
              </a:r>
            </a:p>
          </p:txBody>
        </p:sp>
        <p:sp>
          <p:nvSpPr>
            <p:cNvPr id="546" name="TextBox 545">
              <a:extLst>
                <a:ext uri="{FF2B5EF4-FFF2-40B4-BE49-F238E27FC236}">
                  <a16:creationId xmlns="" xmlns:a16="http://schemas.microsoft.com/office/drawing/2014/main" id="{30FA7872-3BC5-0C80-856D-85165477DE7E}"/>
                </a:ext>
              </a:extLst>
            </p:cNvPr>
            <p:cNvSpPr txBox="1"/>
            <p:nvPr/>
          </p:nvSpPr>
          <p:spPr>
            <a:xfrm>
              <a:off x="9476823" y="3398055"/>
              <a:ext cx="5020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22.86</a:t>
              </a:r>
            </a:p>
          </p:txBody>
        </p:sp>
        <p:sp>
          <p:nvSpPr>
            <p:cNvPr id="579" name="TextBox 578">
              <a:extLst>
                <a:ext uri="{FF2B5EF4-FFF2-40B4-BE49-F238E27FC236}">
                  <a16:creationId xmlns="" xmlns:a16="http://schemas.microsoft.com/office/drawing/2014/main" id="{4BBE190A-66D2-35F7-8273-3132EC52B518}"/>
                </a:ext>
              </a:extLst>
            </p:cNvPr>
            <p:cNvSpPr txBox="1"/>
            <p:nvPr/>
          </p:nvSpPr>
          <p:spPr>
            <a:xfrm>
              <a:off x="9146572" y="3547183"/>
              <a:ext cx="108234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(15.15 to 30.57)</a:t>
              </a:r>
            </a:p>
          </p:txBody>
        </p:sp>
        <p:sp>
          <p:nvSpPr>
            <p:cNvPr id="581" name="TextBox 580">
              <a:extLst>
                <a:ext uri="{FF2B5EF4-FFF2-40B4-BE49-F238E27FC236}">
                  <a16:creationId xmlns="" xmlns:a16="http://schemas.microsoft.com/office/drawing/2014/main" id="{C15E73E9-8E86-7B53-F191-9BDE477497F6}"/>
                </a:ext>
              </a:extLst>
            </p:cNvPr>
            <p:cNvSpPr txBox="1"/>
            <p:nvPr/>
          </p:nvSpPr>
          <p:spPr>
            <a:xfrm>
              <a:off x="9476823" y="3739599"/>
              <a:ext cx="5020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10.15</a:t>
              </a:r>
            </a:p>
          </p:txBody>
        </p:sp>
        <p:sp>
          <p:nvSpPr>
            <p:cNvPr id="582" name="TextBox 581">
              <a:extLst>
                <a:ext uri="{FF2B5EF4-FFF2-40B4-BE49-F238E27FC236}">
                  <a16:creationId xmlns="" xmlns:a16="http://schemas.microsoft.com/office/drawing/2014/main" id="{88C50E5C-4C2F-FE29-A6B8-6888E642EB90}"/>
                </a:ext>
              </a:extLst>
            </p:cNvPr>
            <p:cNvSpPr txBox="1"/>
            <p:nvPr/>
          </p:nvSpPr>
          <p:spPr>
            <a:xfrm>
              <a:off x="9185966" y="3888727"/>
              <a:ext cx="1011815"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(3.44 to 16.86)</a:t>
              </a:r>
            </a:p>
          </p:txBody>
        </p:sp>
      </p:grpSp>
      <p:grpSp>
        <p:nvGrpSpPr>
          <p:cNvPr id="605" name="Group 604">
            <a:extLst>
              <a:ext uri="{FF2B5EF4-FFF2-40B4-BE49-F238E27FC236}">
                <a16:creationId xmlns="" xmlns:a16="http://schemas.microsoft.com/office/drawing/2014/main" id="{E2796D10-A72A-49F8-1D1F-EB773337F97E}"/>
              </a:ext>
            </a:extLst>
          </p:cNvPr>
          <p:cNvGrpSpPr/>
          <p:nvPr/>
        </p:nvGrpSpPr>
        <p:grpSpPr>
          <a:xfrm>
            <a:off x="1029702" y="1097281"/>
            <a:ext cx="9462840" cy="5217214"/>
            <a:chOff x="1029702" y="1947579"/>
            <a:chExt cx="9462840" cy="4366915"/>
          </a:xfrm>
        </p:grpSpPr>
        <p:sp>
          <p:nvSpPr>
            <p:cNvPr id="8" name="TextBox 7">
              <a:extLst>
                <a:ext uri="{FF2B5EF4-FFF2-40B4-BE49-F238E27FC236}">
                  <a16:creationId xmlns="" xmlns:a16="http://schemas.microsoft.com/office/drawing/2014/main" id="{D63B1F36-0DE6-0446-F875-B7A1C8784EF7}"/>
                </a:ext>
              </a:extLst>
            </p:cNvPr>
            <p:cNvSpPr txBox="1"/>
            <p:nvPr/>
          </p:nvSpPr>
          <p:spPr>
            <a:xfrm>
              <a:off x="1544894" y="2320192"/>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100</a:t>
              </a:r>
            </a:p>
          </p:txBody>
        </p:sp>
        <p:sp>
          <p:nvSpPr>
            <p:cNvPr id="9" name="TextBox 8">
              <a:extLst>
                <a:ext uri="{FF2B5EF4-FFF2-40B4-BE49-F238E27FC236}">
                  <a16:creationId xmlns="" xmlns:a16="http://schemas.microsoft.com/office/drawing/2014/main" id="{63E961F2-857D-751C-99A7-59C9BE2B386C}"/>
                </a:ext>
              </a:extLst>
            </p:cNvPr>
            <p:cNvSpPr txBox="1"/>
            <p:nvPr/>
          </p:nvSpPr>
          <p:spPr>
            <a:xfrm>
              <a:off x="1636657" y="283364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80</a:t>
              </a:r>
            </a:p>
          </p:txBody>
        </p:sp>
        <p:sp>
          <p:nvSpPr>
            <p:cNvPr id="10" name="TextBox 9">
              <a:extLst>
                <a:ext uri="{FF2B5EF4-FFF2-40B4-BE49-F238E27FC236}">
                  <a16:creationId xmlns="" xmlns:a16="http://schemas.microsoft.com/office/drawing/2014/main" id="{8FAAAA99-7221-5398-A442-3C8DC2E840BD}"/>
                </a:ext>
              </a:extLst>
            </p:cNvPr>
            <p:cNvSpPr txBox="1"/>
            <p:nvPr/>
          </p:nvSpPr>
          <p:spPr>
            <a:xfrm>
              <a:off x="1636657" y="257702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90</a:t>
              </a:r>
            </a:p>
          </p:txBody>
        </p:sp>
        <p:sp>
          <p:nvSpPr>
            <p:cNvPr id="11" name="TextBox 10">
              <a:extLst>
                <a:ext uri="{FF2B5EF4-FFF2-40B4-BE49-F238E27FC236}">
                  <a16:creationId xmlns="" xmlns:a16="http://schemas.microsoft.com/office/drawing/2014/main" id="{4CA99B12-4FC9-6CB9-9925-8642943CB16A}"/>
                </a:ext>
              </a:extLst>
            </p:cNvPr>
            <p:cNvSpPr txBox="1"/>
            <p:nvPr/>
          </p:nvSpPr>
          <p:spPr>
            <a:xfrm>
              <a:off x="1636657" y="3090271"/>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70</a:t>
              </a:r>
            </a:p>
          </p:txBody>
        </p:sp>
        <p:sp>
          <p:nvSpPr>
            <p:cNvPr id="12" name="TextBox 11">
              <a:extLst>
                <a:ext uri="{FF2B5EF4-FFF2-40B4-BE49-F238E27FC236}">
                  <a16:creationId xmlns="" xmlns:a16="http://schemas.microsoft.com/office/drawing/2014/main" id="{6CD3A6CE-B5C4-5973-DE5C-DC8BF4E00B8F}"/>
                </a:ext>
              </a:extLst>
            </p:cNvPr>
            <p:cNvSpPr txBox="1"/>
            <p:nvPr/>
          </p:nvSpPr>
          <p:spPr>
            <a:xfrm>
              <a:off x="1636657" y="334710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60</a:t>
              </a:r>
            </a:p>
          </p:txBody>
        </p:sp>
        <p:sp>
          <p:nvSpPr>
            <p:cNvPr id="13" name="TextBox 12">
              <a:extLst>
                <a:ext uri="{FF2B5EF4-FFF2-40B4-BE49-F238E27FC236}">
                  <a16:creationId xmlns="" xmlns:a16="http://schemas.microsoft.com/office/drawing/2014/main" id="{FEC45FD0-442B-3A6D-3804-FCA7C8481730}"/>
                </a:ext>
              </a:extLst>
            </p:cNvPr>
            <p:cNvSpPr txBox="1"/>
            <p:nvPr/>
          </p:nvSpPr>
          <p:spPr>
            <a:xfrm>
              <a:off x="1636657" y="360372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50</a:t>
              </a:r>
            </a:p>
          </p:txBody>
        </p:sp>
        <p:sp>
          <p:nvSpPr>
            <p:cNvPr id="14" name="TextBox 13">
              <a:extLst>
                <a:ext uri="{FF2B5EF4-FFF2-40B4-BE49-F238E27FC236}">
                  <a16:creationId xmlns="" xmlns:a16="http://schemas.microsoft.com/office/drawing/2014/main" id="{EA55FDE0-F07C-3CE7-2C80-A54B54040972}"/>
                </a:ext>
              </a:extLst>
            </p:cNvPr>
            <p:cNvSpPr txBox="1"/>
            <p:nvPr/>
          </p:nvSpPr>
          <p:spPr>
            <a:xfrm>
              <a:off x="1636657" y="3860351"/>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40</a:t>
              </a:r>
            </a:p>
          </p:txBody>
        </p:sp>
        <p:sp>
          <p:nvSpPr>
            <p:cNvPr id="15" name="TextBox 14">
              <a:extLst>
                <a:ext uri="{FF2B5EF4-FFF2-40B4-BE49-F238E27FC236}">
                  <a16:creationId xmlns="" xmlns:a16="http://schemas.microsoft.com/office/drawing/2014/main" id="{932C9CD9-5A83-BB62-3FFF-FEEE600AC423}"/>
                </a:ext>
              </a:extLst>
            </p:cNvPr>
            <p:cNvSpPr txBox="1"/>
            <p:nvPr/>
          </p:nvSpPr>
          <p:spPr>
            <a:xfrm>
              <a:off x="1636657" y="411718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30</a:t>
              </a:r>
            </a:p>
          </p:txBody>
        </p:sp>
        <p:sp>
          <p:nvSpPr>
            <p:cNvPr id="16" name="TextBox 15">
              <a:extLst>
                <a:ext uri="{FF2B5EF4-FFF2-40B4-BE49-F238E27FC236}">
                  <a16:creationId xmlns="" xmlns:a16="http://schemas.microsoft.com/office/drawing/2014/main" id="{5C3084DA-4197-1E81-873A-39521DC7722E}"/>
                </a:ext>
              </a:extLst>
            </p:cNvPr>
            <p:cNvSpPr txBox="1"/>
            <p:nvPr/>
          </p:nvSpPr>
          <p:spPr>
            <a:xfrm>
              <a:off x="1636657" y="43738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20</a:t>
              </a:r>
            </a:p>
          </p:txBody>
        </p:sp>
        <p:sp>
          <p:nvSpPr>
            <p:cNvPr id="17" name="TextBox 16">
              <a:extLst>
                <a:ext uri="{FF2B5EF4-FFF2-40B4-BE49-F238E27FC236}">
                  <a16:creationId xmlns="" xmlns:a16="http://schemas.microsoft.com/office/drawing/2014/main" id="{EA3E295B-667D-4768-9A70-D628319FC907}"/>
                </a:ext>
              </a:extLst>
            </p:cNvPr>
            <p:cNvSpPr txBox="1"/>
            <p:nvPr/>
          </p:nvSpPr>
          <p:spPr>
            <a:xfrm>
              <a:off x="1636657" y="4630431"/>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18" name="TextBox 17">
              <a:extLst>
                <a:ext uri="{FF2B5EF4-FFF2-40B4-BE49-F238E27FC236}">
                  <a16:creationId xmlns="" xmlns:a16="http://schemas.microsoft.com/office/drawing/2014/main" id="{33248718-17B1-424D-A02B-464862A113BF}"/>
                </a:ext>
              </a:extLst>
            </p:cNvPr>
            <p:cNvSpPr txBox="1"/>
            <p:nvPr/>
          </p:nvSpPr>
          <p:spPr>
            <a:xfrm rot="16200000">
              <a:off x="1026659" y="3507902"/>
              <a:ext cx="66877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57 Condensed"/>
                  <a:rtl val="0"/>
                </a:rPr>
                <a:t>PFS (%)</a:t>
              </a:r>
            </a:p>
          </p:txBody>
        </p:sp>
        <p:sp>
          <p:nvSpPr>
            <p:cNvPr id="19" name="TextBox 18">
              <a:extLst>
                <a:ext uri="{FF2B5EF4-FFF2-40B4-BE49-F238E27FC236}">
                  <a16:creationId xmlns="" xmlns:a16="http://schemas.microsoft.com/office/drawing/2014/main" id="{B8288968-FAE9-F019-9348-F74154F46C3D}"/>
                </a:ext>
              </a:extLst>
            </p:cNvPr>
            <p:cNvSpPr txBox="1"/>
            <p:nvPr/>
          </p:nvSpPr>
          <p:spPr>
            <a:xfrm>
              <a:off x="9502535"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23</a:t>
              </a:r>
            </a:p>
          </p:txBody>
        </p:sp>
        <p:sp>
          <p:nvSpPr>
            <p:cNvPr id="20" name="TextBox 19">
              <a:extLst>
                <a:ext uri="{FF2B5EF4-FFF2-40B4-BE49-F238E27FC236}">
                  <a16:creationId xmlns="" xmlns:a16="http://schemas.microsoft.com/office/drawing/2014/main" id="{7D25EFBF-BD19-CF7C-DA82-F12013AA5A5C}"/>
                </a:ext>
              </a:extLst>
            </p:cNvPr>
            <p:cNvSpPr txBox="1"/>
            <p:nvPr/>
          </p:nvSpPr>
          <p:spPr>
            <a:xfrm>
              <a:off x="9170397"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22</a:t>
              </a:r>
            </a:p>
          </p:txBody>
        </p:sp>
        <p:sp>
          <p:nvSpPr>
            <p:cNvPr id="21" name="TextBox 20">
              <a:extLst>
                <a:ext uri="{FF2B5EF4-FFF2-40B4-BE49-F238E27FC236}">
                  <a16:creationId xmlns="" xmlns:a16="http://schemas.microsoft.com/office/drawing/2014/main" id="{7E534AE7-5BCE-A748-2781-42C9180BD5BB}"/>
                </a:ext>
              </a:extLst>
            </p:cNvPr>
            <p:cNvSpPr txBox="1"/>
            <p:nvPr/>
          </p:nvSpPr>
          <p:spPr>
            <a:xfrm>
              <a:off x="8838258"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21</a:t>
              </a:r>
            </a:p>
          </p:txBody>
        </p:sp>
        <p:sp>
          <p:nvSpPr>
            <p:cNvPr id="22" name="TextBox 21">
              <a:extLst>
                <a:ext uri="{FF2B5EF4-FFF2-40B4-BE49-F238E27FC236}">
                  <a16:creationId xmlns="" xmlns:a16="http://schemas.microsoft.com/office/drawing/2014/main" id="{1495E349-9B67-6197-16BF-B6A104CD5AEB}"/>
                </a:ext>
              </a:extLst>
            </p:cNvPr>
            <p:cNvSpPr txBox="1"/>
            <p:nvPr/>
          </p:nvSpPr>
          <p:spPr>
            <a:xfrm>
              <a:off x="8505884"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20</a:t>
              </a:r>
            </a:p>
          </p:txBody>
        </p:sp>
        <p:sp>
          <p:nvSpPr>
            <p:cNvPr id="23" name="TextBox 22">
              <a:extLst>
                <a:ext uri="{FF2B5EF4-FFF2-40B4-BE49-F238E27FC236}">
                  <a16:creationId xmlns="" xmlns:a16="http://schemas.microsoft.com/office/drawing/2014/main" id="{785CB931-ABBD-BB77-670E-795878534F20}"/>
                </a:ext>
              </a:extLst>
            </p:cNvPr>
            <p:cNvSpPr txBox="1"/>
            <p:nvPr/>
          </p:nvSpPr>
          <p:spPr>
            <a:xfrm>
              <a:off x="8173746"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19</a:t>
              </a:r>
            </a:p>
          </p:txBody>
        </p:sp>
        <p:sp>
          <p:nvSpPr>
            <p:cNvPr id="24" name="TextBox 23">
              <a:extLst>
                <a:ext uri="{FF2B5EF4-FFF2-40B4-BE49-F238E27FC236}">
                  <a16:creationId xmlns="" xmlns:a16="http://schemas.microsoft.com/office/drawing/2014/main" id="{BEFD3745-8BF9-45CF-47D0-34A4FCB30A16}"/>
                </a:ext>
              </a:extLst>
            </p:cNvPr>
            <p:cNvSpPr txBox="1"/>
            <p:nvPr/>
          </p:nvSpPr>
          <p:spPr>
            <a:xfrm>
              <a:off x="7841607"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18</a:t>
              </a:r>
            </a:p>
          </p:txBody>
        </p:sp>
        <p:sp>
          <p:nvSpPr>
            <p:cNvPr id="25" name="TextBox 24">
              <a:extLst>
                <a:ext uri="{FF2B5EF4-FFF2-40B4-BE49-F238E27FC236}">
                  <a16:creationId xmlns="" xmlns:a16="http://schemas.microsoft.com/office/drawing/2014/main" id="{E80B756D-3974-4A5F-C525-8F0F118A663C}"/>
                </a:ext>
              </a:extLst>
            </p:cNvPr>
            <p:cNvSpPr txBox="1"/>
            <p:nvPr/>
          </p:nvSpPr>
          <p:spPr>
            <a:xfrm>
              <a:off x="7509469"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17</a:t>
              </a:r>
            </a:p>
          </p:txBody>
        </p:sp>
        <p:sp>
          <p:nvSpPr>
            <p:cNvPr id="26" name="TextBox 25">
              <a:extLst>
                <a:ext uri="{FF2B5EF4-FFF2-40B4-BE49-F238E27FC236}">
                  <a16:creationId xmlns="" xmlns:a16="http://schemas.microsoft.com/office/drawing/2014/main" id="{F1CCFE8E-D6D0-1A2E-3989-E2AFFB7C9EC8}"/>
                </a:ext>
              </a:extLst>
            </p:cNvPr>
            <p:cNvSpPr txBox="1"/>
            <p:nvPr/>
          </p:nvSpPr>
          <p:spPr>
            <a:xfrm>
              <a:off x="7177330"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a:t>
              </a:r>
            </a:p>
          </p:txBody>
        </p:sp>
        <p:sp>
          <p:nvSpPr>
            <p:cNvPr id="27" name="TextBox 26">
              <a:extLst>
                <a:ext uri="{FF2B5EF4-FFF2-40B4-BE49-F238E27FC236}">
                  <a16:creationId xmlns="" xmlns:a16="http://schemas.microsoft.com/office/drawing/2014/main" id="{8CAC7915-2631-AE30-4EBE-A8445D369675}"/>
                </a:ext>
              </a:extLst>
            </p:cNvPr>
            <p:cNvSpPr txBox="1"/>
            <p:nvPr/>
          </p:nvSpPr>
          <p:spPr>
            <a:xfrm>
              <a:off x="6844956"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15</a:t>
              </a:r>
            </a:p>
          </p:txBody>
        </p:sp>
        <p:sp>
          <p:nvSpPr>
            <p:cNvPr id="28" name="TextBox 27">
              <a:extLst>
                <a:ext uri="{FF2B5EF4-FFF2-40B4-BE49-F238E27FC236}">
                  <a16:creationId xmlns="" xmlns:a16="http://schemas.microsoft.com/office/drawing/2014/main" id="{AB6B0872-B9C2-8F79-4D27-FD0D1AED198B}"/>
                </a:ext>
              </a:extLst>
            </p:cNvPr>
            <p:cNvSpPr txBox="1"/>
            <p:nvPr/>
          </p:nvSpPr>
          <p:spPr>
            <a:xfrm>
              <a:off x="6512817"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14</a:t>
              </a:r>
            </a:p>
          </p:txBody>
        </p:sp>
        <p:sp>
          <p:nvSpPr>
            <p:cNvPr id="29" name="TextBox 28">
              <a:extLst>
                <a:ext uri="{FF2B5EF4-FFF2-40B4-BE49-F238E27FC236}">
                  <a16:creationId xmlns="" xmlns:a16="http://schemas.microsoft.com/office/drawing/2014/main" id="{C26C3BAB-D185-136F-6B77-80C04F41FBF9}"/>
                </a:ext>
              </a:extLst>
            </p:cNvPr>
            <p:cNvSpPr txBox="1"/>
            <p:nvPr/>
          </p:nvSpPr>
          <p:spPr>
            <a:xfrm>
              <a:off x="6180679"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13</a:t>
              </a:r>
            </a:p>
          </p:txBody>
        </p:sp>
        <p:sp>
          <p:nvSpPr>
            <p:cNvPr id="30" name="TextBox 29">
              <a:extLst>
                <a:ext uri="{FF2B5EF4-FFF2-40B4-BE49-F238E27FC236}">
                  <a16:creationId xmlns="" xmlns:a16="http://schemas.microsoft.com/office/drawing/2014/main" id="{81D0F3AC-1CD0-E1B4-99C2-7DA1C65FD26F}"/>
                </a:ext>
              </a:extLst>
            </p:cNvPr>
            <p:cNvSpPr txBox="1"/>
            <p:nvPr/>
          </p:nvSpPr>
          <p:spPr>
            <a:xfrm>
              <a:off x="5848540"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12</a:t>
              </a:r>
            </a:p>
          </p:txBody>
        </p:sp>
        <p:sp>
          <p:nvSpPr>
            <p:cNvPr id="31" name="TextBox 30">
              <a:extLst>
                <a:ext uri="{FF2B5EF4-FFF2-40B4-BE49-F238E27FC236}">
                  <a16:creationId xmlns="" xmlns:a16="http://schemas.microsoft.com/office/drawing/2014/main" id="{49E5A472-8919-9DB7-2EDC-578295333B9F}"/>
                </a:ext>
              </a:extLst>
            </p:cNvPr>
            <p:cNvSpPr txBox="1"/>
            <p:nvPr/>
          </p:nvSpPr>
          <p:spPr>
            <a:xfrm>
              <a:off x="5516166"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11</a:t>
              </a:r>
            </a:p>
          </p:txBody>
        </p:sp>
        <p:sp>
          <p:nvSpPr>
            <p:cNvPr id="32" name="TextBox 31">
              <a:extLst>
                <a:ext uri="{FF2B5EF4-FFF2-40B4-BE49-F238E27FC236}">
                  <a16:creationId xmlns="" xmlns:a16="http://schemas.microsoft.com/office/drawing/2014/main" id="{7EDF2613-BF0E-EA6B-242F-0376E5C0D05A}"/>
                </a:ext>
              </a:extLst>
            </p:cNvPr>
            <p:cNvSpPr txBox="1"/>
            <p:nvPr/>
          </p:nvSpPr>
          <p:spPr>
            <a:xfrm>
              <a:off x="5184028"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33" name="TextBox 32">
              <a:extLst>
                <a:ext uri="{FF2B5EF4-FFF2-40B4-BE49-F238E27FC236}">
                  <a16:creationId xmlns="" xmlns:a16="http://schemas.microsoft.com/office/drawing/2014/main" id="{C30E3815-FCB1-311B-C9E3-C24ABD094A5F}"/>
                </a:ext>
              </a:extLst>
            </p:cNvPr>
            <p:cNvSpPr txBox="1"/>
            <p:nvPr/>
          </p:nvSpPr>
          <p:spPr>
            <a:xfrm>
              <a:off x="4897888"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a:t>
              </a:r>
            </a:p>
          </p:txBody>
        </p:sp>
        <p:sp>
          <p:nvSpPr>
            <p:cNvPr id="34" name="TextBox 33">
              <a:extLst>
                <a:ext uri="{FF2B5EF4-FFF2-40B4-BE49-F238E27FC236}">
                  <a16:creationId xmlns="" xmlns:a16="http://schemas.microsoft.com/office/drawing/2014/main" id="{C2316183-6D60-BD31-BACF-14A790A960A0}"/>
                </a:ext>
              </a:extLst>
            </p:cNvPr>
            <p:cNvSpPr txBox="1"/>
            <p:nvPr/>
          </p:nvSpPr>
          <p:spPr>
            <a:xfrm>
              <a:off x="4565514"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a:t>
              </a:r>
            </a:p>
          </p:txBody>
        </p:sp>
        <p:sp>
          <p:nvSpPr>
            <p:cNvPr id="35" name="TextBox 34">
              <a:extLst>
                <a:ext uri="{FF2B5EF4-FFF2-40B4-BE49-F238E27FC236}">
                  <a16:creationId xmlns="" xmlns:a16="http://schemas.microsoft.com/office/drawing/2014/main" id="{B29F3E3D-78A2-AE0A-0661-781EA1E11E5E}"/>
                </a:ext>
              </a:extLst>
            </p:cNvPr>
            <p:cNvSpPr txBox="1"/>
            <p:nvPr/>
          </p:nvSpPr>
          <p:spPr>
            <a:xfrm>
              <a:off x="4233376"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36" name="TextBox 35">
              <a:extLst>
                <a:ext uri="{FF2B5EF4-FFF2-40B4-BE49-F238E27FC236}">
                  <a16:creationId xmlns="" xmlns:a16="http://schemas.microsoft.com/office/drawing/2014/main" id="{C9EEE211-BADF-935E-F42C-29674C3BC573}"/>
                </a:ext>
              </a:extLst>
            </p:cNvPr>
            <p:cNvSpPr txBox="1"/>
            <p:nvPr/>
          </p:nvSpPr>
          <p:spPr>
            <a:xfrm>
              <a:off x="3901237"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a:t>
              </a:r>
            </a:p>
          </p:txBody>
        </p:sp>
        <p:sp>
          <p:nvSpPr>
            <p:cNvPr id="37" name="TextBox 36">
              <a:extLst>
                <a:ext uri="{FF2B5EF4-FFF2-40B4-BE49-F238E27FC236}">
                  <a16:creationId xmlns="" xmlns:a16="http://schemas.microsoft.com/office/drawing/2014/main" id="{64B1BAE8-92E9-4C82-4B0F-EEAFFF0D9BD4}"/>
                </a:ext>
              </a:extLst>
            </p:cNvPr>
            <p:cNvSpPr txBox="1"/>
            <p:nvPr/>
          </p:nvSpPr>
          <p:spPr>
            <a:xfrm>
              <a:off x="3569099"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a:t>
              </a:r>
            </a:p>
          </p:txBody>
        </p:sp>
        <p:sp>
          <p:nvSpPr>
            <p:cNvPr id="38" name="TextBox 37">
              <a:extLst>
                <a:ext uri="{FF2B5EF4-FFF2-40B4-BE49-F238E27FC236}">
                  <a16:creationId xmlns="" xmlns:a16="http://schemas.microsoft.com/office/drawing/2014/main" id="{D1F06EAA-051F-7237-BAF7-9C9C79657778}"/>
                </a:ext>
              </a:extLst>
            </p:cNvPr>
            <p:cNvSpPr txBox="1"/>
            <p:nvPr/>
          </p:nvSpPr>
          <p:spPr>
            <a:xfrm>
              <a:off x="3236960"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a:t>
              </a:r>
            </a:p>
          </p:txBody>
        </p:sp>
        <p:sp>
          <p:nvSpPr>
            <p:cNvPr id="39" name="TextBox 38">
              <a:extLst>
                <a:ext uri="{FF2B5EF4-FFF2-40B4-BE49-F238E27FC236}">
                  <a16:creationId xmlns="" xmlns:a16="http://schemas.microsoft.com/office/drawing/2014/main" id="{1C576CBF-14D0-D6B4-3D07-B8985CA13A38}"/>
                </a:ext>
              </a:extLst>
            </p:cNvPr>
            <p:cNvSpPr txBox="1"/>
            <p:nvPr/>
          </p:nvSpPr>
          <p:spPr>
            <a:xfrm>
              <a:off x="2904586"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a:t>
              </a:r>
            </a:p>
          </p:txBody>
        </p:sp>
        <p:sp>
          <p:nvSpPr>
            <p:cNvPr id="40" name="TextBox 39">
              <a:extLst>
                <a:ext uri="{FF2B5EF4-FFF2-40B4-BE49-F238E27FC236}">
                  <a16:creationId xmlns="" xmlns:a16="http://schemas.microsoft.com/office/drawing/2014/main" id="{EAB1934A-8959-ABE5-9990-E8C87DB4AF9C}"/>
                </a:ext>
              </a:extLst>
            </p:cNvPr>
            <p:cNvSpPr txBox="1"/>
            <p:nvPr/>
          </p:nvSpPr>
          <p:spPr>
            <a:xfrm>
              <a:off x="2572447"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41" name="TextBox 40">
              <a:extLst>
                <a:ext uri="{FF2B5EF4-FFF2-40B4-BE49-F238E27FC236}">
                  <a16:creationId xmlns="" xmlns:a16="http://schemas.microsoft.com/office/drawing/2014/main" id="{910E3B85-9003-D611-5FF1-BDD5E9C2A085}"/>
                </a:ext>
              </a:extLst>
            </p:cNvPr>
            <p:cNvSpPr txBox="1"/>
            <p:nvPr/>
          </p:nvSpPr>
          <p:spPr>
            <a:xfrm>
              <a:off x="2228986"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a:t>
              </a:r>
            </a:p>
          </p:txBody>
        </p:sp>
        <p:sp>
          <p:nvSpPr>
            <p:cNvPr id="42" name="TextBox 41">
              <a:extLst>
                <a:ext uri="{FF2B5EF4-FFF2-40B4-BE49-F238E27FC236}">
                  <a16:creationId xmlns="" xmlns:a16="http://schemas.microsoft.com/office/drawing/2014/main" id="{D153C22E-6741-6993-F9B0-A36843AD6E19}"/>
                </a:ext>
              </a:extLst>
            </p:cNvPr>
            <p:cNvSpPr txBox="1"/>
            <p:nvPr/>
          </p:nvSpPr>
          <p:spPr>
            <a:xfrm>
              <a:off x="1908170"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43" name="TextBox 42">
              <a:extLst>
                <a:ext uri="{FF2B5EF4-FFF2-40B4-BE49-F238E27FC236}">
                  <a16:creationId xmlns="" xmlns:a16="http://schemas.microsoft.com/office/drawing/2014/main" id="{150967A6-170F-6D5B-A049-790841D84E5B}"/>
                </a:ext>
              </a:extLst>
            </p:cNvPr>
            <p:cNvSpPr txBox="1"/>
            <p:nvPr/>
          </p:nvSpPr>
          <p:spPr>
            <a:xfrm>
              <a:off x="9834674" y="5104534"/>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44" name="TextBox 43">
              <a:extLst>
                <a:ext uri="{FF2B5EF4-FFF2-40B4-BE49-F238E27FC236}">
                  <a16:creationId xmlns="" xmlns:a16="http://schemas.microsoft.com/office/drawing/2014/main" id="{5516F994-0BBC-DC09-BD53-BE9529406C5A}"/>
                </a:ext>
              </a:extLst>
            </p:cNvPr>
            <p:cNvSpPr txBox="1"/>
            <p:nvPr/>
          </p:nvSpPr>
          <p:spPr>
            <a:xfrm>
              <a:off x="9926437" y="5104534"/>
              <a:ext cx="405239" cy="246221"/>
            </a:xfrm>
            <a:prstGeom prst="rect">
              <a:avLst/>
            </a:prstGeom>
            <a:noFill/>
          </p:spPr>
          <p:txBody>
            <a:bodyPr wrap="none" rtlCol="0">
              <a:spAutoFit/>
            </a:bodyPr>
            <a:lstStyle/>
            <a:p>
              <a:pPr algn="l"/>
              <a:r>
                <a:rPr lang="en-US" sz="1000" spc="1170" baseline="0">
                  <a:ln/>
                  <a:solidFill>
                    <a:srgbClr val="1E1B15"/>
                  </a:solidFill>
                  <a:latin typeface="Arial" panose="020B0604020202020204" pitchFamily="34" charset="0"/>
                  <a:cs typeface="Arial" panose="020B0604020202020204" pitchFamily="34" charset="0"/>
                  <a:sym typeface="Univers"/>
                  <a:rtl val="0"/>
                </a:rPr>
                <a:t>4</a:t>
              </a:r>
            </a:p>
          </p:txBody>
        </p:sp>
        <p:sp>
          <p:nvSpPr>
            <p:cNvPr id="45" name="TextBox 44">
              <a:extLst>
                <a:ext uri="{FF2B5EF4-FFF2-40B4-BE49-F238E27FC236}">
                  <a16:creationId xmlns="" xmlns:a16="http://schemas.microsoft.com/office/drawing/2014/main" id="{1E32E82A-731D-BEBD-A421-30EBDE5FB404}"/>
                </a:ext>
              </a:extLst>
            </p:cNvPr>
            <p:cNvSpPr txBox="1"/>
            <p:nvPr/>
          </p:nvSpPr>
          <p:spPr>
            <a:xfrm>
              <a:off x="10166812" y="510453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25</a:t>
              </a:r>
            </a:p>
          </p:txBody>
        </p:sp>
        <p:sp>
          <p:nvSpPr>
            <p:cNvPr id="46" name="TextBox 45">
              <a:extLst>
                <a:ext uri="{FF2B5EF4-FFF2-40B4-BE49-F238E27FC236}">
                  <a16:creationId xmlns="" xmlns:a16="http://schemas.microsoft.com/office/drawing/2014/main" id="{1B5A0659-2031-074D-7677-FC6CB8DDCC9A}"/>
                </a:ext>
              </a:extLst>
            </p:cNvPr>
            <p:cNvSpPr txBox="1"/>
            <p:nvPr/>
          </p:nvSpPr>
          <p:spPr>
            <a:xfrm>
              <a:off x="5472290" y="5374414"/>
              <a:ext cx="101021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57 Condensed"/>
                  <a:rtl val="0"/>
                </a:rPr>
                <a:t>Time (months)</a:t>
              </a:r>
            </a:p>
          </p:txBody>
        </p:sp>
        <p:sp>
          <p:nvSpPr>
            <p:cNvPr id="47" name="TextBox 46">
              <a:extLst>
                <a:ext uri="{FF2B5EF4-FFF2-40B4-BE49-F238E27FC236}">
                  <a16:creationId xmlns="" xmlns:a16="http://schemas.microsoft.com/office/drawing/2014/main" id="{9C2484BF-BC2D-85D2-6910-C05A919500DF}"/>
                </a:ext>
              </a:extLst>
            </p:cNvPr>
            <p:cNvSpPr txBox="1"/>
            <p:nvPr/>
          </p:nvSpPr>
          <p:spPr>
            <a:xfrm>
              <a:off x="1835987" y="5871507"/>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239</a:t>
              </a:r>
            </a:p>
          </p:txBody>
        </p:sp>
        <p:sp>
          <p:nvSpPr>
            <p:cNvPr id="48" name="TextBox 47">
              <a:extLst>
                <a:ext uri="{FF2B5EF4-FFF2-40B4-BE49-F238E27FC236}">
                  <a16:creationId xmlns="" xmlns:a16="http://schemas.microsoft.com/office/drawing/2014/main" id="{B117A3A9-12CA-A8A3-67F6-ABF58FC23DFC}"/>
                </a:ext>
              </a:extLst>
            </p:cNvPr>
            <p:cNvSpPr txBox="1"/>
            <p:nvPr/>
          </p:nvSpPr>
          <p:spPr>
            <a:xfrm>
              <a:off x="1835987" y="6068273"/>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165</a:t>
              </a:r>
            </a:p>
          </p:txBody>
        </p:sp>
        <p:sp>
          <p:nvSpPr>
            <p:cNvPr id="49" name="TextBox 48">
              <a:extLst>
                <a:ext uri="{FF2B5EF4-FFF2-40B4-BE49-F238E27FC236}">
                  <a16:creationId xmlns="" xmlns:a16="http://schemas.microsoft.com/office/drawing/2014/main" id="{E0A5EDB4-1AE5-B60B-748A-54B1CE337169}"/>
                </a:ext>
              </a:extLst>
            </p:cNvPr>
            <p:cNvSpPr txBox="1"/>
            <p:nvPr/>
          </p:nvSpPr>
          <p:spPr>
            <a:xfrm>
              <a:off x="2328533" y="5871507"/>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106</a:t>
              </a:r>
            </a:p>
          </p:txBody>
        </p:sp>
        <p:sp>
          <p:nvSpPr>
            <p:cNvPr id="50" name="TextBox 49">
              <a:extLst>
                <a:ext uri="{FF2B5EF4-FFF2-40B4-BE49-F238E27FC236}">
                  <a16:creationId xmlns="" xmlns:a16="http://schemas.microsoft.com/office/drawing/2014/main" id="{6A1DCC8F-7548-A30F-FF54-FE36BC462A97}"/>
                </a:ext>
              </a:extLst>
            </p:cNvPr>
            <p:cNvSpPr txBox="1"/>
            <p:nvPr/>
          </p:nvSpPr>
          <p:spPr>
            <a:xfrm>
              <a:off x="2328533" y="606827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62</a:t>
              </a:r>
            </a:p>
          </p:txBody>
        </p:sp>
        <p:sp>
          <p:nvSpPr>
            <p:cNvPr id="51" name="TextBox 50">
              <a:extLst>
                <a:ext uri="{FF2B5EF4-FFF2-40B4-BE49-F238E27FC236}">
                  <a16:creationId xmlns="" xmlns:a16="http://schemas.microsoft.com/office/drawing/2014/main" id="{84EEA9B2-BFAD-9EE7-8FEA-073CF446F54B}"/>
                </a:ext>
              </a:extLst>
            </p:cNvPr>
            <p:cNvSpPr txBox="1"/>
            <p:nvPr/>
          </p:nvSpPr>
          <p:spPr>
            <a:xfrm>
              <a:off x="3037866"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60</a:t>
              </a:r>
            </a:p>
          </p:txBody>
        </p:sp>
        <p:sp>
          <p:nvSpPr>
            <p:cNvPr id="52" name="TextBox 51">
              <a:extLst>
                <a:ext uri="{FF2B5EF4-FFF2-40B4-BE49-F238E27FC236}">
                  <a16:creationId xmlns="" xmlns:a16="http://schemas.microsoft.com/office/drawing/2014/main" id="{74398E14-4E2E-6F1E-9FAC-A2D26D42F6A8}"/>
                </a:ext>
              </a:extLst>
            </p:cNvPr>
            <p:cNvSpPr txBox="1"/>
            <p:nvPr/>
          </p:nvSpPr>
          <p:spPr>
            <a:xfrm>
              <a:off x="3037866" y="606827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33</a:t>
              </a:r>
            </a:p>
          </p:txBody>
        </p:sp>
        <p:sp>
          <p:nvSpPr>
            <p:cNvPr id="53" name="TextBox 52">
              <a:extLst>
                <a:ext uri="{FF2B5EF4-FFF2-40B4-BE49-F238E27FC236}">
                  <a16:creationId xmlns="" xmlns:a16="http://schemas.microsoft.com/office/drawing/2014/main" id="{F03DC80A-85AD-3F94-2394-D2FF4A454B15}"/>
                </a:ext>
              </a:extLst>
            </p:cNvPr>
            <p:cNvSpPr txBox="1"/>
            <p:nvPr/>
          </p:nvSpPr>
          <p:spPr>
            <a:xfrm>
              <a:off x="7063629" y="5871507"/>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54" name="TextBox 53">
              <a:extLst>
                <a:ext uri="{FF2B5EF4-FFF2-40B4-BE49-F238E27FC236}">
                  <a16:creationId xmlns="" xmlns:a16="http://schemas.microsoft.com/office/drawing/2014/main" id="{EF434889-5243-308C-CF78-6A4D451CB044}"/>
                </a:ext>
              </a:extLst>
            </p:cNvPr>
            <p:cNvSpPr txBox="1"/>
            <p:nvPr/>
          </p:nvSpPr>
          <p:spPr>
            <a:xfrm>
              <a:off x="7063629" y="6068273"/>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55" name="TextBox 54">
              <a:extLst>
                <a:ext uri="{FF2B5EF4-FFF2-40B4-BE49-F238E27FC236}">
                  <a16:creationId xmlns="" xmlns:a16="http://schemas.microsoft.com/office/drawing/2014/main" id="{F9414455-97E8-AC53-D1AC-09AD2871D7F5}"/>
                </a:ext>
              </a:extLst>
            </p:cNvPr>
            <p:cNvSpPr txBox="1"/>
            <p:nvPr/>
          </p:nvSpPr>
          <p:spPr>
            <a:xfrm>
              <a:off x="3702379"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42</a:t>
              </a:r>
            </a:p>
          </p:txBody>
        </p:sp>
        <p:sp>
          <p:nvSpPr>
            <p:cNvPr id="56" name="TextBox 55">
              <a:extLst>
                <a:ext uri="{FF2B5EF4-FFF2-40B4-BE49-F238E27FC236}">
                  <a16:creationId xmlns="" xmlns:a16="http://schemas.microsoft.com/office/drawing/2014/main" id="{29A2D369-74AA-DBE2-76ED-1164500D4A7A}"/>
                </a:ext>
              </a:extLst>
            </p:cNvPr>
            <p:cNvSpPr txBox="1"/>
            <p:nvPr/>
          </p:nvSpPr>
          <p:spPr>
            <a:xfrm>
              <a:off x="3702379" y="606827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21</a:t>
              </a:r>
            </a:p>
          </p:txBody>
        </p:sp>
        <p:sp>
          <p:nvSpPr>
            <p:cNvPr id="57" name="TextBox 56">
              <a:extLst>
                <a:ext uri="{FF2B5EF4-FFF2-40B4-BE49-F238E27FC236}">
                  <a16:creationId xmlns="" xmlns:a16="http://schemas.microsoft.com/office/drawing/2014/main" id="{36112E1F-0C94-D2C6-DA0D-35DD416D1E9B}"/>
                </a:ext>
              </a:extLst>
            </p:cNvPr>
            <p:cNvSpPr txBox="1"/>
            <p:nvPr/>
          </p:nvSpPr>
          <p:spPr>
            <a:xfrm>
              <a:off x="4366656"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34</a:t>
              </a:r>
            </a:p>
          </p:txBody>
        </p:sp>
        <p:sp>
          <p:nvSpPr>
            <p:cNvPr id="58" name="TextBox 57">
              <a:extLst>
                <a:ext uri="{FF2B5EF4-FFF2-40B4-BE49-F238E27FC236}">
                  <a16:creationId xmlns="" xmlns:a16="http://schemas.microsoft.com/office/drawing/2014/main" id="{135138AB-875D-7169-B6A8-27AD91AE529E}"/>
                </a:ext>
              </a:extLst>
            </p:cNvPr>
            <p:cNvSpPr txBox="1"/>
            <p:nvPr/>
          </p:nvSpPr>
          <p:spPr>
            <a:xfrm>
              <a:off x="4366656" y="606827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14</a:t>
              </a:r>
            </a:p>
          </p:txBody>
        </p:sp>
        <p:sp>
          <p:nvSpPr>
            <p:cNvPr id="59" name="TextBox 58">
              <a:extLst>
                <a:ext uri="{FF2B5EF4-FFF2-40B4-BE49-F238E27FC236}">
                  <a16:creationId xmlns="" xmlns:a16="http://schemas.microsoft.com/office/drawing/2014/main" id="{BF497181-8B59-8160-F591-0A6FE8025088}"/>
                </a:ext>
              </a:extLst>
            </p:cNvPr>
            <p:cNvSpPr txBox="1"/>
            <p:nvPr/>
          </p:nvSpPr>
          <p:spPr>
            <a:xfrm>
              <a:off x="5054050"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27</a:t>
              </a:r>
            </a:p>
          </p:txBody>
        </p:sp>
        <p:sp>
          <p:nvSpPr>
            <p:cNvPr id="60" name="TextBox 59">
              <a:extLst>
                <a:ext uri="{FF2B5EF4-FFF2-40B4-BE49-F238E27FC236}">
                  <a16:creationId xmlns="" xmlns:a16="http://schemas.microsoft.com/office/drawing/2014/main" id="{F8A7959D-6029-1530-2A7D-7F97813861E8}"/>
                </a:ext>
              </a:extLst>
            </p:cNvPr>
            <p:cNvSpPr txBox="1"/>
            <p:nvPr/>
          </p:nvSpPr>
          <p:spPr>
            <a:xfrm>
              <a:off x="5073629" y="6068273"/>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a:t>
              </a:r>
            </a:p>
          </p:txBody>
        </p:sp>
        <p:sp>
          <p:nvSpPr>
            <p:cNvPr id="61" name="TextBox 60">
              <a:extLst>
                <a:ext uri="{FF2B5EF4-FFF2-40B4-BE49-F238E27FC236}">
                  <a16:creationId xmlns="" xmlns:a16="http://schemas.microsoft.com/office/drawing/2014/main" id="{D7E90731-C176-B7D3-EEC6-8C8BC110241D}"/>
                </a:ext>
              </a:extLst>
            </p:cNvPr>
            <p:cNvSpPr txBox="1"/>
            <p:nvPr/>
          </p:nvSpPr>
          <p:spPr>
            <a:xfrm>
              <a:off x="5695445"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19</a:t>
              </a:r>
            </a:p>
          </p:txBody>
        </p:sp>
        <p:sp>
          <p:nvSpPr>
            <p:cNvPr id="62" name="TextBox 61">
              <a:extLst>
                <a:ext uri="{FF2B5EF4-FFF2-40B4-BE49-F238E27FC236}">
                  <a16:creationId xmlns="" xmlns:a16="http://schemas.microsoft.com/office/drawing/2014/main" id="{844932AC-9DE7-FFAC-4ECD-FBF960713871}"/>
                </a:ext>
              </a:extLst>
            </p:cNvPr>
            <p:cNvSpPr txBox="1"/>
            <p:nvPr/>
          </p:nvSpPr>
          <p:spPr>
            <a:xfrm>
              <a:off x="5734840" y="6068273"/>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63" name="TextBox 62">
              <a:extLst>
                <a:ext uri="{FF2B5EF4-FFF2-40B4-BE49-F238E27FC236}">
                  <a16:creationId xmlns="" xmlns:a16="http://schemas.microsoft.com/office/drawing/2014/main" id="{A8660D1D-7411-3947-44CE-4DBACF516F8E}"/>
                </a:ext>
              </a:extLst>
            </p:cNvPr>
            <p:cNvSpPr txBox="1"/>
            <p:nvPr/>
          </p:nvSpPr>
          <p:spPr>
            <a:xfrm>
              <a:off x="6359722" y="587150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11</a:t>
              </a:r>
            </a:p>
          </p:txBody>
        </p:sp>
        <p:sp>
          <p:nvSpPr>
            <p:cNvPr id="512" name="TextBox 511">
              <a:extLst>
                <a:ext uri="{FF2B5EF4-FFF2-40B4-BE49-F238E27FC236}">
                  <a16:creationId xmlns="" xmlns:a16="http://schemas.microsoft.com/office/drawing/2014/main" id="{A5D0AAE5-CD49-DD85-FB28-3B1E9454F992}"/>
                </a:ext>
              </a:extLst>
            </p:cNvPr>
            <p:cNvSpPr txBox="1"/>
            <p:nvPr/>
          </p:nvSpPr>
          <p:spPr>
            <a:xfrm>
              <a:off x="6399117" y="6068273"/>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a:t>
              </a:r>
            </a:p>
          </p:txBody>
        </p:sp>
        <p:sp>
          <p:nvSpPr>
            <p:cNvPr id="513" name="TextBox 512">
              <a:extLst>
                <a:ext uri="{FF2B5EF4-FFF2-40B4-BE49-F238E27FC236}">
                  <a16:creationId xmlns="" xmlns:a16="http://schemas.microsoft.com/office/drawing/2014/main" id="{E8912C8D-54F3-3E2F-D24A-4B9AAFDC12D7}"/>
                </a:ext>
              </a:extLst>
            </p:cNvPr>
            <p:cNvSpPr txBox="1"/>
            <p:nvPr/>
          </p:nvSpPr>
          <p:spPr>
            <a:xfrm>
              <a:off x="7727906" y="5871507"/>
              <a:ext cx="1843582" cy="246221"/>
            </a:xfrm>
            <a:prstGeom prst="rect">
              <a:avLst/>
            </a:prstGeom>
            <a:noFill/>
          </p:spPr>
          <p:txBody>
            <a:bodyPr wrap="none" rtlCol="0">
              <a:spAutoFit/>
            </a:bodyPr>
            <a:lstStyle/>
            <a:p>
              <a:pPr algn="l"/>
              <a:r>
                <a:rPr lang="en-US" sz="1000" spc="5918" baseline="0">
                  <a:ln/>
                  <a:solidFill>
                    <a:srgbClr val="1E1B15"/>
                  </a:solidFill>
                  <a:latin typeface="Arial" panose="020B0604020202020204" pitchFamily="34" charset="0"/>
                  <a:cs typeface="Arial" panose="020B0604020202020204" pitchFamily="34" charset="0"/>
                  <a:sym typeface="Univers"/>
                  <a:rtl val="0"/>
                </a:rPr>
                <a:t>62</a:t>
              </a:r>
            </a:p>
          </p:txBody>
        </p:sp>
        <p:sp>
          <p:nvSpPr>
            <p:cNvPr id="514" name="TextBox 513">
              <a:extLst>
                <a:ext uri="{FF2B5EF4-FFF2-40B4-BE49-F238E27FC236}">
                  <a16:creationId xmlns="" xmlns:a16="http://schemas.microsoft.com/office/drawing/2014/main" id="{067A8640-6270-7568-E259-045D0D36C087}"/>
                </a:ext>
              </a:extLst>
            </p:cNvPr>
            <p:cNvSpPr txBox="1"/>
            <p:nvPr/>
          </p:nvSpPr>
          <p:spPr>
            <a:xfrm>
              <a:off x="9388599" y="5871507"/>
              <a:ext cx="846899" cy="246221"/>
            </a:xfrm>
            <a:prstGeom prst="rect">
              <a:avLst/>
            </a:prstGeom>
            <a:noFill/>
          </p:spPr>
          <p:txBody>
            <a:bodyPr wrap="none" rtlCol="0">
              <a:spAutoFit/>
            </a:bodyPr>
            <a:lstStyle/>
            <a:p>
              <a:pPr algn="l"/>
              <a:r>
                <a:rPr lang="en-US" sz="1000" spc="4614" baseline="0">
                  <a:ln/>
                  <a:solidFill>
                    <a:srgbClr val="1E1B15"/>
                  </a:solidFill>
                  <a:latin typeface="Arial" panose="020B0604020202020204" pitchFamily="34" charset="0"/>
                  <a:cs typeface="Arial" panose="020B0604020202020204" pitchFamily="34" charset="0"/>
                  <a:sym typeface="Univers"/>
                  <a:rtl val="0"/>
                </a:rPr>
                <a:t>2</a:t>
              </a:r>
            </a:p>
          </p:txBody>
        </p:sp>
        <p:sp>
          <p:nvSpPr>
            <p:cNvPr id="515" name="TextBox 514">
              <a:extLst>
                <a:ext uri="{FF2B5EF4-FFF2-40B4-BE49-F238E27FC236}">
                  <a16:creationId xmlns="" xmlns:a16="http://schemas.microsoft.com/office/drawing/2014/main" id="{66E291B3-1D1E-2999-6E48-C42DC5EA432B}"/>
                </a:ext>
              </a:extLst>
            </p:cNvPr>
            <p:cNvSpPr txBox="1"/>
            <p:nvPr/>
          </p:nvSpPr>
          <p:spPr>
            <a:xfrm>
              <a:off x="10053111" y="5871507"/>
              <a:ext cx="25519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516" name="TextBox 515">
              <a:extLst>
                <a:ext uri="{FF2B5EF4-FFF2-40B4-BE49-F238E27FC236}">
                  <a16:creationId xmlns="" xmlns:a16="http://schemas.microsoft.com/office/drawing/2014/main" id="{60E8B3A7-8DE7-3D5A-3C4C-C08AAA10FD9D}"/>
                </a:ext>
              </a:extLst>
            </p:cNvPr>
            <p:cNvSpPr txBox="1"/>
            <p:nvPr/>
          </p:nvSpPr>
          <p:spPr>
            <a:xfrm>
              <a:off x="1029702" y="5871507"/>
              <a:ext cx="8226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Elacestrant</a:t>
              </a:r>
            </a:p>
          </p:txBody>
        </p:sp>
        <p:sp>
          <p:nvSpPr>
            <p:cNvPr id="517" name="TextBox 516">
              <a:extLst>
                <a:ext uri="{FF2B5EF4-FFF2-40B4-BE49-F238E27FC236}">
                  <a16:creationId xmlns="" xmlns:a16="http://schemas.microsoft.com/office/drawing/2014/main" id="{F82E349C-C8A0-4BEF-B176-3D472B2E6779}"/>
                </a:ext>
              </a:extLst>
            </p:cNvPr>
            <p:cNvSpPr txBox="1"/>
            <p:nvPr/>
          </p:nvSpPr>
          <p:spPr>
            <a:xfrm>
              <a:off x="1029702" y="6068273"/>
              <a:ext cx="81624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Fulvestrant</a:t>
              </a:r>
            </a:p>
          </p:txBody>
        </p:sp>
        <p:sp>
          <p:nvSpPr>
            <p:cNvPr id="583" name="Freeform: Shape 582">
              <a:extLst>
                <a:ext uri="{FF2B5EF4-FFF2-40B4-BE49-F238E27FC236}">
                  <a16:creationId xmlns="" xmlns:a16="http://schemas.microsoft.com/office/drawing/2014/main" id="{9336F5AF-CB87-C31E-CDF3-7CB84368D17A}"/>
                </a:ext>
              </a:extLst>
            </p:cNvPr>
            <p:cNvSpPr/>
            <p:nvPr/>
          </p:nvSpPr>
          <p:spPr>
            <a:xfrm>
              <a:off x="2169926" y="4618157"/>
              <a:ext cx="401255" cy="20712"/>
            </a:xfrm>
            <a:custGeom>
              <a:avLst/>
              <a:gdLst>
                <a:gd name="connsiteX0" fmla="*/ 0 w 401255"/>
                <a:gd name="connsiteY0" fmla="*/ 0 h 20712"/>
                <a:gd name="connsiteX1" fmla="*/ 401255 w 401255"/>
                <a:gd name="connsiteY1" fmla="*/ 0 h 20712"/>
              </a:gdLst>
              <a:ahLst/>
              <a:cxnLst>
                <a:cxn ang="0">
                  <a:pos x="connsiteX0" y="connsiteY0"/>
                </a:cxn>
                <a:cxn ang="0">
                  <a:pos x="connsiteX1" y="connsiteY1"/>
                </a:cxn>
              </a:cxnLst>
              <a:rect l="l" t="t" r="r" b="b"/>
              <a:pathLst>
                <a:path w="401255" h="20712">
                  <a:moveTo>
                    <a:pt x="0" y="0"/>
                  </a:moveTo>
                  <a:lnTo>
                    <a:pt x="401255" y="0"/>
                  </a:lnTo>
                </a:path>
              </a:pathLst>
            </a:custGeom>
            <a:ln w="23579"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84" name="Freeform: Shape 583">
              <a:extLst>
                <a:ext uri="{FF2B5EF4-FFF2-40B4-BE49-F238E27FC236}">
                  <a16:creationId xmlns="" xmlns:a16="http://schemas.microsoft.com/office/drawing/2014/main" id="{B6354264-041A-63AD-6397-E699CD956397}"/>
                </a:ext>
              </a:extLst>
            </p:cNvPr>
            <p:cNvSpPr/>
            <p:nvPr/>
          </p:nvSpPr>
          <p:spPr>
            <a:xfrm>
              <a:off x="2318067" y="4581911"/>
              <a:ext cx="104736" cy="86991"/>
            </a:xfrm>
            <a:custGeom>
              <a:avLst/>
              <a:gdLst>
                <a:gd name="connsiteX0" fmla="*/ 0 w 104736"/>
                <a:gd name="connsiteY0" fmla="*/ 43495 h 86991"/>
                <a:gd name="connsiteX1" fmla="*/ 52368 w 104736"/>
                <a:gd name="connsiteY1" fmla="*/ 0 h 86991"/>
                <a:gd name="connsiteX2" fmla="*/ 104737 w 104736"/>
                <a:gd name="connsiteY2" fmla="*/ 43495 h 86991"/>
                <a:gd name="connsiteX3" fmla="*/ 52368 w 104736"/>
                <a:gd name="connsiteY3" fmla="*/ 86992 h 86991"/>
                <a:gd name="connsiteX4" fmla="*/ 0 w 104736"/>
                <a:gd name="connsiteY4" fmla="*/ 43495 h 86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36" h="86991">
                  <a:moveTo>
                    <a:pt x="0" y="43495"/>
                  </a:moveTo>
                  <a:cubicBezTo>
                    <a:pt x="0" y="19470"/>
                    <a:pt x="23354" y="0"/>
                    <a:pt x="52368" y="0"/>
                  </a:cubicBezTo>
                  <a:cubicBezTo>
                    <a:pt x="81383" y="0"/>
                    <a:pt x="104737" y="19470"/>
                    <a:pt x="104737" y="43495"/>
                  </a:cubicBezTo>
                  <a:cubicBezTo>
                    <a:pt x="104737" y="67522"/>
                    <a:pt x="81383" y="86992"/>
                    <a:pt x="52368" y="86992"/>
                  </a:cubicBezTo>
                  <a:cubicBezTo>
                    <a:pt x="23354" y="86992"/>
                    <a:pt x="0" y="67522"/>
                    <a:pt x="0" y="43495"/>
                  </a:cubicBezTo>
                  <a:close/>
                </a:path>
              </a:pathLst>
            </a:custGeom>
            <a:noFill/>
            <a:ln w="17684"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85" name="TextBox 584">
              <a:extLst>
                <a:ext uri="{FF2B5EF4-FFF2-40B4-BE49-F238E27FC236}">
                  <a16:creationId xmlns="" xmlns:a16="http://schemas.microsoft.com/office/drawing/2014/main" id="{4B71719F-359A-AD12-1236-BA4C7B98C464}"/>
                </a:ext>
              </a:extLst>
            </p:cNvPr>
            <p:cNvSpPr txBox="1"/>
            <p:nvPr/>
          </p:nvSpPr>
          <p:spPr>
            <a:xfrm>
              <a:off x="2544848" y="4493316"/>
              <a:ext cx="8226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Elacestrant</a:t>
              </a:r>
            </a:p>
          </p:txBody>
        </p:sp>
        <p:sp>
          <p:nvSpPr>
            <p:cNvPr id="586" name="TextBox 585">
              <a:extLst>
                <a:ext uri="{FF2B5EF4-FFF2-40B4-BE49-F238E27FC236}">
                  <a16:creationId xmlns="" xmlns:a16="http://schemas.microsoft.com/office/drawing/2014/main" id="{FC754191-87F2-0877-408F-6E3570879A02}"/>
                </a:ext>
              </a:extLst>
            </p:cNvPr>
            <p:cNvSpPr txBox="1"/>
            <p:nvPr/>
          </p:nvSpPr>
          <p:spPr>
            <a:xfrm>
              <a:off x="2544848" y="4690289"/>
              <a:ext cx="81624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Fulvestrant</a:t>
              </a:r>
            </a:p>
          </p:txBody>
        </p:sp>
        <p:sp>
          <p:nvSpPr>
            <p:cNvPr id="587" name="Freeform: Shape 586">
              <a:extLst>
                <a:ext uri="{FF2B5EF4-FFF2-40B4-BE49-F238E27FC236}">
                  <a16:creationId xmlns="" xmlns:a16="http://schemas.microsoft.com/office/drawing/2014/main" id="{FEFD7058-0CEB-A15C-ABFA-92F1D0BB92BB}"/>
                </a:ext>
              </a:extLst>
            </p:cNvPr>
            <p:cNvSpPr/>
            <p:nvPr/>
          </p:nvSpPr>
          <p:spPr>
            <a:xfrm>
              <a:off x="2318067" y="4771634"/>
              <a:ext cx="104736" cy="101282"/>
            </a:xfrm>
            <a:custGeom>
              <a:avLst/>
              <a:gdLst>
                <a:gd name="connsiteX0" fmla="*/ 0 w 104736"/>
                <a:gd name="connsiteY0" fmla="*/ 50538 h 101282"/>
                <a:gd name="connsiteX1" fmla="*/ 52368 w 104736"/>
                <a:gd name="connsiteY1" fmla="*/ 0 h 101282"/>
                <a:gd name="connsiteX2" fmla="*/ 104737 w 104736"/>
                <a:gd name="connsiteY2" fmla="*/ 50538 h 101282"/>
                <a:gd name="connsiteX3" fmla="*/ 52368 w 104736"/>
                <a:gd name="connsiteY3" fmla="*/ 101283 h 101282"/>
                <a:gd name="connsiteX4" fmla="*/ 0 w 104736"/>
                <a:gd name="connsiteY4" fmla="*/ 50538 h 101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36" h="101282">
                  <a:moveTo>
                    <a:pt x="0" y="50538"/>
                  </a:moveTo>
                  <a:cubicBezTo>
                    <a:pt x="0" y="22577"/>
                    <a:pt x="23354" y="0"/>
                    <a:pt x="52368" y="0"/>
                  </a:cubicBezTo>
                  <a:cubicBezTo>
                    <a:pt x="81383" y="0"/>
                    <a:pt x="104737" y="22784"/>
                    <a:pt x="104737" y="50538"/>
                  </a:cubicBezTo>
                  <a:cubicBezTo>
                    <a:pt x="104737" y="78293"/>
                    <a:pt x="81383" y="101283"/>
                    <a:pt x="52368" y="101283"/>
                  </a:cubicBezTo>
                  <a:cubicBezTo>
                    <a:pt x="23354" y="101283"/>
                    <a:pt x="0" y="78707"/>
                    <a:pt x="0" y="50538"/>
                  </a:cubicBezTo>
                  <a:close/>
                </a:path>
              </a:pathLst>
            </a:custGeom>
            <a:noFill/>
            <a:ln w="17684"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91" name="TextBox 590">
              <a:extLst>
                <a:ext uri="{FF2B5EF4-FFF2-40B4-BE49-F238E27FC236}">
                  <a16:creationId xmlns="" xmlns:a16="http://schemas.microsoft.com/office/drawing/2014/main" id="{38353130-4DC8-A878-59F2-9AA611F5144C}"/>
                </a:ext>
              </a:extLst>
            </p:cNvPr>
            <p:cNvSpPr txBox="1"/>
            <p:nvPr/>
          </p:nvSpPr>
          <p:spPr>
            <a:xfrm>
              <a:off x="1087732" y="1947579"/>
              <a:ext cx="277640" cy="246221"/>
            </a:xfrm>
            <a:prstGeom prst="rect">
              <a:avLst/>
            </a:prstGeom>
            <a:noFill/>
          </p:spPr>
          <p:txBody>
            <a:bodyPr wrap="none" rtlCol="0">
              <a:spAutoFit/>
            </a:bodyPr>
            <a:lstStyle/>
            <a:p>
              <a:pPr algn="l"/>
              <a:r>
                <a:rPr lang="en-US" sz="1000" b="1" spc="0" baseline="0">
                  <a:ln/>
                  <a:solidFill>
                    <a:srgbClr val="0C0804"/>
                  </a:solidFill>
                  <a:latin typeface="Arial" panose="020B0604020202020204" pitchFamily="34" charset="0"/>
                  <a:cs typeface="Arial" panose="020B0604020202020204" pitchFamily="34" charset="0"/>
                  <a:sym typeface="Helvetica"/>
                  <a:rtl val="0"/>
                </a:rPr>
                <a:t>C</a:t>
              </a:r>
            </a:p>
          </p:txBody>
        </p:sp>
        <p:sp>
          <p:nvSpPr>
            <p:cNvPr id="592" name="Freeform: Shape 591">
              <a:extLst>
                <a:ext uri="{FF2B5EF4-FFF2-40B4-BE49-F238E27FC236}">
                  <a16:creationId xmlns="" xmlns:a16="http://schemas.microsoft.com/office/drawing/2014/main" id="{01D71A51-E34A-C3DC-A42E-EB924B87FC76}"/>
                </a:ext>
              </a:extLst>
            </p:cNvPr>
            <p:cNvSpPr/>
            <p:nvPr/>
          </p:nvSpPr>
          <p:spPr>
            <a:xfrm>
              <a:off x="2047025" y="2227347"/>
              <a:ext cx="8369983" cy="2825558"/>
            </a:xfrm>
            <a:custGeom>
              <a:avLst/>
              <a:gdLst>
                <a:gd name="connsiteX0" fmla="*/ 8369984 w 8369983"/>
                <a:gd name="connsiteY0" fmla="*/ 2825559 h 2825558"/>
                <a:gd name="connsiteX1" fmla="*/ 0 w 8369983"/>
                <a:gd name="connsiteY1" fmla="*/ 2825559 h 2825558"/>
                <a:gd name="connsiteX2" fmla="*/ 0 w 8369983"/>
                <a:gd name="connsiteY2" fmla="*/ 0 h 2825558"/>
              </a:gdLst>
              <a:ahLst/>
              <a:cxnLst>
                <a:cxn ang="0">
                  <a:pos x="connsiteX0" y="connsiteY0"/>
                </a:cxn>
                <a:cxn ang="0">
                  <a:pos x="connsiteX1" y="connsiteY1"/>
                </a:cxn>
                <a:cxn ang="0">
                  <a:pos x="connsiteX2" y="connsiteY2"/>
                </a:cxn>
              </a:cxnLst>
              <a:rect l="l" t="t" r="r" b="b"/>
              <a:pathLst>
                <a:path w="8369983" h="2825558">
                  <a:moveTo>
                    <a:pt x="8369984" y="2825559"/>
                  </a:moveTo>
                  <a:lnTo>
                    <a:pt x="0" y="2825559"/>
                  </a:lnTo>
                  <a:lnTo>
                    <a:pt x="0" y="0"/>
                  </a:lnTo>
                </a:path>
              </a:pathLst>
            </a:custGeom>
            <a:noFill/>
            <a:ln w="17684"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93" name="Freeform: Shape 592">
              <a:extLst>
                <a:ext uri="{FF2B5EF4-FFF2-40B4-BE49-F238E27FC236}">
                  <a16:creationId xmlns="" xmlns:a16="http://schemas.microsoft.com/office/drawing/2014/main" id="{0313D787-CD89-D99B-C227-2C175A9B8734}"/>
                </a:ext>
              </a:extLst>
            </p:cNvPr>
            <p:cNvSpPr/>
            <p:nvPr/>
          </p:nvSpPr>
          <p:spPr>
            <a:xfrm>
              <a:off x="1980031" y="2465952"/>
              <a:ext cx="66993" cy="2310860"/>
            </a:xfrm>
            <a:custGeom>
              <a:avLst/>
              <a:gdLst>
                <a:gd name="connsiteX0" fmla="*/ 0 w 66993"/>
                <a:gd name="connsiteY0" fmla="*/ 2310861 h 2310860"/>
                <a:gd name="connsiteX1" fmla="*/ 66994 w 66993"/>
                <a:gd name="connsiteY1" fmla="*/ 2310861 h 2310860"/>
                <a:gd name="connsiteX2" fmla="*/ 0 w 66993"/>
                <a:gd name="connsiteY2" fmla="*/ 2063764 h 2310860"/>
                <a:gd name="connsiteX3" fmla="*/ 66994 w 66993"/>
                <a:gd name="connsiteY3" fmla="*/ 2063764 h 2310860"/>
                <a:gd name="connsiteX4" fmla="*/ 0 w 66993"/>
                <a:gd name="connsiteY4" fmla="*/ 1802169 h 2310860"/>
                <a:gd name="connsiteX5" fmla="*/ 66994 w 66993"/>
                <a:gd name="connsiteY5" fmla="*/ 1802169 h 2310860"/>
                <a:gd name="connsiteX6" fmla="*/ 0 w 66993"/>
                <a:gd name="connsiteY6" fmla="*/ 1540573 h 2310860"/>
                <a:gd name="connsiteX7" fmla="*/ 66994 w 66993"/>
                <a:gd name="connsiteY7" fmla="*/ 1540573 h 2310860"/>
                <a:gd name="connsiteX8" fmla="*/ 0 w 66993"/>
                <a:gd name="connsiteY8" fmla="*/ 1278979 h 2310860"/>
                <a:gd name="connsiteX9" fmla="*/ 66994 w 66993"/>
                <a:gd name="connsiteY9" fmla="*/ 1278979 h 2310860"/>
                <a:gd name="connsiteX10" fmla="*/ 0 w 66993"/>
                <a:gd name="connsiteY10" fmla="*/ 1031882 h 2310860"/>
                <a:gd name="connsiteX11" fmla="*/ 66994 w 66993"/>
                <a:gd name="connsiteY11" fmla="*/ 1031882 h 2310860"/>
                <a:gd name="connsiteX12" fmla="*/ 0 w 66993"/>
                <a:gd name="connsiteY12" fmla="*/ 770287 h 2310860"/>
                <a:gd name="connsiteX13" fmla="*/ 66994 w 66993"/>
                <a:gd name="connsiteY13" fmla="*/ 770287 h 2310860"/>
                <a:gd name="connsiteX14" fmla="*/ 0 w 66993"/>
                <a:gd name="connsiteY14" fmla="*/ 250825 h 2310860"/>
                <a:gd name="connsiteX15" fmla="*/ 66994 w 66993"/>
                <a:gd name="connsiteY15" fmla="*/ 250825 h 2310860"/>
                <a:gd name="connsiteX16" fmla="*/ 0 w 66993"/>
                <a:gd name="connsiteY16" fmla="*/ 523191 h 2310860"/>
                <a:gd name="connsiteX17" fmla="*/ 66994 w 66993"/>
                <a:gd name="connsiteY17" fmla="*/ 523191 h 2310860"/>
                <a:gd name="connsiteX18" fmla="*/ 0 w 66993"/>
                <a:gd name="connsiteY18" fmla="*/ 0 h 2310860"/>
                <a:gd name="connsiteX19" fmla="*/ 66994 w 66993"/>
                <a:gd name="connsiteY19" fmla="*/ 0 h 231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993" h="2310860">
                  <a:moveTo>
                    <a:pt x="0" y="2310861"/>
                  </a:moveTo>
                  <a:lnTo>
                    <a:pt x="66994" y="2310861"/>
                  </a:lnTo>
                  <a:moveTo>
                    <a:pt x="0" y="2063764"/>
                  </a:moveTo>
                  <a:lnTo>
                    <a:pt x="66994" y="2063764"/>
                  </a:lnTo>
                  <a:moveTo>
                    <a:pt x="0" y="1802169"/>
                  </a:moveTo>
                  <a:lnTo>
                    <a:pt x="66994" y="1802169"/>
                  </a:lnTo>
                  <a:moveTo>
                    <a:pt x="0" y="1540573"/>
                  </a:moveTo>
                  <a:lnTo>
                    <a:pt x="66994" y="1540573"/>
                  </a:lnTo>
                  <a:moveTo>
                    <a:pt x="0" y="1278979"/>
                  </a:moveTo>
                  <a:lnTo>
                    <a:pt x="66994" y="1278979"/>
                  </a:lnTo>
                  <a:moveTo>
                    <a:pt x="0" y="1031882"/>
                  </a:moveTo>
                  <a:lnTo>
                    <a:pt x="66994" y="1031882"/>
                  </a:lnTo>
                  <a:moveTo>
                    <a:pt x="0" y="770287"/>
                  </a:moveTo>
                  <a:lnTo>
                    <a:pt x="66994" y="770287"/>
                  </a:lnTo>
                  <a:moveTo>
                    <a:pt x="0" y="250825"/>
                  </a:moveTo>
                  <a:lnTo>
                    <a:pt x="66994" y="250825"/>
                  </a:lnTo>
                  <a:moveTo>
                    <a:pt x="0" y="523191"/>
                  </a:moveTo>
                  <a:lnTo>
                    <a:pt x="66994" y="523191"/>
                  </a:lnTo>
                  <a:moveTo>
                    <a:pt x="0" y="0"/>
                  </a:moveTo>
                  <a:lnTo>
                    <a:pt x="66994" y="0"/>
                  </a:lnTo>
                </a:path>
              </a:pathLst>
            </a:custGeom>
            <a:noFill/>
            <a:ln w="14619" cap="flat">
              <a:solidFill>
                <a:srgbClr val="0B0904"/>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94" name="Freeform: Shape 593">
              <a:extLst>
                <a:ext uri="{FF2B5EF4-FFF2-40B4-BE49-F238E27FC236}">
                  <a16:creationId xmlns="" xmlns:a16="http://schemas.microsoft.com/office/drawing/2014/main" id="{4BEE70A5-2744-A29E-FA8F-D323D9FBA706}"/>
                </a:ext>
              </a:extLst>
            </p:cNvPr>
            <p:cNvSpPr/>
            <p:nvPr/>
          </p:nvSpPr>
          <p:spPr>
            <a:xfrm>
              <a:off x="2367369" y="5052906"/>
              <a:ext cx="7982882" cy="55095"/>
            </a:xfrm>
            <a:custGeom>
              <a:avLst/>
              <a:gdLst>
                <a:gd name="connsiteX0" fmla="*/ 7982883 w 7982882"/>
                <a:gd name="connsiteY0" fmla="*/ 55095 h 55095"/>
                <a:gd name="connsiteX1" fmla="*/ 7982883 w 7982882"/>
                <a:gd name="connsiteY1" fmla="*/ 0 h 55095"/>
                <a:gd name="connsiteX2" fmla="*/ 7317662 w 7982882"/>
                <a:gd name="connsiteY2" fmla="*/ 55095 h 55095"/>
                <a:gd name="connsiteX3" fmla="*/ 7317662 w 7982882"/>
                <a:gd name="connsiteY3" fmla="*/ 0 h 55095"/>
                <a:gd name="connsiteX4" fmla="*/ 6985051 w 7982882"/>
                <a:gd name="connsiteY4" fmla="*/ 55095 h 55095"/>
                <a:gd name="connsiteX5" fmla="*/ 6985051 w 7982882"/>
                <a:gd name="connsiteY5" fmla="*/ 0 h 55095"/>
                <a:gd name="connsiteX6" fmla="*/ 5986985 w 7982882"/>
                <a:gd name="connsiteY6" fmla="*/ 55095 h 55095"/>
                <a:gd name="connsiteX7" fmla="*/ 5986985 w 7982882"/>
                <a:gd name="connsiteY7" fmla="*/ 0 h 55095"/>
                <a:gd name="connsiteX8" fmla="*/ 5654374 w 7982882"/>
                <a:gd name="connsiteY8" fmla="*/ 55095 h 55095"/>
                <a:gd name="connsiteX9" fmla="*/ 5654374 w 7982882"/>
                <a:gd name="connsiteY9" fmla="*/ 0 h 55095"/>
                <a:gd name="connsiteX10" fmla="*/ 5321764 w 7982882"/>
                <a:gd name="connsiteY10" fmla="*/ 55095 h 55095"/>
                <a:gd name="connsiteX11" fmla="*/ 5321764 w 7982882"/>
                <a:gd name="connsiteY11" fmla="*/ 0 h 55095"/>
                <a:gd name="connsiteX12" fmla="*/ 4989154 w 7982882"/>
                <a:gd name="connsiteY12" fmla="*/ 55095 h 55095"/>
                <a:gd name="connsiteX13" fmla="*/ 4989154 w 7982882"/>
                <a:gd name="connsiteY13" fmla="*/ 0 h 55095"/>
                <a:gd name="connsiteX14" fmla="*/ 4656544 w 7982882"/>
                <a:gd name="connsiteY14" fmla="*/ 55095 h 55095"/>
                <a:gd name="connsiteX15" fmla="*/ 4656544 w 7982882"/>
                <a:gd name="connsiteY15" fmla="*/ 0 h 55095"/>
                <a:gd name="connsiteX16" fmla="*/ 4323934 w 7982882"/>
                <a:gd name="connsiteY16" fmla="*/ 55095 h 55095"/>
                <a:gd name="connsiteX17" fmla="*/ 4323934 w 7982882"/>
                <a:gd name="connsiteY17" fmla="*/ 0 h 55095"/>
                <a:gd name="connsiteX18" fmla="*/ 3991323 w 7982882"/>
                <a:gd name="connsiteY18" fmla="*/ 55095 h 55095"/>
                <a:gd name="connsiteX19" fmla="*/ 3991323 w 7982882"/>
                <a:gd name="connsiteY19" fmla="*/ 0 h 55095"/>
                <a:gd name="connsiteX20" fmla="*/ 3326103 w 7982882"/>
                <a:gd name="connsiteY20" fmla="*/ 55095 h 55095"/>
                <a:gd name="connsiteX21" fmla="*/ 3326103 w 7982882"/>
                <a:gd name="connsiteY21" fmla="*/ 0 h 55095"/>
                <a:gd name="connsiteX22" fmla="*/ 3658713 w 7982882"/>
                <a:gd name="connsiteY22" fmla="*/ 55095 h 55095"/>
                <a:gd name="connsiteX23" fmla="*/ 3658713 w 7982882"/>
                <a:gd name="connsiteY23" fmla="*/ 0 h 55095"/>
                <a:gd name="connsiteX24" fmla="*/ 2993493 w 7982882"/>
                <a:gd name="connsiteY24" fmla="*/ 55095 h 55095"/>
                <a:gd name="connsiteX25" fmla="*/ 2993493 w 7982882"/>
                <a:gd name="connsiteY25" fmla="*/ 0 h 55095"/>
                <a:gd name="connsiteX26" fmla="*/ 2660882 w 7982882"/>
                <a:gd name="connsiteY26" fmla="*/ 55095 h 55095"/>
                <a:gd name="connsiteX27" fmla="*/ 2660882 w 7982882"/>
                <a:gd name="connsiteY27" fmla="*/ 0 h 55095"/>
                <a:gd name="connsiteX28" fmla="*/ 1995662 w 7982882"/>
                <a:gd name="connsiteY28" fmla="*/ 55095 h 55095"/>
                <a:gd name="connsiteX29" fmla="*/ 1995662 w 7982882"/>
                <a:gd name="connsiteY29" fmla="*/ 0 h 55095"/>
                <a:gd name="connsiteX30" fmla="*/ 1663051 w 7982882"/>
                <a:gd name="connsiteY30" fmla="*/ 55095 h 55095"/>
                <a:gd name="connsiteX31" fmla="*/ 1663051 w 7982882"/>
                <a:gd name="connsiteY31" fmla="*/ 0 h 55095"/>
                <a:gd name="connsiteX32" fmla="*/ 1330441 w 7982882"/>
                <a:gd name="connsiteY32" fmla="*/ 55095 h 55095"/>
                <a:gd name="connsiteX33" fmla="*/ 1330441 w 7982882"/>
                <a:gd name="connsiteY33" fmla="*/ 0 h 55095"/>
                <a:gd name="connsiteX34" fmla="*/ 997831 w 7982882"/>
                <a:gd name="connsiteY34" fmla="*/ 55095 h 55095"/>
                <a:gd name="connsiteX35" fmla="*/ 997831 w 7982882"/>
                <a:gd name="connsiteY35" fmla="*/ 0 h 55095"/>
                <a:gd name="connsiteX36" fmla="*/ 665221 w 7982882"/>
                <a:gd name="connsiteY36" fmla="*/ 55095 h 55095"/>
                <a:gd name="connsiteX37" fmla="*/ 665221 w 7982882"/>
                <a:gd name="connsiteY37" fmla="*/ 0 h 55095"/>
                <a:gd name="connsiteX38" fmla="*/ 332610 w 7982882"/>
                <a:gd name="connsiteY38" fmla="*/ 55095 h 55095"/>
                <a:gd name="connsiteX39" fmla="*/ 332610 w 7982882"/>
                <a:gd name="connsiteY39" fmla="*/ 0 h 55095"/>
                <a:gd name="connsiteX40" fmla="*/ 0 w 7982882"/>
                <a:gd name="connsiteY40" fmla="*/ 55095 h 55095"/>
                <a:gd name="connsiteX41" fmla="*/ 0 w 7982882"/>
                <a:gd name="connsiteY41" fmla="*/ 0 h 5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982882" h="55095">
                  <a:moveTo>
                    <a:pt x="7982883" y="55095"/>
                  </a:moveTo>
                  <a:lnTo>
                    <a:pt x="7982883" y="0"/>
                  </a:lnTo>
                  <a:moveTo>
                    <a:pt x="7317662" y="55095"/>
                  </a:moveTo>
                  <a:lnTo>
                    <a:pt x="7317662" y="0"/>
                  </a:lnTo>
                  <a:moveTo>
                    <a:pt x="6985051" y="55095"/>
                  </a:moveTo>
                  <a:lnTo>
                    <a:pt x="6985051" y="0"/>
                  </a:lnTo>
                  <a:moveTo>
                    <a:pt x="5986985" y="55095"/>
                  </a:moveTo>
                  <a:lnTo>
                    <a:pt x="5986985" y="0"/>
                  </a:lnTo>
                  <a:moveTo>
                    <a:pt x="5654374" y="55095"/>
                  </a:moveTo>
                  <a:lnTo>
                    <a:pt x="5654374" y="0"/>
                  </a:lnTo>
                  <a:moveTo>
                    <a:pt x="5321764" y="55095"/>
                  </a:moveTo>
                  <a:lnTo>
                    <a:pt x="5321764" y="0"/>
                  </a:lnTo>
                  <a:moveTo>
                    <a:pt x="4989154" y="55095"/>
                  </a:moveTo>
                  <a:lnTo>
                    <a:pt x="4989154" y="0"/>
                  </a:lnTo>
                  <a:moveTo>
                    <a:pt x="4656544" y="55095"/>
                  </a:moveTo>
                  <a:lnTo>
                    <a:pt x="4656544" y="0"/>
                  </a:lnTo>
                  <a:moveTo>
                    <a:pt x="4323934" y="55095"/>
                  </a:moveTo>
                  <a:lnTo>
                    <a:pt x="4323934" y="0"/>
                  </a:lnTo>
                  <a:moveTo>
                    <a:pt x="3991323" y="55095"/>
                  </a:moveTo>
                  <a:lnTo>
                    <a:pt x="3991323" y="0"/>
                  </a:lnTo>
                  <a:moveTo>
                    <a:pt x="3326103" y="55095"/>
                  </a:moveTo>
                  <a:lnTo>
                    <a:pt x="3326103" y="0"/>
                  </a:lnTo>
                  <a:moveTo>
                    <a:pt x="3658713" y="55095"/>
                  </a:moveTo>
                  <a:lnTo>
                    <a:pt x="3658713" y="0"/>
                  </a:lnTo>
                  <a:moveTo>
                    <a:pt x="2993493" y="55095"/>
                  </a:moveTo>
                  <a:lnTo>
                    <a:pt x="2993493" y="0"/>
                  </a:lnTo>
                  <a:moveTo>
                    <a:pt x="2660882" y="55095"/>
                  </a:moveTo>
                  <a:lnTo>
                    <a:pt x="2660882" y="0"/>
                  </a:lnTo>
                  <a:moveTo>
                    <a:pt x="1995662" y="55095"/>
                  </a:moveTo>
                  <a:lnTo>
                    <a:pt x="1995662" y="0"/>
                  </a:lnTo>
                  <a:moveTo>
                    <a:pt x="1663051" y="55095"/>
                  </a:moveTo>
                  <a:lnTo>
                    <a:pt x="1663051" y="0"/>
                  </a:lnTo>
                  <a:moveTo>
                    <a:pt x="1330441" y="55095"/>
                  </a:moveTo>
                  <a:lnTo>
                    <a:pt x="1330441" y="0"/>
                  </a:lnTo>
                  <a:moveTo>
                    <a:pt x="997831" y="55095"/>
                  </a:moveTo>
                  <a:lnTo>
                    <a:pt x="997831" y="0"/>
                  </a:lnTo>
                  <a:moveTo>
                    <a:pt x="665221" y="55095"/>
                  </a:moveTo>
                  <a:lnTo>
                    <a:pt x="665221" y="0"/>
                  </a:lnTo>
                  <a:moveTo>
                    <a:pt x="332610" y="55095"/>
                  </a:moveTo>
                  <a:lnTo>
                    <a:pt x="332610" y="0"/>
                  </a:lnTo>
                  <a:moveTo>
                    <a:pt x="0" y="55095"/>
                  </a:moveTo>
                  <a:lnTo>
                    <a:pt x="0" y="0"/>
                  </a:lnTo>
                </a:path>
              </a:pathLst>
            </a:custGeom>
            <a:noFill/>
            <a:ln w="11790"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grpSp>
          <p:nvGrpSpPr>
            <p:cNvPr id="603" name="Group 602">
              <a:extLst>
                <a:ext uri="{FF2B5EF4-FFF2-40B4-BE49-F238E27FC236}">
                  <a16:creationId xmlns="" xmlns:a16="http://schemas.microsoft.com/office/drawing/2014/main" id="{822434F0-E8E5-1EB2-4D68-35BC07C4CA27}"/>
                </a:ext>
              </a:extLst>
            </p:cNvPr>
            <p:cNvGrpSpPr/>
            <p:nvPr/>
          </p:nvGrpSpPr>
          <p:grpSpPr>
            <a:xfrm>
              <a:off x="2056225" y="2437783"/>
              <a:ext cx="7984532" cy="2310032"/>
              <a:chOff x="2056225" y="2437783"/>
              <a:chExt cx="7984532" cy="2310032"/>
            </a:xfrm>
          </p:grpSpPr>
          <p:sp>
            <p:nvSpPr>
              <p:cNvPr id="595" name="Freeform: Shape 594">
                <a:extLst>
                  <a:ext uri="{FF2B5EF4-FFF2-40B4-BE49-F238E27FC236}">
                    <a16:creationId xmlns="" xmlns:a16="http://schemas.microsoft.com/office/drawing/2014/main" id="{427CB0C0-FBF4-88ED-A572-3A28A7B27090}"/>
                  </a:ext>
                </a:extLst>
              </p:cNvPr>
              <p:cNvSpPr/>
              <p:nvPr/>
            </p:nvSpPr>
            <p:spPr>
              <a:xfrm>
                <a:off x="2320190" y="2437783"/>
                <a:ext cx="7720567" cy="2310032"/>
              </a:xfrm>
              <a:custGeom>
                <a:avLst/>
                <a:gdLst>
                  <a:gd name="connsiteX0" fmla="*/ 7651688 w 7720567"/>
                  <a:gd name="connsiteY0" fmla="*/ 2281035 h 2310032"/>
                  <a:gd name="connsiteX1" fmla="*/ 7686128 w 7720567"/>
                  <a:gd name="connsiteY1" fmla="*/ 2252039 h 2310032"/>
                  <a:gd name="connsiteX2" fmla="*/ 7720568 w 7720567"/>
                  <a:gd name="connsiteY2" fmla="*/ 2281035 h 2310032"/>
                  <a:gd name="connsiteX3" fmla="*/ 7686128 w 7720567"/>
                  <a:gd name="connsiteY3" fmla="*/ 2310033 h 2310032"/>
                  <a:gd name="connsiteX4" fmla="*/ 7651688 w 7720567"/>
                  <a:gd name="connsiteY4" fmla="*/ 2281035 h 2310032"/>
                  <a:gd name="connsiteX5" fmla="*/ 7096865 w 7720567"/>
                  <a:gd name="connsiteY5" fmla="*/ 2276272 h 2310032"/>
                  <a:gd name="connsiteX6" fmla="*/ 7136496 w 7720567"/>
                  <a:gd name="connsiteY6" fmla="*/ 2242511 h 2310032"/>
                  <a:gd name="connsiteX7" fmla="*/ 7176362 w 7720567"/>
                  <a:gd name="connsiteY7" fmla="*/ 2276272 h 2310032"/>
                  <a:gd name="connsiteX8" fmla="*/ 7136496 w 7720567"/>
                  <a:gd name="connsiteY8" fmla="*/ 2310033 h 2310032"/>
                  <a:gd name="connsiteX9" fmla="*/ 7096865 w 7720567"/>
                  <a:gd name="connsiteY9" fmla="*/ 2276272 h 2310032"/>
                  <a:gd name="connsiteX10" fmla="*/ 5864556 w 7720567"/>
                  <a:gd name="connsiteY10" fmla="*/ 2281035 h 2310032"/>
                  <a:gd name="connsiteX11" fmla="*/ 5896166 w 7720567"/>
                  <a:gd name="connsiteY11" fmla="*/ 2252039 h 2310032"/>
                  <a:gd name="connsiteX12" fmla="*/ 5927775 w 7720567"/>
                  <a:gd name="connsiteY12" fmla="*/ 2281035 h 2310032"/>
                  <a:gd name="connsiteX13" fmla="*/ 5896166 w 7720567"/>
                  <a:gd name="connsiteY13" fmla="*/ 2310033 h 2310032"/>
                  <a:gd name="connsiteX14" fmla="*/ 5864556 w 7720567"/>
                  <a:gd name="connsiteY14" fmla="*/ 2281035 h 2310032"/>
                  <a:gd name="connsiteX15" fmla="*/ 5809121 w 7720567"/>
                  <a:gd name="connsiteY15" fmla="*/ 2164840 h 2310032"/>
                  <a:gd name="connsiteX16" fmla="*/ 5843326 w 7720567"/>
                  <a:gd name="connsiteY16" fmla="*/ 2135842 h 2310032"/>
                  <a:gd name="connsiteX17" fmla="*/ 5877531 w 7720567"/>
                  <a:gd name="connsiteY17" fmla="*/ 2164840 h 2310032"/>
                  <a:gd name="connsiteX18" fmla="*/ 5843326 w 7720567"/>
                  <a:gd name="connsiteY18" fmla="*/ 2193837 h 2310032"/>
                  <a:gd name="connsiteX19" fmla="*/ 5809121 w 7720567"/>
                  <a:gd name="connsiteY19" fmla="*/ 2164840 h 2310032"/>
                  <a:gd name="connsiteX20" fmla="*/ 5198628 w 7720567"/>
                  <a:gd name="connsiteY20" fmla="*/ 2164840 h 2310032"/>
                  <a:gd name="connsiteX21" fmla="*/ 5233776 w 7720567"/>
                  <a:gd name="connsiteY21" fmla="*/ 2135842 h 2310032"/>
                  <a:gd name="connsiteX22" fmla="*/ 5268924 w 7720567"/>
                  <a:gd name="connsiteY22" fmla="*/ 2164840 h 2310032"/>
                  <a:gd name="connsiteX23" fmla="*/ 5233776 w 7720567"/>
                  <a:gd name="connsiteY23" fmla="*/ 2193837 h 2310032"/>
                  <a:gd name="connsiteX24" fmla="*/ 5198628 w 7720567"/>
                  <a:gd name="connsiteY24" fmla="*/ 2164840 h 2310032"/>
                  <a:gd name="connsiteX25" fmla="*/ 4623991 w 7720567"/>
                  <a:gd name="connsiteY25" fmla="*/ 2113887 h 2310032"/>
                  <a:gd name="connsiteX26" fmla="*/ 4665980 w 7720567"/>
                  <a:gd name="connsiteY26" fmla="*/ 2077641 h 2310032"/>
                  <a:gd name="connsiteX27" fmla="*/ 4707969 w 7720567"/>
                  <a:gd name="connsiteY27" fmla="*/ 2113887 h 2310032"/>
                  <a:gd name="connsiteX28" fmla="*/ 4665980 w 7720567"/>
                  <a:gd name="connsiteY28" fmla="*/ 2150134 h 2310032"/>
                  <a:gd name="connsiteX29" fmla="*/ 4623991 w 7720567"/>
                  <a:gd name="connsiteY29" fmla="*/ 2113887 h 2310032"/>
                  <a:gd name="connsiteX30" fmla="*/ 4594504 w 7720567"/>
                  <a:gd name="connsiteY30" fmla="*/ 2099390 h 2310032"/>
                  <a:gd name="connsiteX31" fmla="*/ 4634370 w 7720567"/>
                  <a:gd name="connsiteY31" fmla="*/ 2063143 h 2310032"/>
                  <a:gd name="connsiteX32" fmla="*/ 4674236 w 7720567"/>
                  <a:gd name="connsiteY32" fmla="*/ 2099390 h 2310032"/>
                  <a:gd name="connsiteX33" fmla="*/ 4634370 w 7720567"/>
                  <a:gd name="connsiteY33" fmla="*/ 2135636 h 2310032"/>
                  <a:gd name="connsiteX34" fmla="*/ 4594504 w 7720567"/>
                  <a:gd name="connsiteY34" fmla="*/ 2099390 h 2310032"/>
                  <a:gd name="connsiteX35" fmla="*/ 4112573 w 7720567"/>
                  <a:gd name="connsiteY35" fmla="*/ 2055893 h 2310032"/>
                  <a:gd name="connsiteX36" fmla="*/ 4151023 w 7720567"/>
                  <a:gd name="connsiteY36" fmla="*/ 2019647 h 2310032"/>
                  <a:gd name="connsiteX37" fmla="*/ 4189474 w 7720567"/>
                  <a:gd name="connsiteY37" fmla="*/ 2055893 h 2310032"/>
                  <a:gd name="connsiteX38" fmla="*/ 4151023 w 7720567"/>
                  <a:gd name="connsiteY38" fmla="*/ 2092140 h 2310032"/>
                  <a:gd name="connsiteX39" fmla="*/ 4112573 w 7720567"/>
                  <a:gd name="connsiteY39" fmla="*/ 2055893 h 2310032"/>
                  <a:gd name="connsiteX40" fmla="*/ 4050297 w 7720567"/>
                  <a:gd name="connsiteY40" fmla="*/ 2055893 h 2310032"/>
                  <a:gd name="connsiteX41" fmla="*/ 4088040 w 7720567"/>
                  <a:gd name="connsiteY41" fmla="*/ 2019647 h 2310032"/>
                  <a:gd name="connsiteX42" fmla="*/ 4125783 w 7720567"/>
                  <a:gd name="connsiteY42" fmla="*/ 2055893 h 2310032"/>
                  <a:gd name="connsiteX43" fmla="*/ 4088040 w 7720567"/>
                  <a:gd name="connsiteY43" fmla="*/ 2092140 h 2310032"/>
                  <a:gd name="connsiteX44" fmla="*/ 4050297 w 7720567"/>
                  <a:gd name="connsiteY44" fmla="*/ 2055893 h 2310032"/>
                  <a:gd name="connsiteX45" fmla="*/ 3972452 w 7720567"/>
                  <a:gd name="connsiteY45" fmla="*/ 2055893 h 2310032"/>
                  <a:gd name="connsiteX46" fmla="*/ 4014441 w 7720567"/>
                  <a:gd name="connsiteY46" fmla="*/ 2019647 h 2310032"/>
                  <a:gd name="connsiteX47" fmla="*/ 4056430 w 7720567"/>
                  <a:gd name="connsiteY47" fmla="*/ 2055893 h 2310032"/>
                  <a:gd name="connsiteX48" fmla="*/ 4014441 w 7720567"/>
                  <a:gd name="connsiteY48" fmla="*/ 2092140 h 2310032"/>
                  <a:gd name="connsiteX49" fmla="*/ 3972452 w 7720567"/>
                  <a:gd name="connsiteY49" fmla="*/ 2055893 h 2310032"/>
                  <a:gd name="connsiteX50" fmla="*/ 3930463 w 7720567"/>
                  <a:gd name="connsiteY50" fmla="*/ 2055893 h 2310032"/>
                  <a:gd name="connsiteX51" fmla="*/ 3972452 w 7720567"/>
                  <a:gd name="connsiteY51" fmla="*/ 2019647 h 2310032"/>
                  <a:gd name="connsiteX52" fmla="*/ 4014441 w 7720567"/>
                  <a:gd name="connsiteY52" fmla="*/ 2055893 h 2310032"/>
                  <a:gd name="connsiteX53" fmla="*/ 3972452 w 7720567"/>
                  <a:gd name="connsiteY53" fmla="*/ 2092140 h 2310032"/>
                  <a:gd name="connsiteX54" fmla="*/ 3930463 w 7720567"/>
                  <a:gd name="connsiteY54" fmla="*/ 2055893 h 2310032"/>
                  <a:gd name="connsiteX55" fmla="*/ 3888474 w 7720567"/>
                  <a:gd name="connsiteY55" fmla="*/ 2055893 h 2310032"/>
                  <a:gd name="connsiteX56" fmla="*/ 3930463 w 7720567"/>
                  <a:gd name="connsiteY56" fmla="*/ 2019647 h 2310032"/>
                  <a:gd name="connsiteX57" fmla="*/ 3972452 w 7720567"/>
                  <a:gd name="connsiteY57" fmla="*/ 2055893 h 2310032"/>
                  <a:gd name="connsiteX58" fmla="*/ 3930463 w 7720567"/>
                  <a:gd name="connsiteY58" fmla="*/ 2092140 h 2310032"/>
                  <a:gd name="connsiteX59" fmla="*/ 3888474 w 7720567"/>
                  <a:gd name="connsiteY59" fmla="*/ 2055893 h 2310032"/>
                  <a:gd name="connsiteX60" fmla="*/ 3657298 w 7720567"/>
                  <a:gd name="connsiteY60" fmla="*/ 2026897 h 2310032"/>
                  <a:gd name="connsiteX61" fmla="*/ 3699287 w 7720567"/>
                  <a:gd name="connsiteY61" fmla="*/ 1990651 h 2310032"/>
                  <a:gd name="connsiteX62" fmla="*/ 3741276 w 7720567"/>
                  <a:gd name="connsiteY62" fmla="*/ 2026897 h 2310032"/>
                  <a:gd name="connsiteX63" fmla="*/ 3699287 w 7720567"/>
                  <a:gd name="connsiteY63" fmla="*/ 2063143 h 2310032"/>
                  <a:gd name="connsiteX64" fmla="*/ 3657298 w 7720567"/>
                  <a:gd name="connsiteY64" fmla="*/ 2026897 h 2310032"/>
                  <a:gd name="connsiteX65" fmla="*/ 3447116 w 7720567"/>
                  <a:gd name="connsiteY65" fmla="*/ 2026897 h 2310032"/>
                  <a:gd name="connsiteX66" fmla="*/ 3489105 w 7720567"/>
                  <a:gd name="connsiteY66" fmla="*/ 1990651 h 2310032"/>
                  <a:gd name="connsiteX67" fmla="*/ 3531094 w 7720567"/>
                  <a:gd name="connsiteY67" fmla="*/ 2026897 h 2310032"/>
                  <a:gd name="connsiteX68" fmla="*/ 3489105 w 7720567"/>
                  <a:gd name="connsiteY68" fmla="*/ 2063143 h 2310032"/>
                  <a:gd name="connsiteX69" fmla="*/ 3447116 w 7720567"/>
                  <a:gd name="connsiteY69" fmla="*/ 2026897 h 2310032"/>
                  <a:gd name="connsiteX70" fmla="*/ 3362902 w 7720567"/>
                  <a:gd name="connsiteY70" fmla="*/ 1997899 h 2310032"/>
                  <a:gd name="connsiteX71" fmla="*/ 3404891 w 7720567"/>
                  <a:gd name="connsiteY71" fmla="*/ 1961653 h 2310032"/>
                  <a:gd name="connsiteX72" fmla="*/ 3446880 w 7720567"/>
                  <a:gd name="connsiteY72" fmla="*/ 1997899 h 2310032"/>
                  <a:gd name="connsiteX73" fmla="*/ 3404891 w 7720567"/>
                  <a:gd name="connsiteY73" fmla="*/ 2034146 h 2310032"/>
                  <a:gd name="connsiteX74" fmla="*/ 3362902 w 7720567"/>
                  <a:gd name="connsiteY74" fmla="*/ 1997899 h 2310032"/>
                  <a:gd name="connsiteX75" fmla="*/ 3152721 w 7720567"/>
                  <a:gd name="connsiteY75" fmla="*/ 1946947 h 2310032"/>
                  <a:gd name="connsiteX76" fmla="*/ 3184331 w 7720567"/>
                  <a:gd name="connsiteY76" fmla="*/ 1917951 h 2310032"/>
                  <a:gd name="connsiteX77" fmla="*/ 3215940 w 7720567"/>
                  <a:gd name="connsiteY77" fmla="*/ 1946947 h 2310032"/>
                  <a:gd name="connsiteX78" fmla="*/ 3184331 w 7720567"/>
                  <a:gd name="connsiteY78" fmla="*/ 1975944 h 2310032"/>
                  <a:gd name="connsiteX79" fmla="*/ 3152721 w 7720567"/>
                  <a:gd name="connsiteY79" fmla="*/ 1946947 h 2310032"/>
                  <a:gd name="connsiteX80" fmla="*/ 2753352 w 7720567"/>
                  <a:gd name="connsiteY80" fmla="*/ 1895996 h 2310032"/>
                  <a:gd name="connsiteX81" fmla="*/ 2795342 w 7720567"/>
                  <a:gd name="connsiteY81" fmla="*/ 1859749 h 2310032"/>
                  <a:gd name="connsiteX82" fmla="*/ 2837331 w 7720567"/>
                  <a:gd name="connsiteY82" fmla="*/ 1895996 h 2310032"/>
                  <a:gd name="connsiteX83" fmla="*/ 2795342 w 7720567"/>
                  <a:gd name="connsiteY83" fmla="*/ 1932242 h 2310032"/>
                  <a:gd name="connsiteX84" fmla="*/ 2753352 w 7720567"/>
                  <a:gd name="connsiteY84" fmla="*/ 1895996 h 2310032"/>
                  <a:gd name="connsiteX85" fmla="*/ 2711363 w 7720567"/>
                  <a:gd name="connsiteY85" fmla="*/ 1866998 h 2310032"/>
                  <a:gd name="connsiteX86" fmla="*/ 2753352 w 7720567"/>
                  <a:gd name="connsiteY86" fmla="*/ 1830752 h 2310032"/>
                  <a:gd name="connsiteX87" fmla="*/ 2795342 w 7720567"/>
                  <a:gd name="connsiteY87" fmla="*/ 1866998 h 2310032"/>
                  <a:gd name="connsiteX88" fmla="*/ 2753352 w 7720567"/>
                  <a:gd name="connsiteY88" fmla="*/ 1903452 h 2310032"/>
                  <a:gd name="connsiteX89" fmla="*/ 2711363 w 7720567"/>
                  <a:gd name="connsiteY89" fmla="*/ 1866998 h 2310032"/>
                  <a:gd name="connsiteX90" fmla="*/ 2170223 w 7720567"/>
                  <a:gd name="connsiteY90" fmla="*/ 1801548 h 2310032"/>
                  <a:gd name="connsiteX91" fmla="*/ 2205136 w 7720567"/>
                  <a:gd name="connsiteY91" fmla="*/ 1772550 h 2310032"/>
                  <a:gd name="connsiteX92" fmla="*/ 2240048 w 7720567"/>
                  <a:gd name="connsiteY92" fmla="*/ 1801548 h 2310032"/>
                  <a:gd name="connsiteX93" fmla="*/ 2205136 w 7720567"/>
                  <a:gd name="connsiteY93" fmla="*/ 1830544 h 2310032"/>
                  <a:gd name="connsiteX94" fmla="*/ 2170223 w 7720567"/>
                  <a:gd name="connsiteY94" fmla="*/ 1801548 h 2310032"/>
                  <a:gd name="connsiteX95" fmla="*/ 2152767 w 7720567"/>
                  <a:gd name="connsiteY95" fmla="*/ 1801548 h 2310032"/>
                  <a:gd name="connsiteX96" fmla="*/ 2187679 w 7720567"/>
                  <a:gd name="connsiteY96" fmla="*/ 1772550 h 2310032"/>
                  <a:gd name="connsiteX97" fmla="*/ 2222591 w 7720567"/>
                  <a:gd name="connsiteY97" fmla="*/ 1801548 h 2310032"/>
                  <a:gd name="connsiteX98" fmla="*/ 2187679 w 7720567"/>
                  <a:gd name="connsiteY98" fmla="*/ 1830544 h 2310032"/>
                  <a:gd name="connsiteX99" fmla="*/ 2152767 w 7720567"/>
                  <a:gd name="connsiteY99" fmla="*/ 1801548 h 2310032"/>
                  <a:gd name="connsiteX100" fmla="*/ 1689707 w 7720567"/>
                  <a:gd name="connsiteY100" fmla="*/ 1714349 h 2310032"/>
                  <a:gd name="connsiteX101" fmla="*/ 1723204 w 7720567"/>
                  <a:gd name="connsiteY101" fmla="*/ 1685352 h 2310032"/>
                  <a:gd name="connsiteX102" fmla="*/ 1756701 w 7720567"/>
                  <a:gd name="connsiteY102" fmla="*/ 1714349 h 2310032"/>
                  <a:gd name="connsiteX103" fmla="*/ 1723204 w 7720567"/>
                  <a:gd name="connsiteY103" fmla="*/ 1743347 h 2310032"/>
                  <a:gd name="connsiteX104" fmla="*/ 1689707 w 7720567"/>
                  <a:gd name="connsiteY104" fmla="*/ 1714349 h 2310032"/>
                  <a:gd name="connsiteX105" fmla="*/ 1545340 w 7720567"/>
                  <a:gd name="connsiteY105" fmla="*/ 1678103 h 2310032"/>
                  <a:gd name="connsiteX106" fmla="*/ 1586622 w 7720567"/>
                  <a:gd name="connsiteY106" fmla="*/ 1641856 h 2310032"/>
                  <a:gd name="connsiteX107" fmla="*/ 1627903 w 7720567"/>
                  <a:gd name="connsiteY107" fmla="*/ 1678103 h 2310032"/>
                  <a:gd name="connsiteX108" fmla="*/ 1586622 w 7720567"/>
                  <a:gd name="connsiteY108" fmla="*/ 1714349 h 2310032"/>
                  <a:gd name="connsiteX109" fmla="*/ 1545340 w 7720567"/>
                  <a:gd name="connsiteY109" fmla="*/ 1678103 h 2310032"/>
                  <a:gd name="connsiteX110" fmla="*/ 1513023 w 7720567"/>
                  <a:gd name="connsiteY110" fmla="*/ 1649105 h 2310032"/>
                  <a:gd name="connsiteX111" fmla="*/ 1555012 w 7720567"/>
                  <a:gd name="connsiteY111" fmla="*/ 1612859 h 2310032"/>
                  <a:gd name="connsiteX112" fmla="*/ 1597001 w 7720567"/>
                  <a:gd name="connsiteY112" fmla="*/ 1649105 h 2310032"/>
                  <a:gd name="connsiteX113" fmla="*/ 1555012 w 7720567"/>
                  <a:gd name="connsiteY113" fmla="*/ 1685352 h 2310032"/>
                  <a:gd name="connsiteX114" fmla="*/ 1513023 w 7720567"/>
                  <a:gd name="connsiteY114" fmla="*/ 1649105 h 2310032"/>
                  <a:gd name="connsiteX115" fmla="*/ 1471034 w 7720567"/>
                  <a:gd name="connsiteY115" fmla="*/ 1590904 h 2310032"/>
                  <a:gd name="connsiteX116" fmla="*/ 1502644 w 7720567"/>
                  <a:gd name="connsiteY116" fmla="*/ 1554658 h 2310032"/>
                  <a:gd name="connsiteX117" fmla="*/ 1534253 w 7720567"/>
                  <a:gd name="connsiteY117" fmla="*/ 1590904 h 2310032"/>
                  <a:gd name="connsiteX118" fmla="*/ 1502644 w 7720567"/>
                  <a:gd name="connsiteY118" fmla="*/ 1627150 h 2310032"/>
                  <a:gd name="connsiteX119" fmla="*/ 1471034 w 7720567"/>
                  <a:gd name="connsiteY119" fmla="*/ 1590904 h 2310032"/>
                  <a:gd name="connsiteX120" fmla="*/ 987452 w 7720567"/>
                  <a:gd name="connsiteY120" fmla="*/ 1518205 h 2310032"/>
                  <a:gd name="connsiteX121" fmla="*/ 1029441 w 7720567"/>
                  <a:gd name="connsiteY121" fmla="*/ 1481959 h 2310032"/>
                  <a:gd name="connsiteX122" fmla="*/ 1071430 w 7720567"/>
                  <a:gd name="connsiteY122" fmla="*/ 1518205 h 2310032"/>
                  <a:gd name="connsiteX123" fmla="*/ 1029441 w 7720567"/>
                  <a:gd name="connsiteY123" fmla="*/ 1554452 h 2310032"/>
                  <a:gd name="connsiteX124" fmla="*/ 987452 w 7720567"/>
                  <a:gd name="connsiteY124" fmla="*/ 1518205 h 2310032"/>
                  <a:gd name="connsiteX125" fmla="*/ 1029441 w 7720567"/>
                  <a:gd name="connsiteY125" fmla="*/ 1518205 h 2310032"/>
                  <a:gd name="connsiteX126" fmla="*/ 1071430 w 7720567"/>
                  <a:gd name="connsiteY126" fmla="*/ 1481959 h 2310032"/>
                  <a:gd name="connsiteX127" fmla="*/ 1113419 w 7720567"/>
                  <a:gd name="connsiteY127" fmla="*/ 1518205 h 2310032"/>
                  <a:gd name="connsiteX128" fmla="*/ 1071430 w 7720567"/>
                  <a:gd name="connsiteY128" fmla="*/ 1554452 h 2310032"/>
                  <a:gd name="connsiteX129" fmla="*/ 1029441 w 7720567"/>
                  <a:gd name="connsiteY129" fmla="*/ 1518205 h 2310032"/>
                  <a:gd name="connsiteX130" fmla="*/ 966457 w 7720567"/>
                  <a:gd name="connsiteY130" fmla="*/ 1518205 h 2310032"/>
                  <a:gd name="connsiteX131" fmla="*/ 1008446 w 7720567"/>
                  <a:gd name="connsiteY131" fmla="*/ 1481959 h 2310032"/>
                  <a:gd name="connsiteX132" fmla="*/ 1050435 w 7720567"/>
                  <a:gd name="connsiteY132" fmla="*/ 1518205 h 2310032"/>
                  <a:gd name="connsiteX133" fmla="*/ 1008446 w 7720567"/>
                  <a:gd name="connsiteY133" fmla="*/ 1554452 h 2310032"/>
                  <a:gd name="connsiteX134" fmla="*/ 966457 w 7720567"/>
                  <a:gd name="connsiteY134" fmla="*/ 1518205 h 2310032"/>
                  <a:gd name="connsiteX135" fmla="*/ 924468 w 7720567"/>
                  <a:gd name="connsiteY135" fmla="*/ 1460210 h 2310032"/>
                  <a:gd name="connsiteX136" fmla="*/ 966457 w 7720567"/>
                  <a:gd name="connsiteY136" fmla="*/ 1423756 h 2310032"/>
                  <a:gd name="connsiteX137" fmla="*/ 1008446 w 7720567"/>
                  <a:gd name="connsiteY137" fmla="*/ 1460210 h 2310032"/>
                  <a:gd name="connsiteX138" fmla="*/ 966457 w 7720567"/>
                  <a:gd name="connsiteY138" fmla="*/ 1496456 h 2310032"/>
                  <a:gd name="connsiteX139" fmla="*/ 924468 w 7720567"/>
                  <a:gd name="connsiteY139" fmla="*/ 1460210 h 2310032"/>
                  <a:gd name="connsiteX140" fmla="*/ 903473 w 7720567"/>
                  <a:gd name="connsiteY140" fmla="*/ 1416508 h 2310032"/>
                  <a:gd name="connsiteX141" fmla="*/ 945462 w 7720567"/>
                  <a:gd name="connsiteY141" fmla="*/ 1380261 h 2310032"/>
                  <a:gd name="connsiteX142" fmla="*/ 987452 w 7720567"/>
                  <a:gd name="connsiteY142" fmla="*/ 1416508 h 2310032"/>
                  <a:gd name="connsiteX143" fmla="*/ 945462 w 7720567"/>
                  <a:gd name="connsiteY143" fmla="*/ 1452754 h 2310032"/>
                  <a:gd name="connsiteX144" fmla="*/ 903473 w 7720567"/>
                  <a:gd name="connsiteY144" fmla="*/ 1416508 h 2310032"/>
                  <a:gd name="connsiteX145" fmla="*/ 924468 w 7720567"/>
                  <a:gd name="connsiteY145" fmla="*/ 1438255 h 2310032"/>
                  <a:gd name="connsiteX146" fmla="*/ 966457 w 7720567"/>
                  <a:gd name="connsiteY146" fmla="*/ 1409259 h 2310032"/>
                  <a:gd name="connsiteX147" fmla="*/ 1008446 w 7720567"/>
                  <a:gd name="connsiteY147" fmla="*/ 1438255 h 2310032"/>
                  <a:gd name="connsiteX148" fmla="*/ 966457 w 7720567"/>
                  <a:gd name="connsiteY148" fmla="*/ 1467253 h 2310032"/>
                  <a:gd name="connsiteX149" fmla="*/ 924468 w 7720567"/>
                  <a:gd name="connsiteY149" fmla="*/ 1438255 h 2310032"/>
                  <a:gd name="connsiteX150" fmla="*/ 882479 w 7720567"/>
                  <a:gd name="connsiteY150" fmla="*/ 1387303 h 2310032"/>
                  <a:gd name="connsiteX151" fmla="*/ 924468 w 7720567"/>
                  <a:gd name="connsiteY151" fmla="*/ 1351057 h 2310032"/>
                  <a:gd name="connsiteX152" fmla="*/ 966457 w 7720567"/>
                  <a:gd name="connsiteY152" fmla="*/ 1387303 h 2310032"/>
                  <a:gd name="connsiteX153" fmla="*/ 924468 w 7720567"/>
                  <a:gd name="connsiteY153" fmla="*/ 1423550 h 2310032"/>
                  <a:gd name="connsiteX154" fmla="*/ 882479 w 7720567"/>
                  <a:gd name="connsiteY154" fmla="*/ 1387303 h 2310032"/>
                  <a:gd name="connsiteX155" fmla="*/ 861484 w 7720567"/>
                  <a:gd name="connsiteY155" fmla="*/ 1365556 h 2310032"/>
                  <a:gd name="connsiteX156" fmla="*/ 903473 w 7720567"/>
                  <a:gd name="connsiteY156" fmla="*/ 1336559 h 2310032"/>
                  <a:gd name="connsiteX157" fmla="*/ 945462 w 7720567"/>
                  <a:gd name="connsiteY157" fmla="*/ 1365556 h 2310032"/>
                  <a:gd name="connsiteX158" fmla="*/ 903473 w 7720567"/>
                  <a:gd name="connsiteY158" fmla="*/ 1394553 h 2310032"/>
                  <a:gd name="connsiteX159" fmla="*/ 861484 w 7720567"/>
                  <a:gd name="connsiteY159" fmla="*/ 1365556 h 2310032"/>
                  <a:gd name="connsiteX160" fmla="*/ 840490 w 7720567"/>
                  <a:gd name="connsiteY160" fmla="*/ 1343807 h 2310032"/>
                  <a:gd name="connsiteX161" fmla="*/ 882479 w 7720567"/>
                  <a:gd name="connsiteY161" fmla="*/ 1307561 h 2310032"/>
                  <a:gd name="connsiteX162" fmla="*/ 924468 w 7720567"/>
                  <a:gd name="connsiteY162" fmla="*/ 1343807 h 2310032"/>
                  <a:gd name="connsiteX163" fmla="*/ 882479 w 7720567"/>
                  <a:gd name="connsiteY163" fmla="*/ 1380054 h 2310032"/>
                  <a:gd name="connsiteX164" fmla="*/ 840490 w 7720567"/>
                  <a:gd name="connsiteY164" fmla="*/ 1343807 h 2310032"/>
                  <a:gd name="connsiteX165" fmla="*/ 693292 w 7720567"/>
                  <a:gd name="connsiteY165" fmla="*/ 1322060 h 2310032"/>
                  <a:gd name="connsiteX166" fmla="*/ 735281 w 7720567"/>
                  <a:gd name="connsiteY166" fmla="*/ 1293063 h 2310032"/>
                  <a:gd name="connsiteX167" fmla="*/ 777270 w 7720567"/>
                  <a:gd name="connsiteY167" fmla="*/ 1322060 h 2310032"/>
                  <a:gd name="connsiteX168" fmla="*/ 735281 w 7720567"/>
                  <a:gd name="connsiteY168" fmla="*/ 1351057 h 2310032"/>
                  <a:gd name="connsiteX169" fmla="*/ 693292 w 7720567"/>
                  <a:gd name="connsiteY169" fmla="*/ 1322060 h 2310032"/>
                  <a:gd name="connsiteX170" fmla="*/ 651303 w 7720567"/>
                  <a:gd name="connsiteY170" fmla="*/ 1314811 h 2310032"/>
                  <a:gd name="connsiteX171" fmla="*/ 693292 w 7720567"/>
                  <a:gd name="connsiteY171" fmla="*/ 1278564 h 2310032"/>
                  <a:gd name="connsiteX172" fmla="*/ 735281 w 7720567"/>
                  <a:gd name="connsiteY172" fmla="*/ 1314811 h 2310032"/>
                  <a:gd name="connsiteX173" fmla="*/ 693292 w 7720567"/>
                  <a:gd name="connsiteY173" fmla="*/ 1351057 h 2310032"/>
                  <a:gd name="connsiteX174" fmla="*/ 651303 w 7720567"/>
                  <a:gd name="connsiteY174" fmla="*/ 1314811 h 2310032"/>
                  <a:gd name="connsiteX175" fmla="*/ 609314 w 7720567"/>
                  <a:gd name="connsiteY175" fmla="*/ 1300312 h 2310032"/>
                  <a:gd name="connsiteX176" fmla="*/ 651303 w 7720567"/>
                  <a:gd name="connsiteY176" fmla="*/ 1264066 h 2310032"/>
                  <a:gd name="connsiteX177" fmla="*/ 693292 w 7720567"/>
                  <a:gd name="connsiteY177" fmla="*/ 1300312 h 2310032"/>
                  <a:gd name="connsiteX178" fmla="*/ 651303 w 7720567"/>
                  <a:gd name="connsiteY178" fmla="*/ 1336559 h 2310032"/>
                  <a:gd name="connsiteX179" fmla="*/ 609314 w 7720567"/>
                  <a:gd name="connsiteY179" fmla="*/ 1300312 h 2310032"/>
                  <a:gd name="connsiteX180" fmla="*/ 251935 w 7720567"/>
                  <a:gd name="connsiteY180" fmla="*/ 254139 h 2310032"/>
                  <a:gd name="connsiteX181" fmla="*/ 293924 w 7720567"/>
                  <a:gd name="connsiteY181" fmla="*/ 217892 h 2310032"/>
                  <a:gd name="connsiteX182" fmla="*/ 335913 w 7720567"/>
                  <a:gd name="connsiteY182" fmla="*/ 254139 h 2310032"/>
                  <a:gd name="connsiteX183" fmla="*/ 293924 w 7720567"/>
                  <a:gd name="connsiteY183" fmla="*/ 290385 h 2310032"/>
                  <a:gd name="connsiteX184" fmla="*/ 251935 w 7720567"/>
                  <a:gd name="connsiteY184" fmla="*/ 254139 h 2310032"/>
                  <a:gd name="connsiteX185" fmla="*/ 399132 w 7720567"/>
                  <a:gd name="connsiteY185" fmla="*/ 1227612 h 2310032"/>
                  <a:gd name="connsiteX186" fmla="*/ 441121 w 7720567"/>
                  <a:gd name="connsiteY186" fmla="*/ 1191366 h 2310032"/>
                  <a:gd name="connsiteX187" fmla="*/ 483111 w 7720567"/>
                  <a:gd name="connsiteY187" fmla="*/ 1227612 h 2310032"/>
                  <a:gd name="connsiteX188" fmla="*/ 441121 w 7720567"/>
                  <a:gd name="connsiteY188" fmla="*/ 1263859 h 2310032"/>
                  <a:gd name="connsiteX189" fmla="*/ 399132 w 7720567"/>
                  <a:gd name="connsiteY189" fmla="*/ 1227612 h 2310032"/>
                  <a:gd name="connsiteX190" fmla="*/ 378138 w 7720567"/>
                  <a:gd name="connsiteY190" fmla="*/ 1184117 h 2310032"/>
                  <a:gd name="connsiteX191" fmla="*/ 420127 w 7720567"/>
                  <a:gd name="connsiteY191" fmla="*/ 1147870 h 2310032"/>
                  <a:gd name="connsiteX192" fmla="*/ 462116 w 7720567"/>
                  <a:gd name="connsiteY192" fmla="*/ 1184117 h 2310032"/>
                  <a:gd name="connsiteX193" fmla="*/ 420127 w 7720567"/>
                  <a:gd name="connsiteY193" fmla="*/ 1220363 h 2310032"/>
                  <a:gd name="connsiteX194" fmla="*/ 378138 w 7720567"/>
                  <a:gd name="connsiteY194" fmla="*/ 1184117 h 2310032"/>
                  <a:gd name="connsiteX195" fmla="*/ 357143 w 7720567"/>
                  <a:gd name="connsiteY195" fmla="*/ 1169618 h 2310032"/>
                  <a:gd name="connsiteX196" fmla="*/ 399132 w 7720567"/>
                  <a:gd name="connsiteY196" fmla="*/ 1133372 h 2310032"/>
                  <a:gd name="connsiteX197" fmla="*/ 441121 w 7720567"/>
                  <a:gd name="connsiteY197" fmla="*/ 1169618 h 2310032"/>
                  <a:gd name="connsiteX198" fmla="*/ 399132 w 7720567"/>
                  <a:gd name="connsiteY198" fmla="*/ 1205865 h 2310032"/>
                  <a:gd name="connsiteX199" fmla="*/ 357143 w 7720567"/>
                  <a:gd name="connsiteY199" fmla="*/ 1169618 h 2310032"/>
                  <a:gd name="connsiteX200" fmla="*/ 336149 w 7720567"/>
                  <a:gd name="connsiteY200" fmla="*/ 1140621 h 2310032"/>
                  <a:gd name="connsiteX201" fmla="*/ 378138 w 7720567"/>
                  <a:gd name="connsiteY201" fmla="*/ 1104374 h 2310032"/>
                  <a:gd name="connsiteX202" fmla="*/ 420127 w 7720567"/>
                  <a:gd name="connsiteY202" fmla="*/ 1140621 h 2310032"/>
                  <a:gd name="connsiteX203" fmla="*/ 378138 w 7720567"/>
                  <a:gd name="connsiteY203" fmla="*/ 1176867 h 2310032"/>
                  <a:gd name="connsiteX204" fmla="*/ 336149 w 7720567"/>
                  <a:gd name="connsiteY204" fmla="*/ 1140621 h 2310032"/>
                  <a:gd name="connsiteX205" fmla="*/ 336149 w 7720567"/>
                  <a:gd name="connsiteY205" fmla="*/ 1082420 h 2310032"/>
                  <a:gd name="connsiteX206" fmla="*/ 367758 w 7720567"/>
                  <a:gd name="connsiteY206" fmla="*/ 1046173 h 2310032"/>
                  <a:gd name="connsiteX207" fmla="*/ 399368 w 7720567"/>
                  <a:gd name="connsiteY207" fmla="*/ 1082420 h 2310032"/>
                  <a:gd name="connsiteX208" fmla="*/ 367758 w 7720567"/>
                  <a:gd name="connsiteY208" fmla="*/ 1118666 h 2310032"/>
                  <a:gd name="connsiteX209" fmla="*/ 336149 w 7720567"/>
                  <a:gd name="connsiteY209" fmla="*/ 1082420 h 2310032"/>
                  <a:gd name="connsiteX210" fmla="*/ 315154 w 7720567"/>
                  <a:gd name="connsiteY210" fmla="*/ 966224 h 2310032"/>
                  <a:gd name="connsiteX211" fmla="*/ 357143 w 7720567"/>
                  <a:gd name="connsiteY211" fmla="*/ 929978 h 2310032"/>
                  <a:gd name="connsiteX212" fmla="*/ 399132 w 7720567"/>
                  <a:gd name="connsiteY212" fmla="*/ 966224 h 2310032"/>
                  <a:gd name="connsiteX213" fmla="*/ 357143 w 7720567"/>
                  <a:gd name="connsiteY213" fmla="*/ 1002471 h 2310032"/>
                  <a:gd name="connsiteX214" fmla="*/ 315154 w 7720567"/>
                  <a:gd name="connsiteY214" fmla="*/ 966224 h 2310032"/>
                  <a:gd name="connsiteX215" fmla="*/ 294160 w 7720567"/>
                  <a:gd name="connsiteY215" fmla="*/ 610181 h 2310032"/>
                  <a:gd name="connsiteX216" fmla="*/ 336149 w 7720567"/>
                  <a:gd name="connsiteY216" fmla="*/ 581184 h 2310032"/>
                  <a:gd name="connsiteX217" fmla="*/ 378138 w 7720567"/>
                  <a:gd name="connsiteY217" fmla="*/ 610181 h 2310032"/>
                  <a:gd name="connsiteX218" fmla="*/ 336149 w 7720567"/>
                  <a:gd name="connsiteY218" fmla="*/ 639178 h 2310032"/>
                  <a:gd name="connsiteX219" fmla="*/ 294160 w 7720567"/>
                  <a:gd name="connsiteY219" fmla="*/ 610181 h 2310032"/>
                  <a:gd name="connsiteX220" fmla="*/ 294160 w 7720567"/>
                  <a:gd name="connsiteY220" fmla="*/ 472238 h 2310032"/>
                  <a:gd name="connsiteX221" fmla="*/ 336149 w 7720567"/>
                  <a:gd name="connsiteY221" fmla="*/ 435992 h 2310032"/>
                  <a:gd name="connsiteX222" fmla="*/ 378138 w 7720567"/>
                  <a:gd name="connsiteY222" fmla="*/ 472238 h 2310032"/>
                  <a:gd name="connsiteX223" fmla="*/ 336149 w 7720567"/>
                  <a:gd name="connsiteY223" fmla="*/ 508484 h 2310032"/>
                  <a:gd name="connsiteX224" fmla="*/ 294160 w 7720567"/>
                  <a:gd name="connsiteY224" fmla="*/ 472238 h 2310032"/>
                  <a:gd name="connsiteX225" fmla="*/ 294160 w 7720567"/>
                  <a:gd name="connsiteY225" fmla="*/ 421286 h 2310032"/>
                  <a:gd name="connsiteX226" fmla="*/ 325769 w 7720567"/>
                  <a:gd name="connsiteY226" fmla="*/ 392289 h 2310032"/>
                  <a:gd name="connsiteX227" fmla="*/ 357379 w 7720567"/>
                  <a:gd name="connsiteY227" fmla="*/ 421286 h 2310032"/>
                  <a:gd name="connsiteX228" fmla="*/ 325769 w 7720567"/>
                  <a:gd name="connsiteY228" fmla="*/ 450283 h 2310032"/>
                  <a:gd name="connsiteX229" fmla="*/ 294160 w 7720567"/>
                  <a:gd name="connsiteY229" fmla="*/ 421286 h 2310032"/>
                  <a:gd name="connsiteX230" fmla="*/ 273165 w 7720567"/>
                  <a:gd name="connsiteY230" fmla="*/ 341337 h 2310032"/>
                  <a:gd name="connsiteX231" fmla="*/ 315154 w 7720567"/>
                  <a:gd name="connsiteY231" fmla="*/ 305090 h 2310032"/>
                  <a:gd name="connsiteX232" fmla="*/ 357143 w 7720567"/>
                  <a:gd name="connsiteY232" fmla="*/ 341337 h 2310032"/>
                  <a:gd name="connsiteX233" fmla="*/ 315154 w 7720567"/>
                  <a:gd name="connsiteY233" fmla="*/ 377583 h 2310032"/>
                  <a:gd name="connsiteX234" fmla="*/ 273165 w 7720567"/>
                  <a:gd name="connsiteY234" fmla="*/ 341337 h 2310032"/>
                  <a:gd name="connsiteX235" fmla="*/ 252170 w 7720567"/>
                  <a:gd name="connsiteY235" fmla="*/ 225142 h 2310032"/>
                  <a:gd name="connsiteX236" fmla="*/ 294160 w 7720567"/>
                  <a:gd name="connsiteY236" fmla="*/ 188895 h 2310032"/>
                  <a:gd name="connsiteX237" fmla="*/ 336149 w 7720567"/>
                  <a:gd name="connsiteY237" fmla="*/ 225142 h 2310032"/>
                  <a:gd name="connsiteX238" fmla="*/ 294160 w 7720567"/>
                  <a:gd name="connsiteY238" fmla="*/ 261388 h 2310032"/>
                  <a:gd name="connsiteX239" fmla="*/ 252170 w 7720567"/>
                  <a:gd name="connsiteY239" fmla="*/ 225142 h 2310032"/>
                  <a:gd name="connsiteX240" fmla="*/ 189187 w 7720567"/>
                  <a:gd name="connsiteY240" fmla="*/ 50745 h 2310032"/>
                  <a:gd name="connsiteX241" fmla="*/ 231176 w 7720567"/>
                  <a:gd name="connsiteY241" fmla="*/ 14498 h 2310032"/>
                  <a:gd name="connsiteX242" fmla="*/ 273165 w 7720567"/>
                  <a:gd name="connsiteY242" fmla="*/ 50745 h 2310032"/>
                  <a:gd name="connsiteX243" fmla="*/ 231176 w 7720567"/>
                  <a:gd name="connsiteY243" fmla="*/ 86991 h 2310032"/>
                  <a:gd name="connsiteX244" fmla="*/ 189187 w 7720567"/>
                  <a:gd name="connsiteY244" fmla="*/ 50745 h 2310032"/>
                  <a:gd name="connsiteX245" fmla="*/ 147198 w 7720567"/>
                  <a:gd name="connsiteY245" fmla="*/ 50745 h 2310032"/>
                  <a:gd name="connsiteX246" fmla="*/ 189187 w 7720567"/>
                  <a:gd name="connsiteY246" fmla="*/ 14498 h 2310032"/>
                  <a:gd name="connsiteX247" fmla="*/ 231176 w 7720567"/>
                  <a:gd name="connsiteY247" fmla="*/ 50745 h 2310032"/>
                  <a:gd name="connsiteX248" fmla="*/ 189187 w 7720567"/>
                  <a:gd name="connsiteY248" fmla="*/ 86991 h 2310032"/>
                  <a:gd name="connsiteX249" fmla="*/ 147198 w 7720567"/>
                  <a:gd name="connsiteY249" fmla="*/ 50745 h 2310032"/>
                  <a:gd name="connsiteX250" fmla="*/ 0 w 7720567"/>
                  <a:gd name="connsiteY250" fmla="*/ 28997 h 2310032"/>
                  <a:gd name="connsiteX251" fmla="*/ 41989 w 7720567"/>
                  <a:gd name="connsiteY251" fmla="*/ 0 h 2310032"/>
                  <a:gd name="connsiteX252" fmla="*/ 83978 w 7720567"/>
                  <a:gd name="connsiteY252" fmla="*/ 28997 h 2310032"/>
                  <a:gd name="connsiteX253" fmla="*/ 41989 w 7720567"/>
                  <a:gd name="connsiteY253" fmla="*/ 57994 h 2310032"/>
                  <a:gd name="connsiteX254" fmla="*/ 0 w 7720567"/>
                  <a:gd name="connsiteY254" fmla="*/ 28997 h 231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7720567" h="2310032">
                    <a:moveTo>
                      <a:pt x="7651688" y="2281035"/>
                    </a:moveTo>
                    <a:cubicBezTo>
                      <a:pt x="7651688" y="2265087"/>
                      <a:pt x="7667021" y="2252039"/>
                      <a:pt x="7686128" y="2252039"/>
                    </a:cubicBezTo>
                    <a:cubicBezTo>
                      <a:pt x="7705235" y="2252039"/>
                      <a:pt x="7720568" y="2265087"/>
                      <a:pt x="7720568" y="2281035"/>
                    </a:cubicBezTo>
                    <a:cubicBezTo>
                      <a:pt x="7720568" y="2296984"/>
                      <a:pt x="7705235" y="2310033"/>
                      <a:pt x="7686128" y="2310033"/>
                    </a:cubicBezTo>
                    <a:cubicBezTo>
                      <a:pt x="7667021" y="2310033"/>
                      <a:pt x="7651688" y="2296984"/>
                      <a:pt x="7651688" y="2281035"/>
                    </a:cubicBezTo>
                    <a:close/>
                    <a:moveTo>
                      <a:pt x="7096865" y="2276272"/>
                    </a:moveTo>
                    <a:cubicBezTo>
                      <a:pt x="7096865" y="2257630"/>
                      <a:pt x="7114557" y="2242511"/>
                      <a:pt x="7136496" y="2242511"/>
                    </a:cubicBezTo>
                    <a:cubicBezTo>
                      <a:pt x="7158434" y="2242511"/>
                      <a:pt x="7176362" y="2257630"/>
                      <a:pt x="7176362" y="2276272"/>
                    </a:cubicBezTo>
                    <a:cubicBezTo>
                      <a:pt x="7176362" y="2294913"/>
                      <a:pt x="7158434" y="2310033"/>
                      <a:pt x="7136496" y="2310033"/>
                    </a:cubicBezTo>
                    <a:cubicBezTo>
                      <a:pt x="7114557" y="2310033"/>
                      <a:pt x="7096865" y="2294913"/>
                      <a:pt x="7096865" y="2276272"/>
                    </a:cubicBezTo>
                    <a:close/>
                    <a:moveTo>
                      <a:pt x="5864556" y="2281035"/>
                    </a:moveTo>
                    <a:cubicBezTo>
                      <a:pt x="5864556" y="2265087"/>
                      <a:pt x="5878710" y="2252039"/>
                      <a:pt x="5896166" y="2252039"/>
                    </a:cubicBezTo>
                    <a:cubicBezTo>
                      <a:pt x="5913622" y="2252039"/>
                      <a:pt x="5927775" y="2265087"/>
                      <a:pt x="5927775" y="2281035"/>
                    </a:cubicBezTo>
                    <a:cubicBezTo>
                      <a:pt x="5927775" y="2296984"/>
                      <a:pt x="5913622" y="2310033"/>
                      <a:pt x="5896166" y="2310033"/>
                    </a:cubicBezTo>
                    <a:cubicBezTo>
                      <a:pt x="5878710" y="2310033"/>
                      <a:pt x="5864556" y="2296984"/>
                      <a:pt x="5864556" y="2281035"/>
                    </a:cubicBezTo>
                    <a:close/>
                    <a:moveTo>
                      <a:pt x="5809121" y="2164840"/>
                    </a:moveTo>
                    <a:cubicBezTo>
                      <a:pt x="5809121" y="2148891"/>
                      <a:pt x="5824454" y="2135842"/>
                      <a:pt x="5843326" y="2135842"/>
                    </a:cubicBezTo>
                    <a:cubicBezTo>
                      <a:pt x="5862197" y="2135842"/>
                      <a:pt x="5877531" y="2148891"/>
                      <a:pt x="5877531" y="2164840"/>
                    </a:cubicBezTo>
                    <a:cubicBezTo>
                      <a:pt x="5877531" y="2180789"/>
                      <a:pt x="5862197" y="2193837"/>
                      <a:pt x="5843326" y="2193837"/>
                    </a:cubicBezTo>
                    <a:cubicBezTo>
                      <a:pt x="5824454" y="2193837"/>
                      <a:pt x="5809121" y="2180789"/>
                      <a:pt x="5809121" y="2164840"/>
                    </a:cubicBezTo>
                    <a:close/>
                    <a:moveTo>
                      <a:pt x="5198628" y="2164840"/>
                    </a:moveTo>
                    <a:cubicBezTo>
                      <a:pt x="5198628" y="2148891"/>
                      <a:pt x="5214433" y="2135842"/>
                      <a:pt x="5233776" y="2135842"/>
                    </a:cubicBezTo>
                    <a:cubicBezTo>
                      <a:pt x="5253120" y="2135842"/>
                      <a:pt x="5268924" y="2148891"/>
                      <a:pt x="5268924" y="2164840"/>
                    </a:cubicBezTo>
                    <a:cubicBezTo>
                      <a:pt x="5268924" y="2180789"/>
                      <a:pt x="5253120" y="2193837"/>
                      <a:pt x="5233776" y="2193837"/>
                    </a:cubicBezTo>
                    <a:cubicBezTo>
                      <a:pt x="5214433" y="2193837"/>
                      <a:pt x="5198628" y="2180789"/>
                      <a:pt x="5198628" y="2164840"/>
                    </a:cubicBezTo>
                    <a:close/>
                    <a:moveTo>
                      <a:pt x="4623991" y="2113887"/>
                    </a:moveTo>
                    <a:cubicBezTo>
                      <a:pt x="4623991" y="2093797"/>
                      <a:pt x="4642862" y="2077641"/>
                      <a:pt x="4665980" y="2077641"/>
                    </a:cubicBezTo>
                    <a:cubicBezTo>
                      <a:pt x="4689097" y="2077641"/>
                      <a:pt x="4707969" y="2094004"/>
                      <a:pt x="4707969" y="2113887"/>
                    </a:cubicBezTo>
                    <a:cubicBezTo>
                      <a:pt x="4707969" y="2133771"/>
                      <a:pt x="4689097" y="2150134"/>
                      <a:pt x="4665980" y="2150134"/>
                    </a:cubicBezTo>
                    <a:cubicBezTo>
                      <a:pt x="4642862" y="2150134"/>
                      <a:pt x="4623991" y="2133979"/>
                      <a:pt x="4623991" y="2113887"/>
                    </a:cubicBezTo>
                    <a:close/>
                    <a:moveTo>
                      <a:pt x="4594504" y="2099390"/>
                    </a:moveTo>
                    <a:cubicBezTo>
                      <a:pt x="4594504" y="2079298"/>
                      <a:pt x="4612432" y="2063143"/>
                      <a:pt x="4634370" y="2063143"/>
                    </a:cubicBezTo>
                    <a:cubicBezTo>
                      <a:pt x="4656308" y="2063143"/>
                      <a:pt x="4674236" y="2079505"/>
                      <a:pt x="4674236" y="2099390"/>
                    </a:cubicBezTo>
                    <a:cubicBezTo>
                      <a:pt x="4674236" y="2119273"/>
                      <a:pt x="4656308" y="2135636"/>
                      <a:pt x="4634370" y="2135636"/>
                    </a:cubicBezTo>
                    <a:cubicBezTo>
                      <a:pt x="4612432" y="2135636"/>
                      <a:pt x="4594504" y="2119273"/>
                      <a:pt x="4594504" y="2099390"/>
                    </a:cubicBezTo>
                    <a:close/>
                    <a:moveTo>
                      <a:pt x="4112573" y="2055893"/>
                    </a:moveTo>
                    <a:cubicBezTo>
                      <a:pt x="4112573" y="2035803"/>
                      <a:pt x="4129793" y="2019647"/>
                      <a:pt x="4151023" y="2019647"/>
                    </a:cubicBezTo>
                    <a:cubicBezTo>
                      <a:pt x="4172254" y="2019647"/>
                      <a:pt x="4189474" y="2036010"/>
                      <a:pt x="4189474" y="2055893"/>
                    </a:cubicBezTo>
                    <a:cubicBezTo>
                      <a:pt x="4189474" y="2075777"/>
                      <a:pt x="4172254" y="2092140"/>
                      <a:pt x="4151023" y="2092140"/>
                    </a:cubicBezTo>
                    <a:cubicBezTo>
                      <a:pt x="4129793" y="2092140"/>
                      <a:pt x="4112573" y="2075777"/>
                      <a:pt x="4112573" y="2055893"/>
                    </a:cubicBezTo>
                    <a:close/>
                    <a:moveTo>
                      <a:pt x="4050297" y="2055893"/>
                    </a:moveTo>
                    <a:cubicBezTo>
                      <a:pt x="4050297" y="2035803"/>
                      <a:pt x="4067045" y="2019647"/>
                      <a:pt x="4088040" y="2019647"/>
                    </a:cubicBezTo>
                    <a:cubicBezTo>
                      <a:pt x="4109034" y="2019647"/>
                      <a:pt x="4125783" y="2036010"/>
                      <a:pt x="4125783" y="2055893"/>
                    </a:cubicBezTo>
                    <a:cubicBezTo>
                      <a:pt x="4125783" y="2075777"/>
                      <a:pt x="4109034" y="2092140"/>
                      <a:pt x="4088040" y="2092140"/>
                    </a:cubicBezTo>
                    <a:cubicBezTo>
                      <a:pt x="4067045" y="2092140"/>
                      <a:pt x="4050297" y="2075777"/>
                      <a:pt x="4050297" y="2055893"/>
                    </a:cubicBezTo>
                    <a:close/>
                    <a:moveTo>
                      <a:pt x="3972452" y="2055893"/>
                    </a:moveTo>
                    <a:cubicBezTo>
                      <a:pt x="3972452" y="2035803"/>
                      <a:pt x="3991323" y="2019647"/>
                      <a:pt x="4014441" y="2019647"/>
                    </a:cubicBezTo>
                    <a:cubicBezTo>
                      <a:pt x="4037558" y="2019647"/>
                      <a:pt x="4056430" y="2036010"/>
                      <a:pt x="4056430" y="2055893"/>
                    </a:cubicBezTo>
                    <a:cubicBezTo>
                      <a:pt x="4056430" y="2075777"/>
                      <a:pt x="4037558" y="2092140"/>
                      <a:pt x="4014441" y="2092140"/>
                    </a:cubicBezTo>
                    <a:cubicBezTo>
                      <a:pt x="3991323" y="2092140"/>
                      <a:pt x="3972452" y="2075777"/>
                      <a:pt x="3972452" y="2055893"/>
                    </a:cubicBezTo>
                    <a:close/>
                    <a:moveTo>
                      <a:pt x="3930463" y="2055893"/>
                    </a:moveTo>
                    <a:cubicBezTo>
                      <a:pt x="3930463" y="2035803"/>
                      <a:pt x="3949334" y="2019647"/>
                      <a:pt x="3972452" y="2019647"/>
                    </a:cubicBezTo>
                    <a:cubicBezTo>
                      <a:pt x="3995569" y="2019647"/>
                      <a:pt x="4014441" y="2036010"/>
                      <a:pt x="4014441" y="2055893"/>
                    </a:cubicBezTo>
                    <a:cubicBezTo>
                      <a:pt x="4014441" y="2075777"/>
                      <a:pt x="3995569" y="2092140"/>
                      <a:pt x="3972452" y="2092140"/>
                    </a:cubicBezTo>
                    <a:cubicBezTo>
                      <a:pt x="3949334" y="2092140"/>
                      <a:pt x="3930463" y="2075777"/>
                      <a:pt x="3930463" y="2055893"/>
                    </a:cubicBezTo>
                    <a:close/>
                    <a:moveTo>
                      <a:pt x="3888474" y="2055893"/>
                    </a:moveTo>
                    <a:cubicBezTo>
                      <a:pt x="3888474" y="2035803"/>
                      <a:pt x="3907345" y="2019647"/>
                      <a:pt x="3930463" y="2019647"/>
                    </a:cubicBezTo>
                    <a:cubicBezTo>
                      <a:pt x="3953580" y="2019647"/>
                      <a:pt x="3972452" y="2036010"/>
                      <a:pt x="3972452" y="2055893"/>
                    </a:cubicBezTo>
                    <a:cubicBezTo>
                      <a:pt x="3972452" y="2075777"/>
                      <a:pt x="3953580" y="2092140"/>
                      <a:pt x="3930463" y="2092140"/>
                    </a:cubicBezTo>
                    <a:cubicBezTo>
                      <a:pt x="3907345" y="2092140"/>
                      <a:pt x="3888474" y="2075777"/>
                      <a:pt x="3888474" y="2055893"/>
                    </a:cubicBezTo>
                    <a:close/>
                    <a:moveTo>
                      <a:pt x="3657298" y="2026897"/>
                    </a:moveTo>
                    <a:cubicBezTo>
                      <a:pt x="3657298" y="2006805"/>
                      <a:pt x="3676169" y="1990651"/>
                      <a:pt x="3699287" y="1990651"/>
                    </a:cubicBezTo>
                    <a:cubicBezTo>
                      <a:pt x="3722404" y="1990651"/>
                      <a:pt x="3741276" y="2007013"/>
                      <a:pt x="3741276" y="2026897"/>
                    </a:cubicBezTo>
                    <a:cubicBezTo>
                      <a:pt x="3741276" y="2046780"/>
                      <a:pt x="3722404" y="2063143"/>
                      <a:pt x="3699287" y="2063143"/>
                    </a:cubicBezTo>
                    <a:cubicBezTo>
                      <a:pt x="3676169" y="2063143"/>
                      <a:pt x="3657298" y="2046987"/>
                      <a:pt x="3657298" y="2026897"/>
                    </a:cubicBezTo>
                    <a:close/>
                    <a:moveTo>
                      <a:pt x="3447116" y="2026897"/>
                    </a:moveTo>
                    <a:cubicBezTo>
                      <a:pt x="3447116" y="2006805"/>
                      <a:pt x="3465988" y="1990651"/>
                      <a:pt x="3489105" y="1990651"/>
                    </a:cubicBezTo>
                    <a:cubicBezTo>
                      <a:pt x="3512223" y="1990651"/>
                      <a:pt x="3531094" y="2007013"/>
                      <a:pt x="3531094" y="2026897"/>
                    </a:cubicBezTo>
                    <a:cubicBezTo>
                      <a:pt x="3531094" y="2046780"/>
                      <a:pt x="3512223" y="2063143"/>
                      <a:pt x="3489105" y="2063143"/>
                    </a:cubicBezTo>
                    <a:cubicBezTo>
                      <a:pt x="3465988" y="2063143"/>
                      <a:pt x="3447116" y="2046987"/>
                      <a:pt x="3447116" y="2026897"/>
                    </a:cubicBezTo>
                    <a:close/>
                    <a:moveTo>
                      <a:pt x="3362902" y="1997899"/>
                    </a:moveTo>
                    <a:cubicBezTo>
                      <a:pt x="3362902" y="1977808"/>
                      <a:pt x="3381774" y="1961653"/>
                      <a:pt x="3404891" y="1961653"/>
                    </a:cubicBezTo>
                    <a:cubicBezTo>
                      <a:pt x="3428009" y="1961653"/>
                      <a:pt x="3446880" y="1978015"/>
                      <a:pt x="3446880" y="1997899"/>
                    </a:cubicBezTo>
                    <a:cubicBezTo>
                      <a:pt x="3446880" y="2017784"/>
                      <a:pt x="3428009" y="2034146"/>
                      <a:pt x="3404891" y="2034146"/>
                    </a:cubicBezTo>
                    <a:cubicBezTo>
                      <a:pt x="3381774" y="2034146"/>
                      <a:pt x="3362902" y="2017784"/>
                      <a:pt x="3362902" y="1997899"/>
                    </a:cubicBezTo>
                    <a:close/>
                    <a:moveTo>
                      <a:pt x="3152721" y="1946947"/>
                    </a:moveTo>
                    <a:cubicBezTo>
                      <a:pt x="3152721" y="1930792"/>
                      <a:pt x="3166874" y="1917951"/>
                      <a:pt x="3184331" y="1917951"/>
                    </a:cubicBezTo>
                    <a:cubicBezTo>
                      <a:pt x="3201787" y="1917951"/>
                      <a:pt x="3215940" y="1930999"/>
                      <a:pt x="3215940" y="1946947"/>
                    </a:cubicBezTo>
                    <a:cubicBezTo>
                      <a:pt x="3215940" y="1962896"/>
                      <a:pt x="3201787" y="1975944"/>
                      <a:pt x="3184331" y="1975944"/>
                    </a:cubicBezTo>
                    <a:cubicBezTo>
                      <a:pt x="3166874" y="1975944"/>
                      <a:pt x="3152721" y="1962896"/>
                      <a:pt x="3152721" y="1946947"/>
                    </a:cubicBezTo>
                    <a:close/>
                    <a:moveTo>
                      <a:pt x="2753352" y="1895996"/>
                    </a:moveTo>
                    <a:cubicBezTo>
                      <a:pt x="2753352" y="1875904"/>
                      <a:pt x="2772224" y="1859749"/>
                      <a:pt x="2795342" y="1859749"/>
                    </a:cubicBezTo>
                    <a:cubicBezTo>
                      <a:pt x="2818459" y="1859749"/>
                      <a:pt x="2837331" y="1876111"/>
                      <a:pt x="2837331" y="1895996"/>
                    </a:cubicBezTo>
                    <a:cubicBezTo>
                      <a:pt x="2837331" y="1915879"/>
                      <a:pt x="2818459" y="1932242"/>
                      <a:pt x="2795342" y="1932242"/>
                    </a:cubicBezTo>
                    <a:cubicBezTo>
                      <a:pt x="2772224" y="1932242"/>
                      <a:pt x="2753352" y="1915879"/>
                      <a:pt x="2753352" y="1895996"/>
                    </a:cubicBezTo>
                    <a:close/>
                    <a:moveTo>
                      <a:pt x="2711363" y="1866998"/>
                    </a:moveTo>
                    <a:cubicBezTo>
                      <a:pt x="2711363" y="1846908"/>
                      <a:pt x="2730235" y="1830752"/>
                      <a:pt x="2753352" y="1830752"/>
                    </a:cubicBezTo>
                    <a:cubicBezTo>
                      <a:pt x="2776470" y="1830752"/>
                      <a:pt x="2795342" y="1847114"/>
                      <a:pt x="2795342" y="1866998"/>
                    </a:cubicBezTo>
                    <a:cubicBezTo>
                      <a:pt x="2795342" y="1886882"/>
                      <a:pt x="2776470" y="1903452"/>
                      <a:pt x="2753352" y="1903452"/>
                    </a:cubicBezTo>
                    <a:cubicBezTo>
                      <a:pt x="2730235" y="1903452"/>
                      <a:pt x="2711363" y="1887090"/>
                      <a:pt x="2711363" y="1866998"/>
                    </a:cubicBezTo>
                    <a:close/>
                    <a:moveTo>
                      <a:pt x="2170223" y="1801548"/>
                    </a:moveTo>
                    <a:cubicBezTo>
                      <a:pt x="2170223" y="1785392"/>
                      <a:pt x="2185792" y="1772550"/>
                      <a:pt x="2205136" y="1772550"/>
                    </a:cubicBezTo>
                    <a:cubicBezTo>
                      <a:pt x="2224479" y="1772550"/>
                      <a:pt x="2240048" y="1785599"/>
                      <a:pt x="2240048" y="1801548"/>
                    </a:cubicBezTo>
                    <a:cubicBezTo>
                      <a:pt x="2240048" y="1817496"/>
                      <a:pt x="2224479" y="1830544"/>
                      <a:pt x="2205136" y="1830544"/>
                    </a:cubicBezTo>
                    <a:cubicBezTo>
                      <a:pt x="2185792" y="1830544"/>
                      <a:pt x="2170223" y="1817496"/>
                      <a:pt x="2170223" y="1801548"/>
                    </a:cubicBezTo>
                    <a:close/>
                    <a:moveTo>
                      <a:pt x="2152767" y="1801548"/>
                    </a:moveTo>
                    <a:cubicBezTo>
                      <a:pt x="2152767" y="1785392"/>
                      <a:pt x="2168336" y="1772550"/>
                      <a:pt x="2187679" y="1772550"/>
                    </a:cubicBezTo>
                    <a:cubicBezTo>
                      <a:pt x="2207023" y="1772550"/>
                      <a:pt x="2222591" y="1785599"/>
                      <a:pt x="2222591" y="1801548"/>
                    </a:cubicBezTo>
                    <a:cubicBezTo>
                      <a:pt x="2222591" y="1817496"/>
                      <a:pt x="2207023" y="1830544"/>
                      <a:pt x="2187679" y="1830544"/>
                    </a:cubicBezTo>
                    <a:cubicBezTo>
                      <a:pt x="2168336" y="1830544"/>
                      <a:pt x="2152767" y="1817496"/>
                      <a:pt x="2152767" y="1801548"/>
                    </a:cubicBezTo>
                    <a:close/>
                    <a:moveTo>
                      <a:pt x="1689707" y="1714349"/>
                    </a:moveTo>
                    <a:cubicBezTo>
                      <a:pt x="1689707" y="1698193"/>
                      <a:pt x="1704805" y="1685352"/>
                      <a:pt x="1723204" y="1685352"/>
                    </a:cubicBezTo>
                    <a:cubicBezTo>
                      <a:pt x="1741604" y="1685352"/>
                      <a:pt x="1756701" y="1698400"/>
                      <a:pt x="1756701" y="1714349"/>
                    </a:cubicBezTo>
                    <a:cubicBezTo>
                      <a:pt x="1756701" y="1730298"/>
                      <a:pt x="1741604" y="1743347"/>
                      <a:pt x="1723204" y="1743347"/>
                    </a:cubicBezTo>
                    <a:cubicBezTo>
                      <a:pt x="1704805" y="1743347"/>
                      <a:pt x="1689707" y="1730298"/>
                      <a:pt x="1689707" y="1714349"/>
                    </a:cubicBezTo>
                    <a:close/>
                    <a:moveTo>
                      <a:pt x="1545340" y="1678103"/>
                    </a:moveTo>
                    <a:cubicBezTo>
                      <a:pt x="1545340" y="1658013"/>
                      <a:pt x="1563740" y="1641856"/>
                      <a:pt x="1586622" y="1641856"/>
                    </a:cubicBezTo>
                    <a:cubicBezTo>
                      <a:pt x="1609503" y="1641856"/>
                      <a:pt x="1627903" y="1658219"/>
                      <a:pt x="1627903" y="1678103"/>
                    </a:cubicBezTo>
                    <a:cubicBezTo>
                      <a:pt x="1627903" y="1697987"/>
                      <a:pt x="1609503" y="1714349"/>
                      <a:pt x="1586622" y="1714349"/>
                    </a:cubicBezTo>
                    <a:cubicBezTo>
                      <a:pt x="1563740" y="1714349"/>
                      <a:pt x="1545340" y="1697987"/>
                      <a:pt x="1545340" y="1678103"/>
                    </a:cubicBezTo>
                    <a:close/>
                    <a:moveTo>
                      <a:pt x="1513023" y="1649105"/>
                    </a:moveTo>
                    <a:cubicBezTo>
                      <a:pt x="1513023" y="1629015"/>
                      <a:pt x="1531894" y="1612859"/>
                      <a:pt x="1555012" y="1612859"/>
                    </a:cubicBezTo>
                    <a:cubicBezTo>
                      <a:pt x="1578130" y="1612859"/>
                      <a:pt x="1597001" y="1629222"/>
                      <a:pt x="1597001" y="1649105"/>
                    </a:cubicBezTo>
                    <a:cubicBezTo>
                      <a:pt x="1597001" y="1668989"/>
                      <a:pt x="1578130" y="1685352"/>
                      <a:pt x="1555012" y="1685352"/>
                    </a:cubicBezTo>
                    <a:cubicBezTo>
                      <a:pt x="1531894" y="1685352"/>
                      <a:pt x="1513023" y="1668989"/>
                      <a:pt x="1513023" y="1649105"/>
                    </a:cubicBezTo>
                    <a:close/>
                    <a:moveTo>
                      <a:pt x="1471034" y="1590904"/>
                    </a:moveTo>
                    <a:cubicBezTo>
                      <a:pt x="1471034" y="1570814"/>
                      <a:pt x="1485187" y="1554658"/>
                      <a:pt x="1502644" y="1554658"/>
                    </a:cubicBezTo>
                    <a:cubicBezTo>
                      <a:pt x="1520100" y="1554658"/>
                      <a:pt x="1534253" y="1571021"/>
                      <a:pt x="1534253" y="1590904"/>
                    </a:cubicBezTo>
                    <a:cubicBezTo>
                      <a:pt x="1534253" y="1610788"/>
                      <a:pt x="1520100" y="1627150"/>
                      <a:pt x="1502644" y="1627150"/>
                    </a:cubicBezTo>
                    <a:cubicBezTo>
                      <a:pt x="1485187" y="1627150"/>
                      <a:pt x="1471034" y="1610788"/>
                      <a:pt x="1471034" y="1590904"/>
                    </a:cubicBezTo>
                    <a:close/>
                    <a:moveTo>
                      <a:pt x="987452" y="1518205"/>
                    </a:moveTo>
                    <a:cubicBezTo>
                      <a:pt x="987452" y="1498114"/>
                      <a:pt x="1006323" y="1481959"/>
                      <a:pt x="1029441" y="1481959"/>
                    </a:cubicBezTo>
                    <a:cubicBezTo>
                      <a:pt x="1052558" y="1481959"/>
                      <a:pt x="1071430" y="1498321"/>
                      <a:pt x="1071430" y="1518205"/>
                    </a:cubicBezTo>
                    <a:cubicBezTo>
                      <a:pt x="1071430" y="1538088"/>
                      <a:pt x="1052558" y="1554452"/>
                      <a:pt x="1029441" y="1554452"/>
                    </a:cubicBezTo>
                    <a:cubicBezTo>
                      <a:pt x="1006323" y="1554452"/>
                      <a:pt x="987452" y="1538295"/>
                      <a:pt x="987452" y="1518205"/>
                    </a:cubicBezTo>
                    <a:close/>
                    <a:moveTo>
                      <a:pt x="1029441" y="1518205"/>
                    </a:moveTo>
                    <a:cubicBezTo>
                      <a:pt x="1029441" y="1498114"/>
                      <a:pt x="1048312" y="1481959"/>
                      <a:pt x="1071430" y="1481959"/>
                    </a:cubicBezTo>
                    <a:cubicBezTo>
                      <a:pt x="1094547" y="1481959"/>
                      <a:pt x="1113419" y="1498321"/>
                      <a:pt x="1113419" y="1518205"/>
                    </a:cubicBezTo>
                    <a:cubicBezTo>
                      <a:pt x="1113419" y="1538088"/>
                      <a:pt x="1094547" y="1554452"/>
                      <a:pt x="1071430" y="1554452"/>
                    </a:cubicBezTo>
                    <a:cubicBezTo>
                      <a:pt x="1048312" y="1554452"/>
                      <a:pt x="1029441" y="1538295"/>
                      <a:pt x="1029441" y="1518205"/>
                    </a:cubicBezTo>
                    <a:close/>
                    <a:moveTo>
                      <a:pt x="966457" y="1518205"/>
                    </a:moveTo>
                    <a:cubicBezTo>
                      <a:pt x="966457" y="1498114"/>
                      <a:pt x="985328" y="1481959"/>
                      <a:pt x="1008446" y="1481959"/>
                    </a:cubicBezTo>
                    <a:cubicBezTo>
                      <a:pt x="1031564" y="1481959"/>
                      <a:pt x="1050435" y="1498321"/>
                      <a:pt x="1050435" y="1518205"/>
                    </a:cubicBezTo>
                    <a:cubicBezTo>
                      <a:pt x="1050435" y="1538088"/>
                      <a:pt x="1031564" y="1554452"/>
                      <a:pt x="1008446" y="1554452"/>
                    </a:cubicBezTo>
                    <a:cubicBezTo>
                      <a:pt x="985328" y="1554452"/>
                      <a:pt x="966457" y="1538295"/>
                      <a:pt x="966457" y="1518205"/>
                    </a:cubicBezTo>
                    <a:close/>
                    <a:moveTo>
                      <a:pt x="924468" y="1460210"/>
                    </a:moveTo>
                    <a:cubicBezTo>
                      <a:pt x="924468" y="1440120"/>
                      <a:pt x="943339" y="1423756"/>
                      <a:pt x="966457" y="1423756"/>
                    </a:cubicBezTo>
                    <a:cubicBezTo>
                      <a:pt x="989575" y="1423756"/>
                      <a:pt x="1008446" y="1440120"/>
                      <a:pt x="1008446" y="1460210"/>
                    </a:cubicBezTo>
                    <a:cubicBezTo>
                      <a:pt x="1008446" y="1480301"/>
                      <a:pt x="989575" y="1496456"/>
                      <a:pt x="966457" y="1496456"/>
                    </a:cubicBezTo>
                    <a:cubicBezTo>
                      <a:pt x="943339" y="1496456"/>
                      <a:pt x="924468" y="1480094"/>
                      <a:pt x="924468" y="1460210"/>
                    </a:cubicBezTo>
                    <a:close/>
                    <a:moveTo>
                      <a:pt x="903473" y="1416508"/>
                    </a:moveTo>
                    <a:cubicBezTo>
                      <a:pt x="903473" y="1396417"/>
                      <a:pt x="922345" y="1380261"/>
                      <a:pt x="945462" y="1380261"/>
                    </a:cubicBezTo>
                    <a:cubicBezTo>
                      <a:pt x="968580" y="1380261"/>
                      <a:pt x="987452" y="1396624"/>
                      <a:pt x="987452" y="1416508"/>
                    </a:cubicBezTo>
                    <a:cubicBezTo>
                      <a:pt x="987452" y="1436392"/>
                      <a:pt x="968580" y="1452754"/>
                      <a:pt x="945462" y="1452754"/>
                    </a:cubicBezTo>
                    <a:cubicBezTo>
                      <a:pt x="922345" y="1452754"/>
                      <a:pt x="903473" y="1436392"/>
                      <a:pt x="903473" y="1416508"/>
                    </a:cubicBezTo>
                    <a:close/>
                    <a:moveTo>
                      <a:pt x="924468" y="1438255"/>
                    </a:moveTo>
                    <a:cubicBezTo>
                      <a:pt x="924468" y="1422308"/>
                      <a:pt x="943339" y="1409259"/>
                      <a:pt x="966457" y="1409259"/>
                    </a:cubicBezTo>
                    <a:cubicBezTo>
                      <a:pt x="989575" y="1409259"/>
                      <a:pt x="1008446" y="1422308"/>
                      <a:pt x="1008446" y="1438255"/>
                    </a:cubicBezTo>
                    <a:cubicBezTo>
                      <a:pt x="1008446" y="1454204"/>
                      <a:pt x="989575" y="1467253"/>
                      <a:pt x="966457" y="1467253"/>
                    </a:cubicBezTo>
                    <a:cubicBezTo>
                      <a:pt x="943339" y="1467253"/>
                      <a:pt x="924468" y="1454204"/>
                      <a:pt x="924468" y="1438255"/>
                    </a:cubicBezTo>
                    <a:close/>
                    <a:moveTo>
                      <a:pt x="882479" y="1387303"/>
                    </a:moveTo>
                    <a:cubicBezTo>
                      <a:pt x="882479" y="1367212"/>
                      <a:pt x="901350" y="1351057"/>
                      <a:pt x="924468" y="1351057"/>
                    </a:cubicBezTo>
                    <a:cubicBezTo>
                      <a:pt x="947585" y="1351057"/>
                      <a:pt x="966457" y="1367420"/>
                      <a:pt x="966457" y="1387303"/>
                    </a:cubicBezTo>
                    <a:cubicBezTo>
                      <a:pt x="966457" y="1407187"/>
                      <a:pt x="947585" y="1423550"/>
                      <a:pt x="924468" y="1423550"/>
                    </a:cubicBezTo>
                    <a:cubicBezTo>
                      <a:pt x="901350" y="1423550"/>
                      <a:pt x="882479" y="1407187"/>
                      <a:pt x="882479" y="1387303"/>
                    </a:cubicBezTo>
                    <a:close/>
                    <a:moveTo>
                      <a:pt x="861484" y="1365556"/>
                    </a:moveTo>
                    <a:cubicBezTo>
                      <a:pt x="861484" y="1349400"/>
                      <a:pt x="880356" y="1336559"/>
                      <a:pt x="903473" y="1336559"/>
                    </a:cubicBezTo>
                    <a:cubicBezTo>
                      <a:pt x="926591" y="1336559"/>
                      <a:pt x="945462" y="1349608"/>
                      <a:pt x="945462" y="1365556"/>
                    </a:cubicBezTo>
                    <a:cubicBezTo>
                      <a:pt x="945462" y="1381504"/>
                      <a:pt x="926591" y="1394553"/>
                      <a:pt x="903473" y="1394553"/>
                    </a:cubicBezTo>
                    <a:cubicBezTo>
                      <a:pt x="880356" y="1394553"/>
                      <a:pt x="861484" y="1381504"/>
                      <a:pt x="861484" y="1365556"/>
                    </a:cubicBezTo>
                    <a:close/>
                    <a:moveTo>
                      <a:pt x="840490" y="1343807"/>
                    </a:moveTo>
                    <a:cubicBezTo>
                      <a:pt x="840490" y="1323717"/>
                      <a:pt x="859361" y="1307561"/>
                      <a:pt x="882479" y="1307561"/>
                    </a:cubicBezTo>
                    <a:cubicBezTo>
                      <a:pt x="905596" y="1307561"/>
                      <a:pt x="924468" y="1323924"/>
                      <a:pt x="924468" y="1343807"/>
                    </a:cubicBezTo>
                    <a:cubicBezTo>
                      <a:pt x="924468" y="1363692"/>
                      <a:pt x="905596" y="1380054"/>
                      <a:pt x="882479" y="1380054"/>
                    </a:cubicBezTo>
                    <a:cubicBezTo>
                      <a:pt x="859361" y="1380054"/>
                      <a:pt x="840490" y="1363898"/>
                      <a:pt x="840490" y="1343807"/>
                    </a:cubicBezTo>
                    <a:close/>
                    <a:moveTo>
                      <a:pt x="693292" y="1322060"/>
                    </a:moveTo>
                    <a:cubicBezTo>
                      <a:pt x="693292" y="1305904"/>
                      <a:pt x="712163" y="1293063"/>
                      <a:pt x="735281" y="1293063"/>
                    </a:cubicBezTo>
                    <a:cubicBezTo>
                      <a:pt x="758399" y="1293063"/>
                      <a:pt x="777270" y="1306112"/>
                      <a:pt x="777270" y="1322060"/>
                    </a:cubicBezTo>
                    <a:cubicBezTo>
                      <a:pt x="777270" y="1338008"/>
                      <a:pt x="758399" y="1351057"/>
                      <a:pt x="735281" y="1351057"/>
                    </a:cubicBezTo>
                    <a:cubicBezTo>
                      <a:pt x="712163" y="1351057"/>
                      <a:pt x="693292" y="1338008"/>
                      <a:pt x="693292" y="1322060"/>
                    </a:cubicBezTo>
                    <a:close/>
                    <a:moveTo>
                      <a:pt x="651303" y="1314811"/>
                    </a:moveTo>
                    <a:cubicBezTo>
                      <a:pt x="651303" y="1294720"/>
                      <a:pt x="670174" y="1278564"/>
                      <a:pt x="693292" y="1278564"/>
                    </a:cubicBezTo>
                    <a:cubicBezTo>
                      <a:pt x="716409" y="1278564"/>
                      <a:pt x="735281" y="1294927"/>
                      <a:pt x="735281" y="1314811"/>
                    </a:cubicBezTo>
                    <a:cubicBezTo>
                      <a:pt x="735281" y="1334695"/>
                      <a:pt x="716409" y="1351057"/>
                      <a:pt x="693292" y="1351057"/>
                    </a:cubicBezTo>
                    <a:cubicBezTo>
                      <a:pt x="670174" y="1351057"/>
                      <a:pt x="651303" y="1334901"/>
                      <a:pt x="651303" y="1314811"/>
                    </a:cubicBezTo>
                    <a:close/>
                    <a:moveTo>
                      <a:pt x="609314" y="1300312"/>
                    </a:moveTo>
                    <a:cubicBezTo>
                      <a:pt x="609314" y="1280222"/>
                      <a:pt x="628185" y="1264066"/>
                      <a:pt x="651303" y="1264066"/>
                    </a:cubicBezTo>
                    <a:cubicBezTo>
                      <a:pt x="674420" y="1264066"/>
                      <a:pt x="693292" y="1280428"/>
                      <a:pt x="693292" y="1300312"/>
                    </a:cubicBezTo>
                    <a:cubicBezTo>
                      <a:pt x="693292" y="1320196"/>
                      <a:pt x="674420" y="1336559"/>
                      <a:pt x="651303" y="1336559"/>
                    </a:cubicBezTo>
                    <a:cubicBezTo>
                      <a:pt x="628185" y="1336559"/>
                      <a:pt x="609314" y="1320196"/>
                      <a:pt x="609314" y="1300312"/>
                    </a:cubicBezTo>
                    <a:close/>
                    <a:moveTo>
                      <a:pt x="251935" y="254139"/>
                    </a:moveTo>
                    <a:cubicBezTo>
                      <a:pt x="251935" y="234048"/>
                      <a:pt x="270806" y="217892"/>
                      <a:pt x="293924" y="217892"/>
                    </a:cubicBezTo>
                    <a:cubicBezTo>
                      <a:pt x="317041" y="217892"/>
                      <a:pt x="335913" y="234255"/>
                      <a:pt x="335913" y="254139"/>
                    </a:cubicBezTo>
                    <a:cubicBezTo>
                      <a:pt x="335913" y="274022"/>
                      <a:pt x="317041" y="290385"/>
                      <a:pt x="293924" y="290385"/>
                    </a:cubicBezTo>
                    <a:cubicBezTo>
                      <a:pt x="270806" y="290385"/>
                      <a:pt x="251935" y="274022"/>
                      <a:pt x="251935" y="254139"/>
                    </a:cubicBezTo>
                    <a:close/>
                    <a:moveTo>
                      <a:pt x="399132" y="1227612"/>
                    </a:moveTo>
                    <a:cubicBezTo>
                      <a:pt x="399132" y="1207521"/>
                      <a:pt x="418004" y="1191366"/>
                      <a:pt x="441121" y="1191366"/>
                    </a:cubicBezTo>
                    <a:cubicBezTo>
                      <a:pt x="464239" y="1191366"/>
                      <a:pt x="483111" y="1207729"/>
                      <a:pt x="483111" y="1227612"/>
                    </a:cubicBezTo>
                    <a:cubicBezTo>
                      <a:pt x="483111" y="1247496"/>
                      <a:pt x="464239" y="1263859"/>
                      <a:pt x="441121" y="1263859"/>
                    </a:cubicBezTo>
                    <a:cubicBezTo>
                      <a:pt x="418004" y="1263859"/>
                      <a:pt x="399132" y="1247496"/>
                      <a:pt x="399132" y="1227612"/>
                    </a:cubicBezTo>
                    <a:close/>
                    <a:moveTo>
                      <a:pt x="378138" y="1184117"/>
                    </a:moveTo>
                    <a:cubicBezTo>
                      <a:pt x="378138" y="1164026"/>
                      <a:pt x="397009" y="1147870"/>
                      <a:pt x="420127" y="1147870"/>
                    </a:cubicBezTo>
                    <a:cubicBezTo>
                      <a:pt x="443245" y="1147870"/>
                      <a:pt x="462116" y="1164233"/>
                      <a:pt x="462116" y="1184117"/>
                    </a:cubicBezTo>
                    <a:cubicBezTo>
                      <a:pt x="462116" y="1204000"/>
                      <a:pt x="443245" y="1220363"/>
                      <a:pt x="420127" y="1220363"/>
                    </a:cubicBezTo>
                    <a:cubicBezTo>
                      <a:pt x="397009" y="1220363"/>
                      <a:pt x="378138" y="1204000"/>
                      <a:pt x="378138" y="1184117"/>
                    </a:cubicBezTo>
                    <a:close/>
                    <a:moveTo>
                      <a:pt x="357143" y="1169618"/>
                    </a:moveTo>
                    <a:cubicBezTo>
                      <a:pt x="357143" y="1149528"/>
                      <a:pt x="376015" y="1133372"/>
                      <a:pt x="399132" y="1133372"/>
                    </a:cubicBezTo>
                    <a:cubicBezTo>
                      <a:pt x="422250" y="1133372"/>
                      <a:pt x="441121" y="1149734"/>
                      <a:pt x="441121" y="1169618"/>
                    </a:cubicBezTo>
                    <a:cubicBezTo>
                      <a:pt x="441121" y="1189502"/>
                      <a:pt x="422250" y="1205865"/>
                      <a:pt x="399132" y="1205865"/>
                    </a:cubicBezTo>
                    <a:cubicBezTo>
                      <a:pt x="376015" y="1205865"/>
                      <a:pt x="357143" y="1189502"/>
                      <a:pt x="357143" y="1169618"/>
                    </a:cubicBezTo>
                    <a:close/>
                    <a:moveTo>
                      <a:pt x="336149" y="1140621"/>
                    </a:moveTo>
                    <a:cubicBezTo>
                      <a:pt x="336149" y="1120530"/>
                      <a:pt x="355020" y="1104374"/>
                      <a:pt x="378138" y="1104374"/>
                    </a:cubicBezTo>
                    <a:cubicBezTo>
                      <a:pt x="401255" y="1104374"/>
                      <a:pt x="420127" y="1120737"/>
                      <a:pt x="420127" y="1140621"/>
                    </a:cubicBezTo>
                    <a:cubicBezTo>
                      <a:pt x="420127" y="1160505"/>
                      <a:pt x="401255" y="1176867"/>
                      <a:pt x="378138" y="1176867"/>
                    </a:cubicBezTo>
                    <a:cubicBezTo>
                      <a:pt x="355020" y="1176867"/>
                      <a:pt x="336149" y="1160505"/>
                      <a:pt x="336149" y="1140621"/>
                    </a:cubicBezTo>
                    <a:close/>
                    <a:moveTo>
                      <a:pt x="336149" y="1082420"/>
                    </a:moveTo>
                    <a:cubicBezTo>
                      <a:pt x="336149" y="1062329"/>
                      <a:pt x="350302" y="1046173"/>
                      <a:pt x="367758" y="1046173"/>
                    </a:cubicBezTo>
                    <a:cubicBezTo>
                      <a:pt x="385215" y="1046173"/>
                      <a:pt x="399368" y="1062536"/>
                      <a:pt x="399368" y="1082420"/>
                    </a:cubicBezTo>
                    <a:cubicBezTo>
                      <a:pt x="399368" y="1102304"/>
                      <a:pt x="385215" y="1118666"/>
                      <a:pt x="367758" y="1118666"/>
                    </a:cubicBezTo>
                    <a:cubicBezTo>
                      <a:pt x="350302" y="1118666"/>
                      <a:pt x="336149" y="1102304"/>
                      <a:pt x="336149" y="1082420"/>
                    </a:cubicBezTo>
                    <a:close/>
                    <a:moveTo>
                      <a:pt x="315154" y="966224"/>
                    </a:moveTo>
                    <a:cubicBezTo>
                      <a:pt x="315154" y="946133"/>
                      <a:pt x="334026" y="929978"/>
                      <a:pt x="357143" y="929978"/>
                    </a:cubicBezTo>
                    <a:cubicBezTo>
                      <a:pt x="380261" y="929978"/>
                      <a:pt x="399132" y="946341"/>
                      <a:pt x="399132" y="966224"/>
                    </a:cubicBezTo>
                    <a:cubicBezTo>
                      <a:pt x="399132" y="986108"/>
                      <a:pt x="380261" y="1002471"/>
                      <a:pt x="357143" y="1002471"/>
                    </a:cubicBezTo>
                    <a:cubicBezTo>
                      <a:pt x="334026" y="1002471"/>
                      <a:pt x="315154" y="986108"/>
                      <a:pt x="315154" y="966224"/>
                    </a:cubicBezTo>
                    <a:close/>
                    <a:moveTo>
                      <a:pt x="294160" y="610181"/>
                    </a:moveTo>
                    <a:cubicBezTo>
                      <a:pt x="294160" y="594233"/>
                      <a:pt x="313031" y="581184"/>
                      <a:pt x="336149" y="581184"/>
                    </a:cubicBezTo>
                    <a:cubicBezTo>
                      <a:pt x="359266" y="581184"/>
                      <a:pt x="378138" y="594233"/>
                      <a:pt x="378138" y="610181"/>
                    </a:cubicBezTo>
                    <a:cubicBezTo>
                      <a:pt x="378138" y="626130"/>
                      <a:pt x="359266" y="639178"/>
                      <a:pt x="336149" y="639178"/>
                    </a:cubicBezTo>
                    <a:cubicBezTo>
                      <a:pt x="313031" y="639178"/>
                      <a:pt x="294160" y="626130"/>
                      <a:pt x="294160" y="610181"/>
                    </a:cubicBezTo>
                    <a:close/>
                    <a:moveTo>
                      <a:pt x="294160" y="472238"/>
                    </a:moveTo>
                    <a:cubicBezTo>
                      <a:pt x="294160" y="452147"/>
                      <a:pt x="313031" y="435992"/>
                      <a:pt x="336149" y="435992"/>
                    </a:cubicBezTo>
                    <a:cubicBezTo>
                      <a:pt x="359266" y="435992"/>
                      <a:pt x="378138" y="452355"/>
                      <a:pt x="378138" y="472238"/>
                    </a:cubicBezTo>
                    <a:cubicBezTo>
                      <a:pt x="378138" y="492122"/>
                      <a:pt x="359266" y="508484"/>
                      <a:pt x="336149" y="508484"/>
                    </a:cubicBezTo>
                    <a:cubicBezTo>
                      <a:pt x="313031" y="508484"/>
                      <a:pt x="294160" y="492329"/>
                      <a:pt x="294160" y="472238"/>
                    </a:cubicBezTo>
                    <a:close/>
                    <a:moveTo>
                      <a:pt x="294160" y="421286"/>
                    </a:moveTo>
                    <a:cubicBezTo>
                      <a:pt x="294160" y="405337"/>
                      <a:pt x="308313" y="392289"/>
                      <a:pt x="325769" y="392289"/>
                    </a:cubicBezTo>
                    <a:cubicBezTo>
                      <a:pt x="343225" y="392289"/>
                      <a:pt x="357379" y="405337"/>
                      <a:pt x="357379" y="421286"/>
                    </a:cubicBezTo>
                    <a:cubicBezTo>
                      <a:pt x="357379" y="437234"/>
                      <a:pt x="343225" y="450283"/>
                      <a:pt x="325769" y="450283"/>
                    </a:cubicBezTo>
                    <a:cubicBezTo>
                      <a:pt x="308313" y="450283"/>
                      <a:pt x="294160" y="437234"/>
                      <a:pt x="294160" y="421286"/>
                    </a:cubicBezTo>
                    <a:close/>
                    <a:moveTo>
                      <a:pt x="273165" y="341337"/>
                    </a:moveTo>
                    <a:cubicBezTo>
                      <a:pt x="273165" y="321246"/>
                      <a:pt x="292037" y="305090"/>
                      <a:pt x="315154" y="305090"/>
                    </a:cubicBezTo>
                    <a:cubicBezTo>
                      <a:pt x="338272" y="305090"/>
                      <a:pt x="357143" y="321453"/>
                      <a:pt x="357143" y="341337"/>
                    </a:cubicBezTo>
                    <a:cubicBezTo>
                      <a:pt x="357143" y="361221"/>
                      <a:pt x="338272" y="377583"/>
                      <a:pt x="315154" y="377583"/>
                    </a:cubicBezTo>
                    <a:cubicBezTo>
                      <a:pt x="292037" y="377583"/>
                      <a:pt x="273165" y="361221"/>
                      <a:pt x="273165" y="341337"/>
                    </a:cubicBezTo>
                    <a:close/>
                    <a:moveTo>
                      <a:pt x="252170" y="225142"/>
                    </a:moveTo>
                    <a:cubicBezTo>
                      <a:pt x="252170" y="205051"/>
                      <a:pt x="271042" y="188895"/>
                      <a:pt x="294160" y="188895"/>
                    </a:cubicBezTo>
                    <a:cubicBezTo>
                      <a:pt x="317277" y="188895"/>
                      <a:pt x="336149" y="205258"/>
                      <a:pt x="336149" y="225142"/>
                    </a:cubicBezTo>
                    <a:cubicBezTo>
                      <a:pt x="336149" y="245025"/>
                      <a:pt x="317277" y="261388"/>
                      <a:pt x="294160" y="261388"/>
                    </a:cubicBezTo>
                    <a:cubicBezTo>
                      <a:pt x="271042" y="261388"/>
                      <a:pt x="252170" y="245025"/>
                      <a:pt x="252170" y="225142"/>
                    </a:cubicBezTo>
                    <a:close/>
                    <a:moveTo>
                      <a:pt x="189187" y="50745"/>
                    </a:moveTo>
                    <a:cubicBezTo>
                      <a:pt x="189187" y="30654"/>
                      <a:pt x="208058" y="14498"/>
                      <a:pt x="231176" y="14498"/>
                    </a:cubicBezTo>
                    <a:cubicBezTo>
                      <a:pt x="254294" y="14498"/>
                      <a:pt x="273165" y="30861"/>
                      <a:pt x="273165" y="50745"/>
                    </a:cubicBezTo>
                    <a:cubicBezTo>
                      <a:pt x="273165" y="70629"/>
                      <a:pt x="254294" y="86991"/>
                      <a:pt x="231176" y="86991"/>
                    </a:cubicBezTo>
                    <a:cubicBezTo>
                      <a:pt x="208058" y="86991"/>
                      <a:pt x="189187" y="70629"/>
                      <a:pt x="189187" y="50745"/>
                    </a:cubicBezTo>
                    <a:close/>
                    <a:moveTo>
                      <a:pt x="147198" y="50745"/>
                    </a:moveTo>
                    <a:cubicBezTo>
                      <a:pt x="147198" y="30654"/>
                      <a:pt x="166069" y="14498"/>
                      <a:pt x="189187" y="14498"/>
                    </a:cubicBezTo>
                    <a:cubicBezTo>
                      <a:pt x="212305" y="14498"/>
                      <a:pt x="231176" y="30861"/>
                      <a:pt x="231176" y="50745"/>
                    </a:cubicBezTo>
                    <a:cubicBezTo>
                      <a:pt x="231176" y="70629"/>
                      <a:pt x="212305" y="86991"/>
                      <a:pt x="189187" y="86991"/>
                    </a:cubicBezTo>
                    <a:cubicBezTo>
                      <a:pt x="166069" y="86991"/>
                      <a:pt x="147198" y="70629"/>
                      <a:pt x="147198" y="50745"/>
                    </a:cubicBezTo>
                    <a:close/>
                    <a:moveTo>
                      <a:pt x="0" y="28997"/>
                    </a:moveTo>
                    <a:cubicBezTo>
                      <a:pt x="0" y="13048"/>
                      <a:pt x="18872" y="0"/>
                      <a:pt x="41989" y="0"/>
                    </a:cubicBezTo>
                    <a:cubicBezTo>
                      <a:pt x="65107" y="0"/>
                      <a:pt x="83978" y="13048"/>
                      <a:pt x="83978" y="28997"/>
                    </a:cubicBezTo>
                    <a:cubicBezTo>
                      <a:pt x="83978" y="44945"/>
                      <a:pt x="65107" y="57994"/>
                      <a:pt x="41989" y="57994"/>
                    </a:cubicBezTo>
                    <a:cubicBezTo>
                      <a:pt x="18872" y="57994"/>
                      <a:pt x="0" y="44945"/>
                      <a:pt x="0" y="28997"/>
                    </a:cubicBezTo>
                    <a:close/>
                  </a:path>
                </a:pathLst>
              </a:custGeom>
              <a:noFill/>
              <a:ln w="17684"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96" name="Freeform: Shape 595">
                <a:extLst>
                  <a:ext uri="{FF2B5EF4-FFF2-40B4-BE49-F238E27FC236}">
                    <a16:creationId xmlns="" xmlns:a16="http://schemas.microsoft.com/office/drawing/2014/main" id="{942D8738-FEF2-4A6E-B82D-294B0021A799}"/>
                  </a:ext>
                </a:extLst>
              </p:cNvPr>
              <p:cNvSpPr/>
              <p:nvPr/>
            </p:nvSpPr>
            <p:spPr>
              <a:xfrm>
                <a:off x="2056225" y="2444825"/>
                <a:ext cx="7947026" cy="2281656"/>
              </a:xfrm>
              <a:custGeom>
                <a:avLst/>
                <a:gdLst>
                  <a:gd name="connsiteX0" fmla="*/ 0 w 7947026"/>
                  <a:gd name="connsiteY0" fmla="*/ 0 h 2281656"/>
                  <a:gd name="connsiteX1" fmla="*/ 289206 w 7947026"/>
                  <a:gd name="connsiteY1" fmla="*/ 0 h 2281656"/>
                  <a:gd name="connsiteX2" fmla="*/ 341810 w 7947026"/>
                  <a:gd name="connsiteY2" fmla="*/ 45152 h 2281656"/>
                  <a:gd name="connsiteX3" fmla="*/ 447019 w 7947026"/>
                  <a:gd name="connsiteY3" fmla="*/ 58615 h 2281656"/>
                  <a:gd name="connsiteX4" fmla="*/ 489008 w 7947026"/>
                  <a:gd name="connsiteY4" fmla="*/ 72078 h 2281656"/>
                  <a:gd name="connsiteX5" fmla="*/ 510002 w 7947026"/>
                  <a:gd name="connsiteY5" fmla="*/ 117231 h 2281656"/>
                  <a:gd name="connsiteX6" fmla="*/ 520618 w 7947026"/>
                  <a:gd name="connsiteY6" fmla="*/ 157827 h 2281656"/>
                  <a:gd name="connsiteX7" fmla="*/ 525807 w 7947026"/>
                  <a:gd name="connsiteY7" fmla="*/ 198423 h 2281656"/>
                  <a:gd name="connsiteX8" fmla="*/ 530997 w 7947026"/>
                  <a:gd name="connsiteY8" fmla="*/ 275058 h 2281656"/>
                  <a:gd name="connsiteX9" fmla="*/ 551992 w 7947026"/>
                  <a:gd name="connsiteY9" fmla="*/ 338230 h 2281656"/>
                  <a:gd name="connsiteX10" fmla="*/ 562607 w 7947026"/>
                  <a:gd name="connsiteY10" fmla="*/ 396846 h 2281656"/>
                  <a:gd name="connsiteX11" fmla="*/ 578412 w 7947026"/>
                  <a:gd name="connsiteY11" fmla="*/ 478037 h 2281656"/>
                  <a:gd name="connsiteX12" fmla="*/ 583601 w 7947026"/>
                  <a:gd name="connsiteY12" fmla="*/ 662791 h 2281656"/>
                  <a:gd name="connsiteX13" fmla="*/ 583601 w 7947026"/>
                  <a:gd name="connsiteY13" fmla="*/ 775465 h 2281656"/>
                  <a:gd name="connsiteX14" fmla="*/ 588791 w 7947026"/>
                  <a:gd name="connsiteY14" fmla="*/ 910716 h 2281656"/>
                  <a:gd name="connsiteX15" fmla="*/ 599406 w 7947026"/>
                  <a:gd name="connsiteY15" fmla="*/ 1027947 h 2281656"/>
                  <a:gd name="connsiteX16" fmla="*/ 615211 w 7947026"/>
                  <a:gd name="connsiteY16" fmla="*/ 1122601 h 2281656"/>
                  <a:gd name="connsiteX17" fmla="*/ 667815 w 7947026"/>
                  <a:gd name="connsiteY17" fmla="*/ 1203793 h 2281656"/>
                  <a:gd name="connsiteX18" fmla="*/ 741414 w 7947026"/>
                  <a:gd name="connsiteY18" fmla="*/ 1248946 h 2281656"/>
                  <a:gd name="connsiteX19" fmla="*/ 741414 w 7947026"/>
                  <a:gd name="connsiteY19" fmla="*/ 1298448 h 2281656"/>
                  <a:gd name="connsiteX20" fmla="*/ 936027 w 7947026"/>
                  <a:gd name="connsiteY20" fmla="*/ 1298448 h 2281656"/>
                  <a:gd name="connsiteX21" fmla="*/ 946642 w 7947026"/>
                  <a:gd name="connsiteY21" fmla="*/ 1329931 h 2281656"/>
                  <a:gd name="connsiteX22" fmla="*/ 1104455 w 7947026"/>
                  <a:gd name="connsiteY22" fmla="*/ 1334487 h 2281656"/>
                  <a:gd name="connsiteX23" fmla="*/ 1167674 w 7947026"/>
                  <a:gd name="connsiteY23" fmla="*/ 1415679 h 2281656"/>
                  <a:gd name="connsiteX24" fmla="*/ 1215089 w 7947026"/>
                  <a:gd name="connsiteY24" fmla="*/ 1478851 h 2281656"/>
                  <a:gd name="connsiteX25" fmla="*/ 1241273 w 7947026"/>
                  <a:gd name="connsiteY25" fmla="*/ 1519447 h 2281656"/>
                  <a:gd name="connsiteX26" fmla="*/ 1619883 w 7947026"/>
                  <a:gd name="connsiteY26" fmla="*/ 1528353 h 2281656"/>
                  <a:gd name="connsiteX27" fmla="*/ 1635688 w 7947026"/>
                  <a:gd name="connsiteY27" fmla="*/ 1541817 h 2281656"/>
                  <a:gd name="connsiteX28" fmla="*/ 1735707 w 7947026"/>
                  <a:gd name="connsiteY28" fmla="*/ 1559836 h 2281656"/>
                  <a:gd name="connsiteX29" fmla="*/ 1793501 w 7947026"/>
                  <a:gd name="connsiteY29" fmla="*/ 1645585 h 2281656"/>
                  <a:gd name="connsiteX30" fmla="*/ 1861910 w 7947026"/>
                  <a:gd name="connsiteY30" fmla="*/ 1672511 h 2281656"/>
                  <a:gd name="connsiteX31" fmla="*/ 1903899 w 7947026"/>
                  <a:gd name="connsiteY31" fmla="*/ 1708550 h 2281656"/>
                  <a:gd name="connsiteX32" fmla="*/ 2130121 w 7947026"/>
                  <a:gd name="connsiteY32" fmla="*/ 1708550 h 2281656"/>
                  <a:gd name="connsiteX33" fmla="*/ 2130121 w 7947026"/>
                  <a:gd name="connsiteY33" fmla="*/ 1749146 h 2281656"/>
                  <a:gd name="connsiteX34" fmla="*/ 2387717 w 7947026"/>
                  <a:gd name="connsiteY34" fmla="*/ 1749146 h 2281656"/>
                  <a:gd name="connsiteX35" fmla="*/ 2424517 w 7947026"/>
                  <a:gd name="connsiteY35" fmla="*/ 1798855 h 2281656"/>
                  <a:gd name="connsiteX36" fmla="*/ 2555909 w 7947026"/>
                  <a:gd name="connsiteY36" fmla="*/ 1798855 h 2281656"/>
                  <a:gd name="connsiteX37" fmla="*/ 2566525 w 7947026"/>
                  <a:gd name="connsiteY37" fmla="*/ 1816874 h 2281656"/>
                  <a:gd name="connsiteX38" fmla="*/ 2834736 w 7947026"/>
                  <a:gd name="connsiteY38" fmla="*/ 1816874 h 2281656"/>
                  <a:gd name="connsiteX39" fmla="*/ 2839926 w 7947026"/>
                  <a:gd name="connsiteY39" fmla="*/ 1862027 h 2281656"/>
                  <a:gd name="connsiteX40" fmla="*/ 3008354 w 7947026"/>
                  <a:gd name="connsiteY40" fmla="*/ 1862027 h 2281656"/>
                  <a:gd name="connsiteX41" fmla="*/ 3039964 w 7947026"/>
                  <a:gd name="connsiteY41" fmla="*/ 1889161 h 2281656"/>
                  <a:gd name="connsiteX42" fmla="*/ 3103183 w 7947026"/>
                  <a:gd name="connsiteY42" fmla="*/ 1889161 h 2281656"/>
                  <a:gd name="connsiteX43" fmla="*/ 3103183 w 7947026"/>
                  <a:gd name="connsiteY43" fmla="*/ 1929756 h 2281656"/>
                  <a:gd name="connsiteX44" fmla="*/ 3576622 w 7947026"/>
                  <a:gd name="connsiteY44" fmla="*/ 1929756 h 2281656"/>
                  <a:gd name="connsiteX45" fmla="*/ 3576622 w 7947026"/>
                  <a:gd name="connsiteY45" fmla="*/ 1992928 h 2281656"/>
                  <a:gd name="connsiteX46" fmla="*/ 3655646 w 7947026"/>
                  <a:gd name="connsiteY46" fmla="*/ 1992928 h 2281656"/>
                  <a:gd name="connsiteX47" fmla="*/ 3687256 w 7947026"/>
                  <a:gd name="connsiteY47" fmla="*/ 2020061 h 2281656"/>
                  <a:gd name="connsiteX48" fmla="*/ 4276283 w 7947026"/>
                  <a:gd name="connsiteY48" fmla="*/ 2020061 h 2281656"/>
                  <a:gd name="connsiteX49" fmla="*/ 4276283 w 7947026"/>
                  <a:gd name="connsiteY49" fmla="*/ 2065215 h 2281656"/>
                  <a:gd name="connsiteX50" fmla="*/ 4865310 w 7947026"/>
                  <a:gd name="connsiteY50" fmla="*/ 2065215 h 2281656"/>
                  <a:gd name="connsiteX51" fmla="*/ 4891494 w 7947026"/>
                  <a:gd name="connsiteY51" fmla="*/ 2087790 h 2281656"/>
                  <a:gd name="connsiteX52" fmla="*/ 5080917 w 7947026"/>
                  <a:gd name="connsiteY52" fmla="*/ 2087790 h 2281656"/>
                  <a:gd name="connsiteX53" fmla="*/ 5080917 w 7947026"/>
                  <a:gd name="connsiteY53" fmla="*/ 2168982 h 2281656"/>
                  <a:gd name="connsiteX54" fmla="*/ 6101157 w 7947026"/>
                  <a:gd name="connsiteY54" fmla="*/ 2168982 h 2281656"/>
                  <a:gd name="connsiteX55" fmla="*/ 6101157 w 7947026"/>
                  <a:gd name="connsiteY55" fmla="*/ 2281656 h 2281656"/>
                  <a:gd name="connsiteX56" fmla="*/ 6158952 w 7947026"/>
                  <a:gd name="connsiteY56" fmla="*/ 2281656 h 2281656"/>
                  <a:gd name="connsiteX57" fmla="*/ 7947026 w 7947026"/>
                  <a:gd name="connsiteY57" fmla="*/ 2272543 h 228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7947026" h="2281656">
                    <a:moveTo>
                      <a:pt x="0" y="0"/>
                    </a:moveTo>
                    <a:lnTo>
                      <a:pt x="289206" y="0"/>
                    </a:lnTo>
                    <a:lnTo>
                      <a:pt x="341810" y="45152"/>
                    </a:lnTo>
                    <a:lnTo>
                      <a:pt x="447019" y="58615"/>
                    </a:lnTo>
                    <a:lnTo>
                      <a:pt x="489008" y="72078"/>
                    </a:lnTo>
                    <a:lnTo>
                      <a:pt x="510002" y="117231"/>
                    </a:lnTo>
                    <a:lnTo>
                      <a:pt x="520618" y="157827"/>
                    </a:lnTo>
                    <a:lnTo>
                      <a:pt x="525807" y="198423"/>
                    </a:lnTo>
                    <a:lnTo>
                      <a:pt x="530997" y="275058"/>
                    </a:lnTo>
                    <a:lnTo>
                      <a:pt x="551992" y="338230"/>
                    </a:lnTo>
                    <a:lnTo>
                      <a:pt x="562607" y="396846"/>
                    </a:lnTo>
                    <a:lnTo>
                      <a:pt x="578412" y="478037"/>
                    </a:lnTo>
                    <a:cubicBezTo>
                      <a:pt x="580063" y="539553"/>
                      <a:pt x="581950" y="601275"/>
                      <a:pt x="583601" y="662791"/>
                    </a:cubicBezTo>
                    <a:lnTo>
                      <a:pt x="583601" y="775465"/>
                    </a:lnTo>
                    <a:lnTo>
                      <a:pt x="588791" y="910716"/>
                    </a:lnTo>
                    <a:lnTo>
                      <a:pt x="599406" y="1027947"/>
                    </a:lnTo>
                    <a:lnTo>
                      <a:pt x="615211" y="1122601"/>
                    </a:lnTo>
                    <a:lnTo>
                      <a:pt x="667815" y="1203793"/>
                    </a:lnTo>
                    <a:lnTo>
                      <a:pt x="741414" y="1248946"/>
                    </a:lnTo>
                    <a:lnTo>
                      <a:pt x="741414" y="1298448"/>
                    </a:lnTo>
                    <a:lnTo>
                      <a:pt x="936027" y="1298448"/>
                    </a:lnTo>
                    <a:lnTo>
                      <a:pt x="946642" y="1329931"/>
                    </a:lnTo>
                    <a:lnTo>
                      <a:pt x="1104455" y="1334487"/>
                    </a:lnTo>
                    <a:lnTo>
                      <a:pt x="1167674" y="1415679"/>
                    </a:lnTo>
                    <a:lnTo>
                      <a:pt x="1215089" y="1478851"/>
                    </a:lnTo>
                    <a:lnTo>
                      <a:pt x="1241273" y="1519447"/>
                    </a:lnTo>
                    <a:lnTo>
                      <a:pt x="1619883" y="1528353"/>
                    </a:lnTo>
                    <a:cubicBezTo>
                      <a:pt x="1637339" y="1529803"/>
                      <a:pt x="1618231" y="1540367"/>
                      <a:pt x="1635688" y="1541817"/>
                    </a:cubicBezTo>
                    <a:lnTo>
                      <a:pt x="1735707" y="1559836"/>
                    </a:lnTo>
                    <a:lnTo>
                      <a:pt x="1793501" y="1645585"/>
                    </a:lnTo>
                    <a:lnTo>
                      <a:pt x="1861910" y="1672511"/>
                    </a:lnTo>
                    <a:lnTo>
                      <a:pt x="1903899" y="1708550"/>
                    </a:lnTo>
                    <a:lnTo>
                      <a:pt x="2130121" y="1708550"/>
                    </a:lnTo>
                    <a:lnTo>
                      <a:pt x="2130121" y="1749146"/>
                    </a:lnTo>
                    <a:lnTo>
                      <a:pt x="2387717" y="1749146"/>
                    </a:lnTo>
                    <a:lnTo>
                      <a:pt x="2424517" y="1798855"/>
                    </a:lnTo>
                    <a:lnTo>
                      <a:pt x="2555909" y="1798855"/>
                    </a:lnTo>
                    <a:cubicBezTo>
                      <a:pt x="2575253" y="1798855"/>
                      <a:pt x="2547181" y="1816874"/>
                      <a:pt x="2566525" y="1816874"/>
                    </a:cubicBezTo>
                    <a:lnTo>
                      <a:pt x="2834736" y="1816874"/>
                    </a:lnTo>
                    <a:lnTo>
                      <a:pt x="2839926" y="1862027"/>
                    </a:lnTo>
                    <a:lnTo>
                      <a:pt x="3008354" y="1862027"/>
                    </a:lnTo>
                    <a:lnTo>
                      <a:pt x="3039964" y="1889161"/>
                    </a:lnTo>
                    <a:lnTo>
                      <a:pt x="3103183" y="1889161"/>
                    </a:lnTo>
                    <a:lnTo>
                      <a:pt x="3103183" y="1929756"/>
                    </a:lnTo>
                    <a:lnTo>
                      <a:pt x="3576622" y="1929756"/>
                    </a:lnTo>
                    <a:lnTo>
                      <a:pt x="3576622" y="1992928"/>
                    </a:lnTo>
                    <a:lnTo>
                      <a:pt x="3655646" y="1992928"/>
                    </a:lnTo>
                    <a:lnTo>
                      <a:pt x="3687256" y="2020061"/>
                    </a:lnTo>
                    <a:lnTo>
                      <a:pt x="4276283" y="2020061"/>
                    </a:lnTo>
                    <a:lnTo>
                      <a:pt x="4276283" y="2065215"/>
                    </a:lnTo>
                    <a:lnTo>
                      <a:pt x="4865310" y="2065215"/>
                    </a:lnTo>
                    <a:lnTo>
                      <a:pt x="4891494" y="2087790"/>
                    </a:lnTo>
                    <a:lnTo>
                      <a:pt x="5080917" y="2087790"/>
                    </a:lnTo>
                    <a:lnTo>
                      <a:pt x="5080917" y="2168982"/>
                    </a:lnTo>
                    <a:lnTo>
                      <a:pt x="6101157" y="2168982"/>
                    </a:lnTo>
                    <a:lnTo>
                      <a:pt x="6101157" y="2281656"/>
                    </a:lnTo>
                    <a:lnTo>
                      <a:pt x="6158952" y="2281656"/>
                    </a:lnTo>
                    <a:lnTo>
                      <a:pt x="7947026" y="2272543"/>
                    </a:lnTo>
                  </a:path>
                </a:pathLst>
              </a:custGeom>
              <a:noFill/>
              <a:ln w="23579" cap="flat">
                <a:solidFill>
                  <a:srgbClr val="C9476F"/>
                </a:solidFill>
                <a:prstDash val="solid"/>
                <a:miter/>
              </a:ln>
            </p:spPr>
            <p:txBody>
              <a:bodyPr rtlCol="0" anchor="ctr"/>
              <a:lstStyle/>
              <a:p>
                <a:endParaRPr lang="en-US" sz="1000" dirty="0">
                  <a:latin typeface="Arial" panose="020B0604020202020204" pitchFamily="34" charset="0"/>
                  <a:cs typeface="Arial" panose="020B0604020202020204" pitchFamily="34" charset="0"/>
                </a:endParaRPr>
              </a:p>
            </p:txBody>
          </p:sp>
        </p:grpSp>
        <p:sp>
          <p:nvSpPr>
            <p:cNvPr id="598" name="Freeform: Shape 597">
              <a:extLst>
                <a:ext uri="{FF2B5EF4-FFF2-40B4-BE49-F238E27FC236}">
                  <a16:creationId xmlns="" xmlns:a16="http://schemas.microsoft.com/office/drawing/2014/main" id="{6FF80F74-6CE5-5B40-C840-6DEEE596BFB5}"/>
                </a:ext>
              </a:extLst>
            </p:cNvPr>
            <p:cNvSpPr/>
            <p:nvPr/>
          </p:nvSpPr>
          <p:spPr>
            <a:xfrm>
              <a:off x="8686964" y="5052906"/>
              <a:ext cx="23589" cy="53230"/>
            </a:xfrm>
            <a:custGeom>
              <a:avLst/>
              <a:gdLst>
                <a:gd name="connsiteX0" fmla="*/ 0 w 23589"/>
                <a:gd name="connsiteY0" fmla="*/ 53230 h 53230"/>
                <a:gd name="connsiteX1" fmla="*/ 0 w 23589"/>
                <a:gd name="connsiteY1" fmla="*/ 0 h 53230"/>
              </a:gdLst>
              <a:ahLst/>
              <a:cxnLst>
                <a:cxn ang="0">
                  <a:pos x="connsiteX0" y="connsiteY0"/>
                </a:cxn>
                <a:cxn ang="0">
                  <a:pos x="connsiteX1" y="connsiteY1"/>
                </a:cxn>
              </a:cxnLst>
              <a:rect l="l" t="t" r="r" b="b"/>
              <a:pathLst>
                <a:path w="23589" h="53230">
                  <a:moveTo>
                    <a:pt x="0" y="53230"/>
                  </a:moveTo>
                  <a:lnTo>
                    <a:pt x="0" y="0"/>
                  </a:lnTo>
                </a:path>
              </a:pathLst>
            </a:custGeom>
            <a:ln w="11790"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grpSp>
          <p:nvGrpSpPr>
            <p:cNvPr id="604" name="Group 603">
              <a:extLst>
                <a:ext uri="{FF2B5EF4-FFF2-40B4-BE49-F238E27FC236}">
                  <a16:creationId xmlns="" xmlns:a16="http://schemas.microsoft.com/office/drawing/2014/main" id="{22C2121A-4FFA-9290-D16A-0D164423CB6E}"/>
                </a:ext>
              </a:extLst>
            </p:cNvPr>
            <p:cNvGrpSpPr/>
            <p:nvPr/>
          </p:nvGrpSpPr>
          <p:grpSpPr>
            <a:xfrm>
              <a:off x="2014236" y="2438611"/>
              <a:ext cx="5056855" cy="2376933"/>
              <a:chOff x="2014236" y="2438611"/>
              <a:chExt cx="5056855" cy="2376933"/>
            </a:xfrm>
          </p:grpSpPr>
          <p:sp>
            <p:nvSpPr>
              <p:cNvPr id="597" name="Freeform: Shape 596">
                <a:extLst>
                  <a:ext uri="{FF2B5EF4-FFF2-40B4-BE49-F238E27FC236}">
                    <a16:creationId xmlns="" xmlns:a16="http://schemas.microsoft.com/office/drawing/2014/main" id="{672E4857-9BE1-054C-F653-8135ABEC0306}"/>
                  </a:ext>
                </a:extLst>
              </p:cNvPr>
              <p:cNvSpPr/>
              <p:nvPr/>
            </p:nvSpPr>
            <p:spPr>
              <a:xfrm>
                <a:off x="2014236" y="2438611"/>
                <a:ext cx="5056855" cy="2376933"/>
              </a:xfrm>
              <a:custGeom>
                <a:avLst/>
                <a:gdLst>
                  <a:gd name="connsiteX0" fmla="*/ 4992221 w 5056855"/>
                  <a:gd name="connsiteY0" fmla="*/ 2343379 h 2376933"/>
                  <a:gd name="connsiteX1" fmla="*/ 5024538 w 5056855"/>
                  <a:gd name="connsiteY1" fmla="*/ 2314383 h 2376933"/>
                  <a:gd name="connsiteX2" fmla="*/ 5056856 w 5056855"/>
                  <a:gd name="connsiteY2" fmla="*/ 2343379 h 2376933"/>
                  <a:gd name="connsiteX3" fmla="*/ 5024538 w 5056855"/>
                  <a:gd name="connsiteY3" fmla="*/ 2372376 h 2376933"/>
                  <a:gd name="connsiteX4" fmla="*/ 4992221 w 5056855"/>
                  <a:gd name="connsiteY4" fmla="*/ 2343379 h 2376933"/>
                  <a:gd name="connsiteX5" fmla="*/ 4359082 w 5056855"/>
                  <a:gd name="connsiteY5" fmla="*/ 2343379 h 2376933"/>
                  <a:gd name="connsiteX6" fmla="*/ 4393758 w 5056855"/>
                  <a:gd name="connsiteY6" fmla="*/ 2314383 h 2376933"/>
                  <a:gd name="connsiteX7" fmla="*/ 4428435 w 5056855"/>
                  <a:gd name="connsiteY7" fmla="*/ 2343379 h 2376933"/>
                  <a:gd name="connsiteX8" fmla="*/ 4393758 w 5056855"/>
                  <a:gd name="connsiteY8" fmla="*/ 2372376 h 2376933"/>
                  <a:gd name="connsiteX9" fmla="*/ 4359082 w 5056855"/>
                  <a:gd name="connsiteY9" fmla="*/ 2343379 h 2376933"/>
                  <a:gd name="connsiteX10" fmla="*/ 3645739 w 5056855"/>
                  <a:gd name="connsiteY10" fmla="*/ 2343379 h 2376933"/>
                  <a:gd name="connsiteX11" fmla="*/ 3679000 w 5056855"/>
                  <a:gd name="connsiteY11" fmla="*/ 2314383 h 2376933"/>
                  <a:gd name="connsiteX12" fmla="*/ 3712261 w 5056855"/>
                  <a:gd name="connsiteY12" fmla="*/ 2343379 h 2376933"/>
                  <a:gd name="connsiteX13" fmla="*/ 3679000 w 5056855"/>
                  <a:gd name="connsiteY13" fmla="*/ 2372376 h 2376933"/>
                  <a:gd name="connsiteX14" fmla="*/ 3645739 w 5056855"/>
                  <a:gd name="connsiteY14" fmla="*/ 2343379 h 2376933"/>
                  <a:gd name="connsiteX15" fmla="*/ 3625688 w 5056855"/>
                  <a:gd name="connsiteY15" fmla="*/ 2343379 h 2376933"/>
                  <a:gd name="connsiteX16" fmla="*/ 3658005 w 5056855"/>
                  <a:gd name="connsiteY16" fmla="*/ 2314383 h 2376933"/>
                  <a:gd name="connsiteX17" fmla="*/ 3690323 w 5056855"/>
                  <a:gd name="connsiteY17" fmla="*/ 2343379 h 2376933"/>
                  <a:gd name="connsiteX18" fmla="*/ 3658005 w 5056855"/>
                  <a:gd name="connsiteY18" fmla="*/ 2372376 h 2376933"/>
                  <a:gd name="connsiteX19" fmla="*/ 3625688 w 5056855"/>
                  <a:gd name="connsiteY19" fmla="*/ 2343379 h 2376933"/>
                  <a:gd name="connsiteX20" fmla="*/ 3552561 w 5056855"/>
                  <a:gd name="connsiteY20" fmla="*/ 2345451 h 2376933"/>
                  <a:gd name="connsiteX21" fmla="*/ 3589124 w 5056855"/>
                  <a:gd name="connsiteY21" fmla="*/ 2313761 h 2376933"/>
                  <a:gd name="connsiteX22" fmla="*/ 3625688 w 5056855"/>
                  <a:gd name="connsiteY22" fmla="*/ 2345451 h 2376933"/>
                  <a:gd name="connsiteX23" fmla="*/ 3589124 w 5056855"/>
                  <a:gd name="connsiteY23" fmla="*/ 2376934 h 2376933"/>
                  <a:gd name="connsiteX24" fmla="*/ 3552561 w 5056855"/>
                  <a:gd name="connsiteY24" fmla="*/ 2345451 h 2376933"/>
                  <a:gd name="connsiteX25" fmla="*/ 3305580 w 5056855"/>
                  <a:gd name="connsiteY25" fmla="*/ 2343379 h 2376933"/>
                  <a:gd name="connsiteX26" fmla="*/ 3342615 w 5056855"/>
                  <a:gd name="connsiteY26" fmla="*/ 2314383 h 2376933"/>
                  <a:gd name="connsiteX27" fmla="*/ 3379651 w 5056855"/>
                  <a:gd name="connsiteY27" fmla="*/ 2343379 h 2376933"/>
                  <a:gd name="connsiteX28" fmla="*/ 3342615 w 5056855"/>
                  <a:gd name="connsiteY28" fmla="*/ 2372376 h 2376933"/>
                  <a:gd name="connsiteX29" fmla="*/ 3305580 w 5056855"/>
                  <a:gd name="connsiteY29" fmla="*/ 2343379 h 2376933"/>
                  <a:gd name="connsiteX30" fmla="*/ 3006231 w 5056855"/>
                  <a:gd name="connsiteY30" fmla="*/ 2217450 h 2376933"/>
                  <a:gd name="connsiteX31" fmla="*/ 3035717 w 5056855"/>
                  <a:gd name="connsiteY31" fmla="*/ 2186795 h 2376933"/>
                  <a:gd name="connsiteX32" fmla="*/ 3065204 w 5056855"/>
                  <a:gd name="connsiteY32" fmla="*/ 2217450 h 2376933"/>
                  <a:gd name="connsiteX33" fmla="*/ 3035717 w 5056855"/>
                  <a:gd name="connsiteY33" fmla="*/ 2248103 h 2376933"/>
                  <a:gd name="connsiteX34" fmla="*/ 3006231 w 5056855"/>
                  <a:gd name="connsiteY34" fmla="*/ 2217450 h 2376933"/>
                  <a:gd name="connsiteX35" fmla="*/ 2825536 w 5056855"/>
                  <a:gd name="connsiteY35" fmla="*/ 2134808 h 2376933"/>
                  <a:gd name="connsiteX36" fmla="*/ 2859269 w 5056855"/>
                  <a:gd name="connsiteY36" fmla="*/ 2105810 h 2376933"/>
                  <a:gd name="connsiteX37" fmla="*/ 2893001 w 5056855"/>
                  <a:gd name="connsiteY37" fmla="*/ 2134808 h 2376933"/>
                  <a:gd name="connsiteX38" fmla="*/ 2859269 w 5056855"/>
                  <a:gd name="connsiteY38" fmla="*/ 2163804 h 2376933"/>
                  <a:gd name="connsiteX39" fmla="*/ 2825536 w 5056855"/>
                  <a:gd name="connsiteY39" fmla="*/ 2134808 h 2376933"/>
                  <a:gd name="connsiteX40" fmla="*/ 2433009 w 5056855"/>
                  <a:gd name="connsiteY40" fmla="*/ 2062315 h 2376933"/>
                  <a:gd name="connsiteX41" fmla="*/ 2468393 w 5056855"/>
                  <a:gd name="connsiteY41" fmla="*/ 2033318 h 2376933"/>
                  <a:gd name="connsiteX42" fmla="*/ 2503541 w 5056855"/>
                  <a:gd name="connsiteY42" fmla="*/ 2062315 h 2376933"/>
                  <a:gd name="connsiteX43" fmla="*/ 2468393 w 5056855"/>
                  <a:gd name="connsiteY43" fmla="*/ 2091312 h 2376933"/>
                  <a:gd name="connsiteX44" fmla="*/ 2433009 w 5056855"/>
                  <a:gd name="connsiteY44" fmla="*/ 2062315 h 2376933"/>
                  <a:gd name="connsiteX45" fmla="*/ 2391256 w 5056855"/>
                  <a:gd name="connsiteY45" fmla="*/ 2048024 h 2376933"/>
                  <a:gd name="connsiteX46" fmla="*/ 2424988 w 5056855"/>
                  <a:gd name="connsiteY46" fmla="*/ 2019026 h 2376933"/>
                  <a:gd name="connsiteX47" fmla="*/ 2458721 w 5056855"/>
                  <a:gd name="connsiteY47" fmla="*/ 2048024 h 2376933"/>
                  <a:gd name="connsiteX48" fmla="*/ 2424988 w 5056855"/>
                  <a:gd name="connsiteY48" fmla="*/ 2077020 h 2376933"/>
                  <a:gd name="connsiteX49" fmla="*/ 2391256 w 5056855"/>
                  <a:gd name="connsiteY49" fmla="*/ 2048024 h 2376933"/>
                  <a:gd name="connsiteX50" fmla="*/ 1844454 w 5056855"/>
                  <a:gd name="connsiteY50" fmla="*/ 1915880 h 2376933"/>
                  <a:gd name="connsiteX51" fmla="*/ 1878894 w 5056855"/>
                  <a:gd name="connsiteY51" fmla="*/ 1886262 h 2376933"/>
                  <a:gd name="connsiteX52" fmla="*/ 1913335 w 5056855"/>
                  <a:gd name="connsiteY52" fmla="*/ 1915880 h 2376933"/>
                  <a:gd name="connsiteX53" fmla="*/ 1878894 w 5056855"/>
                  <a:gd name="connsiteY53" fmla="*/ 1945498 h 2376933"/>
                  <a:gd name="connsiteX54" fmla="*/ 1844454 w 5056855"/>
                  <a:gd name="connsiteY54" fmla="*/ 1915880 h 2376933"/>
                  <a:gd name="connsiteX55" fmla="*/ 1783121 w 5056855"/>
                  <a:gd name="connsiteY55" fmla="*/ 1805898 h 2376933"/>
                  <a:gd name="connsiteX56" fmla="*/ 1818741 w 5056855"/>
                  <a:gd name="connsiteY56" fmla="*/ 1775036 h 2376933"/>
                  <a:gd name="connsiteX57" fmla="*/ 1854361 w 5056855"/>
                  <a:gd name="connsiteY57" fmla="*/ 1805898 h 2376933"/>
                  <a:gd name="connsiteX58" fmla="*/ 1818741 w 5056855"/>
                  <a:gd name="connsiteY58" fmla="*/ 1836759 h 2376933"/>
                  <a:gd name="connsiteX59" fmla="*/ 1783121 w 5056855"/>
                  <a:gd name="connsiteY59" fmla="*/ 1805898 h 2376933"/>
                  <a:gd name="connsiteX60" fmla="*/ 1243160 w 5056855"/>
                  <a:gd name="connsiteY60" fmla="*/ 1677275 h 2376933"/>
                  <a:gd name="connsiteX61" fmla="*/ 1279016 w 5056855"/>
                  <a:gd name="connsiteY61" fmla="*/ 1646206 h 2376933"/>
                  <a:gd name="connsiteX62" fmla="*/ 1314872 w 5056855"/>
                  <a:gd name="connsiteY62" fmla="*/ 1677275 h 2376933"/>
                  <a:gd name="connsiteX63" fmla="*/ 1279016 w 5056855"/>
                  <a:gd name="connsiteY63" fmla="*/ 1708343 h 2376933"/>
                  <a:gd name="connsiteX64" fmla="*/ 1243160 w 5056855"/>
                  <a:gd name="connsiteY64" fmla="*/ 1677275 h 2376933"/>
                  <a:gd name="connsiteX65" fmla="*/ 1242689 w 5056855"/>
                  <a:gd name="connsiteY65" fmla="*/ 1753910 h 2376933"/>
                  <a:gd name="connsiteX66" fmla="*/ 1279016 w 5056855"/>
                  <a:gd name="connsiteY66" fmla="*/ 1724913 h 2376933"/>
                  <a:gd name="connsiteX67" fmla="*/ 1315344 w 5056855"/>
                  <a:gd name="connsiteY67" fmla="*/ 1753910 h 2376933"/>
                  <a:gd name="connsiteX68" fmla="*/ 1279016 w 5056855"/>
                  <a:gd name="connsiteY68" fmla="*/ 1782907 h 2376933"/>
                  <a:gd name="connsiteX69" fmla="*/ 1242689 w 5056855"/>
                  <a:gd name="connsiteY69" fmla="*/ 1753910 h 2376933"/>
                  <a:gd name="connsiteX70" fmla="*/ 626062 w 5056855"/>
                  <a:gd name="connsiteY70" fmla="*/ 1292235 h 2376933"/>
                  <a:gd name="connsiteX71" fmla="*/ 662390 w 5056855"/>
                  <a:gd name="connsiteY71" fmla="*/ 1260753 h 2376933"/>
                  <a:gd name="connsiteX72" fmla="*/ 698718 w 5056855"/>
                  <a:gd name="connsiteY72" fmla="*/ 1292235 h 2376933"/>
                  <a:gd name="connsiteX73" fmla="*/ 662390 w 5056855"/>
                  <a:gd name="connsiteY73" fmla="*/ 1323717 h 2376933"/>
                  <a:gd name="connsiteX74" fmla="*/ 626062 w 5056855"/>
                  <a:gd name="connsiteY74" fmla="*/ 1292235 h 2376933"/>
                  <a:gd name="connsiteX75" fmla="*/ 611909 w 5056855"/>
                  <a:gd name="connsiteY75" fmla="*/ 1233205 h 2376933"/>
                  <a:gd name="connsiteX76" fmla="*/ 648236 w 5056855"/>
                  <a:gd name="connsiteY76" fmla="*/ 1201723 h 2376933"/>
                  <a:gd name="connsiteX77" fmla="*/ 684564 w 5056855"/>
                  <a:gd name="connsiteY77" fmla="*/ 1233205 h 2376933"/>
                  <a:gd name="connsiteX78" fmla="*/ 648236 w 5056855"/>
                  <a:gd name="connsiteY78" fmla="*/ 1264687 h 2376933"/>
                  <a:gd name="connsiteX79" fmla="*/ 611909 w 5056855"/>
                  <a:gd name="connsiteY79" fmla="*/ 1233205 h 2376933"/>
                  <a:gd name="connsiteX80" fmla="*/ 684564 w 5056855"/>
                  <a:gd name="connsiteY80" fmla="*/ 1532289 h 2376933"/>
                  <a:gd name="connsiteX81" fmla="*/ 720891 w 5056855"/>
                  <a:gd name="connsiteY81" fmla="*/ 1500806 h 2376933"/>
                  <a:gd name="connsiteX82" fmla="*/ 757219 w 5056855"/>
                  <a:gd name="connsiteY82" fmla="*/ 1532289 h 2376933"/>
                  <a:gd name="connsiteX83" fmla="*/ 720891 w 5056855"/>
                  <a:gd name="connsiteY83" fmla="*/ 1563772 h 2376933"/>
                  <a:gd name="connsiteX84" fmla="*/ 684564 w 5056855"/>
                  <a:gd name="connsiteY84" fmla="*/ 1532289 h 2376933"/>
                  <a:gd name="connsiteX85" fmla="*/ 1049020 w 5056855"/>
                  <a:gd name="connsiteY85" fmla="*/ 1549066 h 2376933"/>
                  <a:gd name="connsiteX86" fmla="*/ 1085347 w 5056855"/>
                  <a:gd name="connsiteY86" fmla="*/ 1517583 h 2376933"/>
                  <a:gd name="connsiteX87" fmla="*/ 1121675 w 5056855"/>
                  <a:gd name="connsiteY87" fmla="*/ 1549066 h 2376933"/>
                  <a:gd name="connsiteX88" fmla="*/ 1085347 w 5056855"/>
                  <a:gd name="connsiteY88" fmla="*/ 1580549 h 2376933"/>
                  <a:gd name="connsiteX89" fmla="*/ 1049020 w 5056855"/>
                  <a:gd name="connsiteY89" fmla="*/ 1549066 h 2376933"/>
                  <a:gd name="connsiteX90" fmla="*/ 1178054 w 5056855"/>
                  <a:gd name="connsiteY90" fmla="*/ 1595254 h 2376933"/>
                  <a:gd name="connsiteX91" fmla="*/ 1214381 w 5056855"/>
                  <a:gd name="connsiteY91" fmla="*/ 1563772 h 2376933"/>
                  <a:gd name="connsiteX92" fmla="*/ 1250709 w 5056855"/>
                  <a:gd name="connsiteY92" fmla="*/ 1595254 h 2376933"/>
                  <a:gd name="connsiteX93" fmla="*/ 1214381 w 5056855"/>
                  <a:gd name="connsiteY93" fmla="*/ 1626737 h 2376933"/>
                  <a:gd name="connsiteX94" fmla="*/ 1178054 w 5056855"/>
                  <a:gd name="connsiteY94" fmla="*/ 1595254 h 2376933"/>
                  <a:gd name="connsiteX95" fmla="*/ 1115070 w 5056855"/>
                  <a:gd name="connsiteY95" fmla="*/ 1549066 h 2376933"/>
                  <a:gd name="connsiteX96" fmla="*/ 1151398 w 5056855"/>
                  <a:gd name="connsiteY96" fmla="*/ 1517583 h 2376933"/>
                  <a:gd name="connsiteX97" fmla="*/ 1187725 w 5056855"/>
                  <a:gd name="connsiteY97" fmla="*/ 1549066 h 2376933"/>
                  <a:gd name="connsiteX98" fmla="*/ 1151398 w 5056855"/>
                  <a:gd name="connsiteY98" fmla="*/ 1580549 h 2376933"/>
                  <a:gd name="connsiteX99" fmla="*/ 1115070 w 5056855"/>
                  <a:gd name="connsiteY99" fmla="*/ 1549066 h 2376933"/>
                  <a:gd name="connsiteX100" fmla="*/ 1172392 w 5056855"/>
                  <a:gd name="connsiteY100" fmla="*/ 1549066 h 2376933"/>
                  <a:gd name="connsiteX101" fmla="*/ 1208720 w 5056855"/>
                  <a:gd name="connsiteY101" fmla="*/ 1517583 h 2376933"/>
                  <a:gd name="connsiteX102" fmla="*/ 1245048 w 5056855"/>
                  <a:gd name="connsiteY102" fmla="*/ 1549066 h 2376933"/>
                  <a:gd name="connsiteX103" fmla="*/ 1208720 w 5056855"/>
                  <a:gd name="connsiteY103" fmla="*/ 1580549 h 2376933"/>
                  <a:gd name="connsiteX104" fmla="*/ 1172392 w 5056855"/>
                  <a:gd name="connsiteY104" fmla="*/ 1549066 h 2376933"/>
                  <a:gd name="connsiteX105" fmla="*/ 546330 w 5056855"/>
                  <a:gd name="connsiteY105" fmla="*/ 521534 h 2376933"/>
                  <a:gd name="connsiteX106" fmla="*/ 588319 w 5056855"/>
                  <a:gd name="connsiteY106" fmla="*/ 492536 h 2376933"/>
                  <a:gd name="connsiteX107" fmla="*/ 630308 w 5056855"/>
                  <a:gd name="connsiteY107" fmla="*/ 521534 h 2376933"/>
                  <a:gd name="connsiteX108" fmla="*/ 588319 w 5056855"/>
                  <a:gd name="connsiteY108" fmla="*/ 550531 h 2376933"/>
                  <a:gd name="connsiteX109" fmla="*/ 546330 w 5056855"/>
                  <a:gd name="connsiteY109" fmla="*/ 521534 h 2376933"/>
                  <a:gd name="connsiteX110" fmla="*/ 546330 w 5056855"/>
                  <a:gd name="connsiteY110" fmla="*/ 403888 h 2376933"/>
                  <a:gd name="connsiteX111" fmla="*/ 588319 w 5056855"/>
                  <a:gd name="connsiteY111" fmla="*/ 367435 h 2376933"/>
                  <a:gd name="connsiteX112" fmla="*/ 630308 w 5056855"/>
                  <a:gd name="connsiteY112" fmla="*/ 403888 h 2376933"/>
                  <a:gd name="connsiteX113" fmla="*/ 588319 w 5056855"/>
                  <a:gd name="connsiteY113" fmla="*/ 440134 h 2376933"/>
                  <a:gd name="connsiteX114" fmla="*/ 546330 w 5056855"/>
                  <a:gd name="connsiteY114" fmla="*/ 403888 h 2376933"/>
                  <a:gd name="connsiteX115" fmla="*/ 367994 w 5056855"/>
                  <a:gd name="connsiteY115" fmla="*/ 172326 h 2376933"/>
                  <a:gd name="connsiteX116" fmla="*/ 409983 w 5056855"/>
                  <a:gd name="connsiteY116" fmla="*/ 136079 h 2376933"/>
                  <a:gd name="connsiteX117" fmla="*/ 451973 w 5056855"/>
                  <a:gd name="connsiteY117" fmla="*/ 172326 h 2376933"/>
                  <a:gd name="connsiteX118" fmla="*/ 409983 w 5056855"/>
                  <a:gd name="connsiteY118" fmla="*/ 208572 h 2376933"/>
                  <a:gd name="connsiteX119" fmla="*/ 367994 w 5056855"/>
                  <a:gd name="connsiteY119" fmla="*/ 172326 h 2376933"/>
                  <a:gd name="connsiteX120" fmla="*/ 510946 w 5056855"/>
                  <a:gd name="connsiteY120" fmla="*/ 294942 h 2376933"/>
                  <a:gd name="connsiteX121" fmla="*/ 542556 w 5056855"/>
                  <a:gd name="connsiteY121" fmla="*/ 258696 h 2376933"/>
                  <a:gd name="connsiteX122" fmla="*/ 574165 w 5056855"/>
                  <a:gd name="connsiteY122" fmla="*/ 294942 h 2376933"/>
                  <a:gd name="connsiteX123" fmla="*/ 542556 w 5056855"/>
                  <a:gd name="connsiteY123" fmla="*/ 331189 h 2376933"/>
                  <a:gd name="connsiteX124" fmla="*/ 510946 w 5056855"/>
                  <a:gd name="connsiteY124" fmla="*/ 294942 h 2376933"/>
                  <a:gd name="connsiteX125" fmla="*/ 452208 w 5056855"/>
                  <a:gd name="connsiteY125" fmla="*/ 224520 h 2376933"/>
                  <a:gd name="connsiteX126" fmla="*/ 494197 w 5056855"/>
                  <a:gd name="connsiteY126" fmla="*/ 188274 h 2376933"/>
                  <a:gd name="connsiteX127" fmla="*/ 536187 w 5056855"/>
                  <a:gd name="connsiteY127" fmla="*/ 224520 h 2376933"/>
                  <a:gd name="connsiteX128" fmla="*/ 494197 w 5056855"/>
                  <a:gd name="connsiteY128" fmla="*/ 260767 h 2376933"/>
                  <a:gd name="connsiteX129" fmla="*/ 452208 w 5056855"/>
                  <a:gd name="connsiteY129" fmla="*/ 224520 h 2376933"/>
                  <a:gd name="connsiteX130" fmla="*/ 410219 w 5056855"/>
                  <a:gd name="connsiteY130" fmla="*/ 193245 h 2376933"/>
                  <a:gd name="connsiteX131" fmla="*/ 452208 w 5056855"/>
                  <a:gd name="connsiteY131" fmla="*/ 156999 h 2376933"/>
                  <a:gd name="connsiteX132" fmla="*/ 494197 w 5056855"/>
                  <a:gd name="connsiteY132" fmla="*/ 193245 h 2376933"/>
                  <a:gd name="connsiteX133" fmla="*/ 452208 w 5056855"/>
                  <a:gd name="connsiteY133" fmla="*/ 229492 h 2376933"/>
                  <a:gd name="connsiteX134" fmla="*/ 410219 w 5056855"/>
                  <a:gd name="connsiteY134" fmla="*/ 193245 h 2376933"/>
                  <a:gd name="connsiteX135" fmla="*/ 336385 w 5056855"/>
                  <a:gd name="connsiteY135" fmla="*/ 142500 h 2376933"/>
                  <a:gd name="connsiteX136" fmla="*/ 378374 w 5056855"/>
                  <a:gd name="connsiteY136" fmla="*/ 106254 h 2376933"/>
                  <a:gd name="connsiteX137" fmla="*/ 420363 w 5056855"/>
                  <a:gd name="connsiteY137" fmla="*/ 142500 h 2376933"/>
                  <a:gd name="connsiteX138" fmla="*/ 378374 w 5056855"/>
                  <a:gd name="connsiteY138" fmla="*/ 178746 h 2376933"/>
                  <a:gd name="connsiteX139" fmla="*/ 336385 w 5056855"/>
                  <a:gd name="connsiteY139" fmla="*/ 142500 h 2376933"/>
                  <a:gd name="connsiteX140" fmla="*/ 178100 w 5056855"/>
                  <a:gd name="connsiteY140" fmla="*/ 93412 h 2376933"/>
                  <a:gd name="connsiteX141" fmla="*/ 209710 w 5056855"/>
                  <a:gd name="connsiteY141" fmla="*/ 64415 h 2376933"/>
                  <a:gd name="connsiteX142" fmla="*/ 241319 w 5056855"/>
                  <a:gd name="connsiteY142" fmla="*/ 93412 h 2376933"/>
                  <a:gd name="connsiteX143" fmla="*/ 209710 w 5056855"/>
                  <a:gd name="connsiteY143" fmla="*/ 122409 h 2376933"/>
                  <a:gd name="connsiteX144" fmla="*/ 178100 w 5056855"/>
                  <a:gd name="connsiteY144" fmla="*/ 93412 h 2376933"/>
                  <a:gd name="connsiteX145" fmla="*/ 0 w 5056855"/>
                  <a:gd name="connsiteY145" fmla="*/ 36246 h 2376933"/>
                  <a:gd name="connsiteX146" fmla="*/ 41989 w 5056855"/>
                  <a:gd name="connsiteY146" fmla="*/ 0 h 2376933"/>
                  <a:gd name="connsiteX147" fmla="*/ 83978 w 5056855"/>
                  <a:gd name="connsiteY147" fmla="*/ 36246 h 2376933"/>
                  <a:gd name="connsiteX148" fmla="*/ 41989 w 5056855"/>
                  <a:gd name="connsiteY148" fmla="*/ 72493 h 2376933"/>
                  <a:gd name="connsiteX149" fmla="*/ 0 w 5056855"/>
                  <a:gd name="connsiteY149" fmla="*/ 36246 h 237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5056855" h="2376933">
                    <a:moveTo>
                      <a:pt x="4992221" y="2343379"/>
                    </a:moveTo>
                    <a:cubicBezTo>
                      <a:pt x="4992221" y="2327431"/>
                      <a:pt x="5006610" y="2314383"/>
                      <a:pt x="5024538" y="2314383"/>
                    </a:cubicBezTo>
                    <a:cubicBezTo>
                      <a:pt x="5042466" y="2314383"/>
                      <a:pt x="5056856" y="2327431"/>
                      <a:pt x="5056856" y="2343379"/>
                    </a:cubicBezTo>
                    <a:cubicBezTo>
                      <a:pt x="5056856" y="2359328"/>
                      <a:pt x="5042466" y="2372376"/>
                      <a:pt x="5024538" y="2372376"/>
                    </a:cubicBezTo>
                    <a:cubicBezTo>
                      <a:pt x="5006610" y="2372376"/>
                      <a:pt x="4992221" y="2359328"/>
                      <a:pt x="4992221" y="2343379"/>
                    </a:cubicBezTo>
                    <a:close/>
                    <a:moveTo>
                      <a:pt x="4359082" y="2343379"/>
                    </a:moveTo>
                    <a:cubicBezTo>
                      <a:pt x="4359082" y="2327431"/>
                      <a:pt x="4374651" y="2314383"/>
                      <a:pt x="4393758" y="2314383"/>
                    </a:cubicBezTo>
                    <a:cubicBezTo>
                      <a:pt x="4412866" y="2314383"/>
                      <a:pt x="4428435" y="2327431"/>
                      <a:pt x="4428435" y="2343379"/>
                    </a:cubicBezTo>
                    <a:cubicBezTo>
                      <a:pt x="4428435" y="2359328"/>
                      <a:pt x="4412866" y="2372376"/>
                      <a:pt x="4393758" y="2372376"/>
                    </a:cubicBezTo>
                    <a:cubicBezTo>
                      <a:pt x="4374651" y="2372376"/>
                      <a:pt x="4359082" y="2359328"/>
                      <a:pt x="4359082" y="2343379"/>
                    </a:cubicBezTo>
                    <a:close/>
                    <a:moveTo>
                      <a:pt x="3645739" y="2343379"/>
                    </a:moveTo>
                    <a:cubicBezTo>
                      <a:pt x="3645739" y="2327431"/>
                      <a:pt x="3660600" y="2314383"/>
                      <a:pt x="3679000" y="2314383"/>
                    </a:cubicBezTo>
                    <a:cubicBezTo>
                      <a:pt x="3697399" y="2314383"/>
                      <a:pt x="3712261" y="2327431"/>
                      <a:pt x="3712261" y="2343379"/>
                    </a:cubicBezTo>
                    <a:cubicBezTo>
                      <a:pt x="3712261" y="2359328"/>
                      <a:pt x="3697399" y="2372376"/>
                      <a:pt x="3679000" y="2372376"/>
                    </a:cubicBezTo>
                    <a:cubicBezTo>
                      <a:pt x="3660600" y="2372376"/>
                      <a:pt x="3645739" y="2359328"/>
                      <a:pt x="3645739" y="2343379"/>
                    </a:cubicBezTo>
                    <a:close/>
                    <a:moveTo>
                      <a:pt x="3625688" y="2343379"/>
                    </a:moveTo>
                    <a:cubicBezTo>
                      <a:pt x="3625688" y="2327431"/>
                      <a:pt x="3640077" y="2314383"/>
                      <a:pt x="3658005" y="2314383"/>
                    </a:cubicBezTo>
                    <a:cubicBezTo>
                      <a:pt x="3675933" y="2314383"/>
                      <a:pt x="3690323" y="2327431"/>
                      <a:pt x="3690323" y="2343379"/>
                    </a:cubicBezTo>
                    <a:cubicBezTo>
                      <a:pt x="3690323" y="2359328"/>
                      <a:pt x="3675933" y="2372376"/>
                      <a:pt x="3658005" y="2372376"/>
                    </a:cubicBezTo>
                    <a:cubicBezTo>
                      <a:pt x="3640077" y="2372376"/>
                      <a:pt x="3625688" y="2359328"/>
                      <a:pt x="3625688" y="2343379"/>
                    </a:cubicBezTo>
                    <a:close/>
                    <a:moveTo>
                      <a:pt x="3552561" y="2345451"/>
                    </a:moveTo>
                    <a:cubicBezTo>
                      <a:pt x="3552561" y="2328052"/>
                      <a:pt x="3568837" y="2313761"/>
                      <a:pt x="3589124" y="2313761"/>
                    </a:cubicBezTo>
                    <a:cubicBezTo>
                      <a:pt x="3609411" y="2313761"/>
                      <a:pt x="3625688" y="2327845"/>
                      <a:pt x="3625688" y="2345451"/>
                    </a:cubicBezTo>
                    <a:cubicBezTo>
                      <a:pt x="3625688" y="2363056"/>
                      <a:pt x="3609411" y="2376934"/>
                      <a:pt x="3589124" y="2376934"/>
                    </a:cubicBezTo>
                    <a:cubicBezTo>
                      <a:pt x="3568837" y="2376934"/>
                      <a:pt x="3552561" y="2362848"/>
                      <a:pt x="3552561" y="2345451"/>
                    </a:cubicBezTo>
                    <a:close/>
                    <a:moveTo>
                      <a:pt x="3305580" y="2343379"/>
                    </a:moveTo>
                    <a:cubicBezTo>
                      <a:pt x="3305580" y="2327431"/>
                      <a:pt x="3322328" y="2314383"/>
                      <a:pt x="3342615" y="2314383"/>
                    </a:cubicBezTo>
                    <a:cubicBezTo>
                      <a:pt x="3362902" y="2314383"/>
                      <a:pt x="3379651" y="2327431"/>
                      <a:pt x="3379651" y="2343379"/>
                    </a:cubicBezTo>
                    <a:cubicBezTo>
                      <a:pt x="3379651" y="2359328"/>
                      <a:pt x="3363138" y="2372376"/>
                      <a:pt x="3342615" y="2372376"/>
                    </a:cubicBezTo>
                    <a:cubicBezTo>
                      <a:pt x="3322092" y="2372376"/>
                      <a:pt x="3305580" y="2359328"/>
                      <a:pt x="3305580" y="2343379"/>
                    </a:cubicBezTo>
                    <a:close/>
                    <a:moveTo>
                      <a:pt x="3006231" y="2217450"/>
                    </a:moveTo>
                    <a:cubicBezTo>
                      <a:pt x="3006231" y="2200465"/>
                      <a:pt x="3019441" y="2186795"/>
                      <a:pt x="3035717" y="2186795"/>
                    </a:cubicBezTo>
                    <a:cubicBezTo>
                      <a:pt x="3051994" y="2186795"/>
                      <a:pt x="3065204" y="2200465"/>
                      <a:pt x="3065204" y="2217450"/>
                    </a:cubicBezTo>
                    <a:cubicBezTo>
                      <a:pt x="3065204" y="2234434"/>
                      <a:pt x="3051994" y="2248103"/>
                      <a:pt x="3035717" y="2248103"/>
                    </a:cubicBezTo>
                    <a:cubicBezTo>
                      <a:pt x="3019441" y="2248103"/>
                      <a:pt x="3006231" y="2234434"/>
                      <a:pt x="3006231" y="2217450"/>
                    </a:cubicBezTo>
                    <a:close/>
                    <a:moveTo>
                      <a:pt x="2825536" y="2134808"/>
                    </a:moveTo>
                    <a:cubicBezTo>
                      <a:pt x="2825536" y="2118859"/>
                      <a:pt x="2840633" y="2105810"/>
                      <a:pt x="2859269" y="2105810"/>
                    </a:cubicBezTo>
                    <a:cubicBezTo>
                      <a:pt x="2877904" y="2105810"/>
                      <a:pt x="2893001" y="2118859"/>
                      <a:pt x="2893001" y="2134808"/>
                    </a:cubicBezTo>
                    <a:cubicBezTo>
                      <a:pt x="2893001" y="2150756"/>
                      <a:pt x="2877904" y="2163804"/>
                      <a:pt x="2859269" y="2163804"/>
                    </a:cubicBezTo>
                    <a:cubicBezTo>
                      <a:pt x="2840633" y="2163804"/>
                      <a:pt x="2825536" y="2150756"/>
                      <a:pt x="2825536" y="2134808"/>
                    </a:cubicBezTo>
                    <a:close/>
                    <a:moveTo>
                      <a:pt x="2433009" y="2062315"/>
                    </a:moveTo>
                    <a:cubicBezTo>
                      <a:pt x="2433009" y="2046366"/>
                      <a:pt x="2448814" y="2033318"/>
                      <a:pt x="2468393" y="2033318"/>
                    </a:cubicBezTo>
                    <a:cubicBezTo>
                      <a:pt x="2487972" y="2033318"/>
                      <a:pt x="2503541" y="2046366"/>
                      <a:pt x="2503541" y="2062315"/>
                    </a:cubicBezTo>
                    <a:cubicBezTo>
                      <a:pt x="2503541" y="2078263"/>
                      <a:pt x="2487736" y="2091312"/>
                      <a:pt x="2468393" y="2091312"/>
                    </a:cubicBezTo>
                    <a:cubicBezTo>
                      <a:pt x="2449050" y="2091312"/>
                      <a:pt x="2433009" y="2078263"/>
                      <a:pt x="2433009" y="2062315"/>
                    </a:cubicBezTo>
                    <a:close/>
                    <a:moveTo>
                      <a:pt x="2391256" y="2048024"/>
                    </a:moveTo>
                    <a:cubicBezTo>
                      <a:pt x="2391256" y="2032075"/>
                      <a:pt x="2406353" y="2019026"/>
                      <a:pt x="2424988" y="2019026"/>
                    </a:cubicBezTo>
                    <a:cubicBezTo>
                      <a:pt x="2443624" y="2019026"/>
                      <a:pt x="2458721" y="2032075"/>
                      <a:pt x="2458721" y="2048024"/>
                    </a:cubicBezTo>
                    <a:cubicBezTo>
                      <a:pt x="2458721" y="2063971"/>
                      <a:pt x="2443624" y="2077020"/>
                      <a:pt x="2424988" y="2077020"/>
                    </a:cubicBezTo>
                    <a:cubicBezTo>
                      <a:pt x="2406353" y="2077020"/>
                      <a:pt x="2391256" y="2063971"/>
                      <a:pt x="2391256" y="2048024"/>
                    </a:cubicBezTo>
                    <a:close/>
                    <a:moveTo>
                      <a:pt x="1844454" y="1915880"/>
                    </a:moveTo>
                    <a:cubicBezTo>
                      <a:pt x="1844454" y="1899516"/>
                      <a:pt x="1859787" y="1886262"/>
                      <a:pt x="1878894" y="1886262"/>
                    </a:cubicBezTo>
                    <a:cubicBezTo>
                      <a:pt x="1898002" y="1886262"/>
                      <a:pt x="1913335" y="1899516"/>
                      <a:pt x="1913335" y="1915880"/>
                    </a:cubicBezTo>
                    <a:cubicBezTo>
                      <a:pt x="1913335" y="1932242"/>
                      <a:pt x="1898002" y="1945498"/>
                      <a:pt x="1878894" y="1945498"/>
                    </a:cubicBezTo>
                    <a:cubicBezTo>
                      <a:pt x="1859787" y="1945498"/>
                      <a:pt x="1844454" y="1932242"/>
                      <a:pt x="1844454" y="1915880"/>
                    </a:cubicBezTo>
                    <a:close/>
                    <a:moveTo>
                      <a:pt x="1783121" y="1805898"/>
                    </a:moveTo>
                    <a:cubicBezTo>
                      <a:pt x="1783121" y="1788914"/>
                      <a:pt x="1799162" y="1775036"/>
                      <a:pt x="1818741" y="1775036"/>
                    </a:cubicBezTo>
                    <a:cubicBezTo>
                      <a:pt x="1838320" y="1775036"/>
                      <a:pt x="1854361" y="1788914"/>
                      <a:pt x="1854361" y="1805898"/>
                    </a:cubicBezTo>
                    <a:cubicBezTo>
                      <a:pt x="1854361" y="1822882"/>
                      <a:pt x="1838320" y="1836759"/>
                      <a:pt x="1818741" y="1836759"/>
                    </a:cubicBezTo>
                    <a:cubicBezTo>
                      <a:pt x="1799162" y="1836759"/>
                      <a:pt x="1783121" y="1822882"/>
                      <a:pt x="1783121" y="1805898"/>
                    </a:cubicBezTo>
                    <a:close/>
                    <a:moveTo>
                      <a:pt x="1243160" y="1677275"/>
                    </a:moveTo>
                    <a:cubicBezTo>
                      <a:pt x="1243160" y="1660083"/>
                      <a:pt x="1259201" y="1646206"/>
                      <a:pt x="1279016" y="1646206"/>
                    </a:cubicBezTo>
                    <a:cubicBezTo>
                      <a:pt x="1298831" y="1646206"/>
                      <a:pt x="1314872" y="1660083"/>
                      <a:pt x="1314872" y="1677275"/>
                    </a:cubicBezTo>
                    <a:cubicBezTo>
                      <a:pt x="1314872" y="1694466"/>
                      <a:pt x="1298831" y="1708343"/>
                      <a:pt x="1279016" y="1708343"/>
                    </a:cubicBezTo>
                    <a:cubicBezTo>
                      <a:pt x="1259201" y="1708343"/>
                      <a:pt x="1243160" y="1694466"/>
                      <a:pt x="1243160" y="1677275"/>
                    </a:cubicBezTo>
                    <a:close/>
                    <a:moveTo>
                      <a:pt x="1242689" y="1753910"/>
                    </a:moveTo>
                    <a:cubicBezTo>
                      <a:pt x="1242689" y="1737961"/>
                      <a:pt x="1258965" y="1724913"/>
                      <a:pt x="1279016" y="1724913"/>
                    </a:cubicBezTo>
                    <a:cubicBezTo>
                      <a:pt x="1299067" y="1724913"/>
                      <a:pt x="1315344" y="1737961"/>
                      <a:pt x="1315344" y="1753910"/>
                    </a:cubicBezTo>
                    <a:cubicBezTo>
                      <a:pt x="1315344" y="1769858"/>
                      <a:pt x="1299067" y="1782907"/>
                      <a:pt x="1279016" y="1782907"/>
                    </a:cubicBezTo>
                    <a:cubicBezTo>
                      <a:pt x="1258965" y="1782907"/>
                      <a:pt x="1242689" y="1769858"/>
                      <a:pt x="1242689" y="1753910"/>
                    </a:cubicBezTo>
                    <a:close/>
                    <a:moveTo>
                      <a:pt x="626062" y="1292235"/>
                    </a:moveTo>
                    <a:cubicBezTo>
                      <a:pt x="626062" y="1274837"/>
                      <a:pt x="642339" y="1260753"/>
                      <a:pt x="662390" y="1260753"/>
                    </a:cubicBezTo>
                    <a:cubicBezTo>
                      <a:pt x="682441" y="1260753"/>
                      <a:pt x="698718" y="1274837"/>
                      <a:pt x="698718" y="1292235"/>
                    </a:cubicBezTo>
                    <a:cubicBezTo>
                      <a:pt x="698718" y="1309633"/>
                      <a:pt x="682441" y="1323717"/>
                      <a:pt x="662390" y="1323717"/>
                    </a:cubicBezTo>
                    <a:cubicBezTo>
                      <a:pt x="642339" y="1323717"/>
                      <a:pt x="626062" y="1309633"/>
                      <a:pt x="626062" y="1292235"/>
                    </a:cubicBezTo>
                    <a:close/>
                    <a:moveTo>
                      <a:pt x="611909" y="1233205"/>
                    </a:moveTo>
                    <a:cubicBezTo>
                      <a:pt x="611909" y="1215807"/>
                      <a:pt x="628185" y="1201723"/>
                      <a:pt x="648236" y="1201723"/>
                    </a:cubicBezTo>
                    <a:cubicBezTo>
                      <a:pt x="668287" y="1201723"/>
                      <a:pt x="684564" y="1215807"/>
                      <a:pt x="684564" y="1233205"/>
                    </a:cubicBezTo>
                    <a:cubicBezTo>
                      <a:pt x="684564" y="1250603"/>
                      <a:pt x="668287" y="1264687"/>
                      <a:pt x="648236" y="1264687"/>
                    </a:cubicBezTo>
                    <a:cubicBezTo>
                      <a:pt x="628185" y="1264687"/>
                      <a:pt x="611909" y="1250603"/>
                      <a:pt x="611909" y="1233205"/>
                    </a:cubicBezTo>
                    <a:close/>
                    <a:moveTo>
                      <a:pt x="684564" y="1532289"/>
                    </a:moveTo>
                    <a:cubicBezTo>
                      <a:pt x="684564" y="1514891"/>
                      <a:pt x="700840" y="1500806"/>
                      <a:pt x="720891" y="1500806"/>
                    </a:cubicBezTo>
                    <a:cubicBezTo>
                      <a:pt x="740942" y="1500806"/>
                      <a:pt x="757219" y="1514891"/>
                      <a:pt x="757219" y="1532289"/>
                    </a:cubicBezTo>
                    <a:cubicBezTo>
                      <a:pt x="757219" y="1549688"/>
                      <a:pt x="740942" y="1563772"/>
                      <a:pt x="720891" y="1563772"/>
                    </a:cubicBezTo>
                    <a:cubicBezTo>
                      <a:pt x="700840" y="1563772"/>
                      <a:pt x="684564" y="1549688"/>
                      <a:pt x="684564" y="1532289"/>
                    </a:cubicBezTo>
                    <a:close/>
                    <a:moveTo>
                      <a:pt x="1049020" y="1549066"/>
                    </a:moveTo>
                    <a:cubicBezTo>
                      <a:pt x="1049020" y="1531667"/>
                      <a:pt x="1065296" y="1517583"/>
                      <a:pt x="1085347" y="1517583"/>
                    </a:cubicBezTo>
                    <a:cubicBezTo>
                      <a:pt x="1105398" y="1517583"/>
                      <a:pt x="1121675" y="1531667"/>
                      <a:pt x="1121675" y="1549066"/>
                    </a:cubicBezTo>
                    <a:cubicBezTo>
                      <a:pt x="1121675" y="1566465"/>
                      <a:pt x="1105398" y="1580549"/>
                      <a:pt x="1085347" y="1580549"/>
                    </a:cubicBezTo>
                    <a:cubicBezTo>
                      <a:pt x="1065296" y="1580549"/>
                      <a:pt x="1049020" y="1566465"/>
                      <a:pt x="1049020" y="1549066"/>
                    </a:cubicBezTo>
                    <a:close/>
                    <a:moveTo>
                      <a:pt x="1178054" y="1595254"/>
                    </a:moveTo>
                    <a:cubicBezTo>
                      <a:pt x="1178054" y="1577856"/>
                      <a:pt x="1194330" y="1563772"/>
                      <a:pt x="1214381" y="1563772"/>
                    </a:cubicBezTo>
                    <a:cubicBezTo>
                      <a:pt x="1234432" y="1563772"/>
                      <a:pt x="1250709" y="1577856"/>
                      <a:pt x="1250709" y="1595254"/>
                    </a:cubicBezTo>
                    <a:cubicBezTo>
                      <a:pt x="1250709" y="1612653"/>
                      <a:pt x="1234432" y="1626737"/>
                      <a:pt x="1214381" y="1626737"/>
                    </a:cubicBezTo>
                    <a:cubicBezTo>
                      <a:pt x="1194330" y="1626737"/>
                      <a:pt x="1178054" y="1612653"/>
                      <a:pt x="1178054" y="1595254"/>
                    </a:cubicBezTo>
                    <a:close/>
                    <a:moveTo>
                      <a:pt x="1115070" y="1549066"/>
                    </a:moveTo>
                    <a:cubicBezTo>
                      <a:pt x="1115070" y="1531667"/>
                      <a:pt x="1131347" y="1517583"/>
                      <a:pt x="1151398" y="1517583"/>
                    </a:cubicBezTo>
                    <a:cubicBezTo>
                      <a:pt x="1171449" y="1517583"/>
                      <a:pt x="1187725" y="1531667"/>
                      <a:pt x="1187725" y="1549066"/>
                    </a:cubicBezTo>
                    <a:cubicBezTo>
                      <a:pt x="1187725" y="1566465"/>
                      <a:pt x="1171449" y="1580549"/>
                      <a:pt x="1151398" y="1580549"/>
                    </a:cubicBezTo>
                    <a:cubicBezTo>
                      <a:pt x="1131347" y="1580549"/>
                      <a:pt x="1115070" y="1566465"/>
                      <a:pt x="1115070" y="1549066"/>
                    </a:cubicBezTo>
                    <a:close/>
                    <a:moveTo>
                      <a:pt x="1172392" y="1549066"/>
                    </a:moveTo>
                    <a:cubicBezTo>
                      <a:pt x="1172392" y="1531667"/>
                      <a:pt x="1188669" y="1517583"/>
                      <a:pt x="1208720" y="1517583"/>
                    </a:cubicBezTo>
                    <a:cubicBezTo>
                      <a:pt x="1228771" y="1517583"/>
                      <a:pt x="1245048" y="1531667"/>
                      <a:pt x="1245048" y="1549066"/>
                    </a:cubicBezTo>
                    <a:cubicBezTo>
                      <a:pt x="1245048" y="1566465"/>
                      <a:pt x="1228771" y="1580549"/>
                      <a:pt x="1208720" y="1580549"/>
                    </a:cubicBezTo>
                    <a:cubicBezTo>
                      <a:pt x="1188669" y="1580549"/>
                      <a:pt x="1172392" y="1566465"/>
                      <a:pt x="1172392" y="1549066"/>
                    </a:cubicBezTo>
                    <a:close/>
                    <a:moveTo>
                      <a:pt x="546330" y="521534"/>
                    </a:moveTo>
                    <a:cubicBezTo>
                      <a:pt x="546330" y="505378"/>
                      <a:pt x="565202" y="492536"/>
                      <a:pt x="588319" y="492536"/>
                    </a:cubicBezTo>
                    <a:cubicBezTo>
                      <a:pt x="611437" y="492536"/>
                      <a:pt x="630308" y="505585"/>
                      <a:pt x="630308" y="521534"/>
                    </a:cubicBezTo>
                    <a:cubicBezTo>
                      <a:pt x="630308" y="537482"/>
                      <a:pt x="611437" y="550531"/>
                      <a:pt x="588319" y="550531"/>
                    </a:cubicBezTo>
                    <a:cubicBezTo>
                      <a:pt x="565202" y="550531"/>
                      <a:pt x="546330" y="537482"/>
                      <a:pt x="546330" y="521534"/>
                    </a:cubicBezTo>
                    <a:close/>
                    <a:moveTo>
                      <a:pt x="546330" y="403888"/>
                    </a:moveTo>
                    <a:cubicBezTo>
                      <a:pt x="546330" y="383797"/>
                      <a:pt x="565202" y="367435"/>
                      <a:pt x="588319" y="367435"/>
                    </a:cubicBezTo>
                    <a:cubicBezTo>
                      <a:pt x="611437" y="367435"/>
                      <a:pt x="630308" y="383797"/>
                      <a:pt x="630308" y="403888"/>
                    </a:cubicBezTo>
                    <a:cubicBezTo>
                      <a:pt x="630308" y="423979"/>
                      <a:pt x="611437" y="440134"/>
                      <a:pt x="588319" y="440134"/>
                    </a:cubicBezTo>
                    <a:cubicBezTo>
                      <a:pt x="565202" y="440134"/>
                      <a:pt x="546330" y="423772"/>
                      <a:pt x="546330" y="403888"/>
                    </a:cubicBezTo>
                    <a:close/>
                    <a:moveTo>
                      <a:pt x="367994" y="172326"/>
                    </a:moveTo>
                    <a:cubicBezTo>
                      <a:pt x="367994" y="152235"/>
                      <a:pt x="386866" y="136079"/>
                      <a:pt x="409983" y="136079"/>
                    </a:cubicBezTo>
                    <a:cubicBezTo>
                      <a:pt x="433101" y="136079"/>
                      <a:pt x="451973" y="152442"/>
                      <a:pt x="451973" y="172326"/>
                    </a:cubicBezTo>
                    <a:cubicBezTo>
                      <a:pt x="451973" y="192209"/>
                      <a:pt x="433101" y="208572"/>
                      <a:pt x="409983" y="208572"/>
                    </a:cubicBezTo>
                    <a:cubicBezTo>
                      <a:pt x="386866" y="208572"/>
                      <a:pt x="367994" y="192209"/>
                      <a:pt x="367994" y="172326"/>
                    </a:cubicBezTo>
                    <a:close/>
                    <a:moveTo>
                      <a:pt x="510946" y="294942"/>
                    </a:moveTo>
                    <a:cubicBezTo>
                      <a:pt x="510946" y="274851"/>
                      <a:pt x="525100" y="258696"/>
                      <a:pt x="542556" y="258696"/>
                    </a:cubicBezTo>
                    <a:cubicBezTo>
                      <a:pt x="560012" y="258696"/>
                      <a:pt x="574165" y="275058"/>
                      <a:pt x="574165" y="294942"/>
                    </a:cubicBezTo>
                    <a:cubicBezTo>
                      <a:pt x="574165" y="314826"/>
                      <a:pt x="560012" y="331189"/>
                      <a:pt x="542556" y="331189"/>
                    </a:cubicBezTo>
                    <a:cubicBezTo>
                      <a:pt x="525100" y="331189"/>
                      <a:pt x="510946" y="314826"/>
                      <a:pt x="510946" y="294942"/>
                    </a:cubicBezTo>
                    <a:close/>
                    <a:moveTo>
                      <a:pt x="452208" y="224520"/>
                    </a:moveTo>
                    <a:cubicBezTo>
                      <a:pt x="452208" y="204430"/>
                      <a:pt x="471080" y="188274"/>
                      <a:pt x="494197" y="188274"/>
                    </a:cubicBezTo>
                    <a:cubicBezTo>
                      <a:pt x="517315" y="188274"/>
                      <a:pt x="536187" y="204637"/>
                      <a:pt x="536187" y="224520"/>
                    </a:cubicBezTo>
                    <a:cubicBezTo>
                      <a:pt x="536187" y="244404"/>
                      <a:pt x="517315" y="260767"/>
                      <a:pt x="494197" y="260767"/>
                    </a:cubicBezTo>
                    <a:cubicBezTo>
                      <a:pt x="471080" y="260767"/>
                      <a:pt x="452208" y="244404"/>
                      <a:pt x="452208" y="224520"/>
                    </a:cubicBezTo>
                    <a:close/>
                    <a:moveTo>
                      <a:pt x="410219" y="193245"/>
                    </a:moveTo>
                    <a:cubicBezTo>
                      <a:pt x="410219" y="173154"/>
                      <a:pt x="429091" y="156999"/>
                      <a:pt x="452208" y="156999"/>
                    </a:cubicBezTo>
                    <a:cubicBezTo>
                      <a:pt x="475326" y="156999"/>
                      <a:pt x="494197" y="173362"/>
                      <a:pt x="494197" y="193245"/>
                    </a:cubicBezTo>
                    <a:cubicBezTo>
                      <a:pt x="494197" y="213129"/>
                      <a:pt x="475326" y="229492"/>
                      <a:pt x="452208" y="229492"/>
                    </a:cubicBezTo>
                    <a:cubicBezTo>
                      <a:pt x="429091" y="229492"/>
                      <a:pt x="410219" y="213129"/>
                      <a:pt x="410219" y="193245"/>
                    </a:cubicBezTo>
                    <a:close/>
                    <a:moveTo>
                      <a:pt x="336385" y="142500"/>
                    </a:moveTo>
                    <a:cubicBezTo>
                      <a:pt x="336385" y="122409"/>
                      <a:pt x="355256" y="106254"/>
                      <a:pt x="378374" y="106254"/>
                    </a:cubicBezTo>
                    <a:cubicBezTo>
                      <a:pt x="401491" y="106254"/>
                      <a:pt x="420363" y="122409"/>
                      <a:pt x="420363" y="142500"/>
                    </a:cubicBezTo>
                    <a:cubicBezTo>
                      <a:pt x="420363" y="162591"/>
                      <a:pt x="401491" y="178746"/>
                      <a:pt x="378374" y="178746"/>
                    </a:cubicBezTo>
                    <a:cubicBezTo>
                      <a:pt x="355256" y="178746"/>
                      <a:pt x="336385" y="162384"/>
                      <a:pt x="336385" y="142500"/>
                    </a:cubicBezTo>
                    <a:close/>
                    <a:moveTo>
                      <a:pt x="178100" y="93412"/>
                    </a:moveTo>
                    <a:cubicBezTo>
                      <a:pt x="178100" y="77257"/>
                      <a:pt x="192253" y="64415"/>
                      <a:pt x="209710" y="64415"/>
                    </a:cubicBezTo>
                    <a:cubicBezTo>
                      <a:pt x="227166" y="64415"/>
                      <a:pt x="241319" y="77464"/>
                      <a:pt x="241319" y="93412"/>
                    </a:cubicBezTo>
                    <a:cubicBezTo>
                      <a:pt x="241319" y="109360"/>
                      <a:pt x="227166" y="122409"/>
                      <a:pt x="209710" y="122409"/>
                    </a:cubicBezTo>
                    <a:cubicBezTo>
                      <a:pt x="192253" y="122409"/>
                      <a:pt x="178100" y="109360"/>
                      <a:pt x="178100" y="93412"/>
                    </a:cubicBezTo>
                    <a:close/>
                    <a:moveTo>
                      <a:pt x="0" y="36246"/>
                    </a:moveTo>
                    <a:cubicBezTo>
                      <a:pt x="0" y="16155"/>
                      <a:pt x="18871" y="0"/>
                      <a:pt x="41989" y="0"/>
                    </a:cubicBezTo>
                    <a:cubicBezTo>
                      <a:pt x="65107" y="0"/>
                      <a:pt x="83978" y="16363"/>
                      <a:pt x="83978" y="36246"/>
                    </a:cubicBezTo>
                    <a:cubicBezTo>
                      <a:pt x="83978" y="56131"/>
                      <a:pt x="65107" y="72493"/>
                      <a:pt x="41989" y="72493"/>
                    </a:cubicBezTo>
                    <a:cubicBezTo>
                      <a:pt x="18871" y="72493"/>
                      <a:pt x="0" y="56131"/>
                      <a:pt x="0" y="36246"/>
                    </a:cubicBezTo>
                    <a:close/>
                  </a:path>
                </a:pathLst>
              </a:custGeom>
              <a:noFill/>
              <a:ln w="17684"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599" name="Freeform: Shape 598">
                <a:extLst>
                  <a:ext uri="{FF2B5EF4-FFF2-40B4-BE49-F238E27FC236}">
                    <a16:creationId xmlns="" xmlns:a16="http://schemas.microsoft.com/office/drawing/2014/main" id="{651FBAF5-7BFB-B04A-07C6-738477A63C91}"/>
                  </a:ext>
                </a:extLst>
              </p:cNvPr>
              <p:cNvSpPr/>
              <p:nvPr/>
            </p:nvSpPr>
            <p:spPr>
              <a:xfrm>
                <a:off x="2047497" y="2488735"/>
                <a:ext cx="4988917" cy="2293254"/>
              </a:xfrm>
              <a:custGeom>
                <a:avLst/>
                <a:gdLst>
                  <a:gd name="connsiteX0" fmla="*/ 4988918 w 4988917"/>
                  <a:gd name="connsiteY0" fmla="*/ 2293255 h 2293254"/>
                  <a:gd name="connsiteX1" fmla="*/ 3056476 w 4988917"/>
                  <a:gd name="connsiteY1" fmla="*/ 2293255 h 2293254"/>
                  <a:gd name="connsiteX2" fmla="*/ 3056476 w 4988917"/>
                  <a:gd name="connsiteY2" fmla="*/ 2252038 h 2293254"/>
                  <a:gd name="connsiteX3" fmla="*/ 3033123 w 4988917"/>
                  <a:gd name="connsiteY3" fmla="*/ 2248310 h 2293254"/>
                  <a:gd name="connsiteX4" fmla="*/ 3032179 w 4988917"/>
                  <a:gd name="connsiteY4" fmla="*/ 2167739 h 2293254"/>
                  <a:gd name="connsiteX5" fmla="*/ 2962826 w 4988917"/>
                  <a:gd name="connsiteY5" fmla="*/ 2169811 h 2293254"/>
                  <a:gd name="connsiteX6" fmla="*/ 2960231 w 4988917"/>
                  <a:gd name="connsiteY6" fmla="*/ 2084684 h 2293254"/>
                  <a:gd name="connsiteX7" fmla="*/ 2524771 w 4988917"/>
                  <a:gd name="connsiteY7" fmla="*/ 2084684 h 2293254"/>
                  <a:gd name="connsiteX8" fmla="*/ 2523592 w 4988917"/>
                  <a:gd name="connsiteY8" fmla="*/ 2065215 h 2293254"/>
                  <a:gd name="connsiteX9" fmla="*/ 2488444 w 4988917"/>
                  <a:gd name="connsiteY9" fmla="*/ 2042845 h 2293254"/>
                  <a:gd name="connsiteX10" fmla="*/ 2459193 w 4988917"/>
                  <a:gd name="connsiteY10" fmla="*/ 2039117 h 2293254"/>
                  <a:gd name="connsiteX11" fmla="*/ 2418148 w 4988917"/>
                  <a:gd name="connsiteY11" fmla="*/ 1997900 h 2293254"/>
                  <a:gd name="connsiteX12" fmla="*/ 2359646 w 4988917"/>
                  <a:gd name="connsiteY12" fmla="*/ 1997900 h 2293254"/>
                  <a:gd name="connsiteX13" fmla="*/ 2359646 w 4988917"/>
                  <a:gd name="connsiteY13" fmla="*/ 1960411 h 2293254"/>
                  <a:gd name="connsiteX14" fmla="*/ 1844218 w 4988917"/>
                  <a:gd name="connsiteY14" fmla="*/ 1960411 h 2293254"/>
                  <a:gd name="connsiteX15" fmla="*/ 1844218 w 4988917"/>
                  <a:gd name="connsiteY15" fmla="*/ 1855607 h 2293254"/>
                  <a:gd name="connsiteX16" fmla="*/ 1785716 w 4988917"/>
                  <a:gd name="connsiteY16" fmla="*/ 1855607 h 2293254"/>
                  <a:gd name="connsiteX17" fmla="*/ 1785716 w 4988917"/>
                  <a:gd name="connsiteY17" fmla="*/ 1758260 h 2293254"/>
                  <a:gd name="connsiteX18" fmla="*/ 1299539 w 4988917"/>
                  <a:gd name="connsiteY18" fmla="*/ 1758260 h 2293254"/>
                  <a:gd name="connsiteX19" fmla="*/ 1246935 w 4988917"/>
                  <a:gd name="connsiteY19" fmla="*/ 1724499 h 2293254"/>
                  <a:gd name="connsiteX20" fmla="*/ 1246935 w 4988917"/>
                  <a:gd name="connsiteY20" fmla="*/ 1627151 h 2293254"/>
                  <a:gd name="connsiteX21" fmla="*/ 1182536 w 4988917"/>
                  <a:gd name="connsiteY21" fmla="*/ 1627151 h 2293254"/>
                  <a:gd name="connsiteX22" fmla="*/ 1182536 w 4988917"/>
                  <a:gd name="connsiteY22" fmla="*/ 1496250 h 2293254"/>
                  <a:gd name="connsiteX23" fmla="*/ 790244 w 4988917"/>
                  <a:gd name="connsiteY23" fmla="*/ 1496250 h 2293254"/>
                  <a:gd name="connsiteX24" fmla="*/ 772788 w 4988917"/>
                  <a:gd name="connsiteY24" fmla="*/ 1485066 h 2293254"/>
                  <a:gd name="connsiteX25" fmla="*/ 685036 w 4988917"/>
                  <a:gd name="connsiteY25" fmla="*/ 1485066 h 2293254"/>
                  <a:gd name="connsiteX26" fmla="*/ 685036 w 4988917"/>
                  <a:gd name="connsiteY26" fmla="*/ 1395381 h 2293254"/>
                  <a:gd name="connsiteX27" fmla="*/ 638093 w 4988917"/>
                  <a:gd name="connsiteY27" fmla="*/ 1380469 h 2293254"/>
                  <a:gd name="connsiteX28" fmla="*/ 638093 w 4988917"/>
                  <a:gd name="connsiteY28" fmla="*/ 1301969 h 2293254"/>
                  <a:gd name="connsiteX29" fmla="*/ 632195 w 4988917"/>
                  <a:gd name="connsiteY29" fmla="*/ 1242111 h 2293254"/>
                  <a:gd name="connsiteX30" fmla="*/ 608842 w 4988917"/>
                  <a:gd name="connsiteY30" fmla="*/ 1182253 h 2293254"/>
                  <a:gd name="connsiteX31" fmla="*/ 614739 w 4988917"/>
                  <a:gd name="connsiteY31" fmla="*/ 1114938 h 2293254"/>
                  <a:gd name="connsiteX32" fmla="*/ 579591 w 4988917"/>
                  <a:gd name="connsiteY32" fmla="*/ 598583 h 2293254"/>
                  <a:gd name="connsiteX33" fmla="*/ 567796 w 4988917"/>
                  <a:gd name="connsiteY33" fmla="*/ 478866 h 2293254"/>
                  <a:gd name="connsiteX34" fmla="*/ 544443 w 4988917"/>
                  <a:gd name="connsiteY34" fmla="*/ 478866 h 2293254"/>
                  <a:gd name="connsiteX35" fmla="*/ 556238 w 4988917"/>
                  <a:gd name="connsiteY35" fmla="*/ 366606 h 2293254"/>
                  <a:gd name="connsiteX36" fmla="*/ 538546 w 4988917"/>
                  <a:gd name="connsiteY36" fmla="*/ 250618 h 2293254"/>
                  <a:gd name="connsiteX37" fmla="*/ 515192 w 4988917"/>
                  <a:gd name="connsiteY37" fmla="*/ 246889 h 2293254"/>
                  <a:gd name="connsiteX38" fmla="*/ 526987 w 4988917"/>
                  <a:gd name="connsiteY38" fmla="*/ 190759 h 2293254"/>
                  <a:gd name="connsiteX39" fmla="*/ 462588 w 4988917"/>
                  <a:gd name="connsiteY39" fmla="*/ 183303 h 2293254"/>
                  <a:gd name="connsiteX40" fmla="*/ 439234 w 4988917"/>
                  <a:gd name="connsiteY40" fmla="*/ 168390 h 2293254"/>
                  <a:gd name="connsiteX41" fmla="*/ 404086 w 4988917"/>
                  <a:gd name="connsiteY41" fmla="*/ 134629 h 2293254"/>
                  <a:gd name="connsiteX42" fmla="*/ 327892 w 4988917"/>
                  <a:gd name="connsiteY42" fmla="*/ 134629 h 2293254"/>
                  <a:gd name="connsiteX43" fmla="*/ 310436 w 4988917"/>
                  <a:gd name="connsiteY43" fmla="*/ 82227 h 2293254"/>
                  <a:gd name="connsiteX44" fmla="*/ 304539 w 4988917"/>
                  <a:gd name="connsiteY44" fmla="*/ 71043 h 2293254"/>
                  <a:gd name="connsiteX45" fmla="*/ 281185 w 4988917"/>
                  <a:gd name="connsiteY45" fmla="*/ 71043 h 2293254"/>
                  <a:gd name="connsiteX46" fmla="*/ 275288 w 4988917"/>
                  <a:gd name="connsiteY46" fmla="*/ 48674 h 2293254"/>
                  <a:gd name="connsiteX47" fmla="*/ 163946 w 4988917"/>
                  <a:gd name="connsiteY47" fmla="*/ 44945 h 2293254"/>
                  <a:gd name="connsiteX48" fmla="*/ 128798 w 4988917"/>
                  <a:gd name="connsiteY48" fmla="*/ 18641 h 2293254"/>
                  <a:gd name="connsiteX49" fmla="*/ 70296 w 4988917"/>
                  <a:gd name="connsiteY49" fmla="*/ 18641 h 2293254"/>
                  <a:gd name="connsiteX50" fmla="*/ 0 w 4988917"/>
                  <a:gd name="connsiteY50" fmla="*/ 0 h 2293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988917" h="2293254">
                    <a:moveTo>
                      <a:pt x="4988918" y="2293255"/>
                    </a:moveTo>
                    <a:lnTo>
                      <a:pt x="3056476" y="2293255"/>
                    </a:lnTo>
                    <a:lnTo>
                      <a:pt x="3056476" y="2252038"/>
                    </a:lnTo>
                    <a:lnTo>
                      <a:pt x="3033123" y="2248310"/>
                    </a:lnTo>
                    <a:lnTo>
                      <a:pt x="3032179" y="2167739"/>
                    </a:lnTo>
                    <a:lnTo>
                      <a:pt x="2962826" y="2169811"/>
                    </a:lnTo>
                    <a:lnTo>
                      <a:pt x="2960231" y="2084684"/>
                    </a:lnTo>
                    <a:lnTo>
                      <a:pt x="2524771" y="2084684"/>
                    </a:lnTo>
                    <a:lnTo>
                      <a:pt x="2523592" y="2065215"/>
                    </a:lnTo>
                    <a:lnTo>
                      <a:pt x="2488444" y="2042845"/>
                    </a:lnTo>
                    <a:lnTo>
                      <a:pt x="2459193" y="2039117"/>
                    </a:lnTo>
                    <a:lnTo>
                      <a:pt x="2418148" y="1997900"/>
                    </a:lnTo>
                    <a:lnTo>
                      <a:pt x="2359646" y="1997900"/>
                    </a:lnTo>
                    <a:lnTo>
                      <a:pt x="2359646" y="1960411"/>
                    </a:lnTo>
                    <a:lnTo>
                      <a:pt x="1844218" y="1960411"/>
                    </a:lnTo>
                    <a:lnTo>
                      <a:pt x="1844218" y="1855607"/>
                    </a:lnTo>
                    <a:lnTo>
                      <a:pt x="1785716" y="1855607"/>
                    </a:lnTo>
                    <a:lnTo>
                      <a:pt x="1785716" y="1758260"/>
                    </a:lnTo>
                    <a:lnTo>
                      <a:pt x="1299539" y="1758260"/>
                    </a:lnTo>
                    <a:lnTo>
                      <a:pt x="1246935" y="1724499"/>
                    </a:lnTo>
                    <a:lnTo>
                      <a:pt x="1246935" y="1627151"/>
                    </a:lnTo>
                    <a:lnTo>
                      <a:pt x="1182536" y="1627151"/>
                    </a:lnTo>
                    <a:lnTo>
                      <a:pt x="1182536" y="1496250"/>
                    </a:lnTo>
                    <a:lnTo>
                      <a:pt x="790244" y="1496250"/>
                    </a:lnTo>
                    <a:lnTo>
                      <a:pt x="772788" y="1485066"/>
                    </a:lnTo>
                    <a:lnTo>
                      <a:pt x="685036" y="1485066"/>
                    </a:lnTo>
                    <a:lnTo>
                      <a:pt x="685036" y="1395381"/>
                    </a:lnTo>
                    <a:lnTo>
                      <a:pt x="638093" y="1380469"/>
                    </a:lnTo>
                    <a:lnTo>
                      <a:pt x="638093" y="1301969"/>
                    </a:lnTo>
                    <a:lnTo>
                      <a:pt x="632195" y="1242111"/>
                    </a:lnTo>
                    <a:lnTo>
                      <a:pt x="608842" y="1182253"/>
                    </a:lnTo>
                    <a:lnTo>
                      <a:pt x="614739" y="1114938"/>
                    </a:lnTo>
                    <a:lnTo>
                      <a:pt x="579591" y="598583"/>
                    </a:lnTo>
                    <a:lnTo>
                      <a:pt x="567796" y="478866"/>
                    </a:lnTo>
                    <a:lnTo>
                      <a:pt x="544443" y="478866"/>
                    </a:lnTo>
                    <a:lnTo>
                      <a:pt x="556238" y="366606"/>
                    </a:lnTo>
                    <a:cubicBezTo>
                      <a:pt x="552227" y="346722"/>
                      <a:pt x="542556" y="270501"/>
                      <a:pt x="538546" y="250618"/>
                    </a:cubicBezTo>
                    <a:lnTo>
                      <a:pt x="515192" y="246889"/>
                    </a:lnTo>
                    <a:lnTo>
                      <a:pt x="526987" y="190759"/>
                    </a:lnTo>
                    <a:lnTo>
                      <a:pt x="462588" y="183303"/>
                    </a:lnTo>
                    <a:lnTo>
                      <a:pt x="439234" y="168390"/>
                    </a:lnTo>
                    <a:lnTo>
                      <a:pt x="404086" y="134629"/>
                    </a:lnTo>
                    <a:lnTo>
                      <a:pt x="327892" y="134629"/>
                    </a:lnTo>
                    <a:lnTo>
                      <a:pt x="310436" y="82227"/>
                    </a:lnTo>
                    <a:lnTo>
                      <a:pt x="304539" y="71043"/>
                    </a:lnTo>
                    <a:lnTo>
                      <a:pt x="281185" y="71043"/>
                    </a:lnTo>
                    <a:lnTo>
                      <a:pt x="275288" y="48674"/>
                    </a:lnTo>
                    <a:lnTo>
                      <a:pt x="163946" y="44945"/>
                    </a:lnTo>
                    <a:lnTo>
                      <a:pt x="128798" y="18641"/>
                    </a:lnTo>
                    <a:lnTo>
                      <a:pt x="70296" y="18641"/>
                    </a:lnTo>
                    <a:lnTo>
                      <a:pt x="0" y="0"/>
                    </a:lnTo>
                  </a:path>
                </a:pathLst>
              </a:custGeom>
              <a:noFill/>
              <a:ln w="23579" cap="flat">
                <a:solidFill>
                  <a:srgbClr val="32186B"/>
                </a:solidFill>
                <a:custDash>
                  <a:ds d="0" sp="0"/>
                  <a:ds d="225000" sp="150000"/>
                </a:custDash>
                <a:miter/>
              </a:ln>
            </p:spPr>
            <p:txBody>
              <a:bodyPr rtlCol="0" anchor="ctr"/>
              <a:lstStyle/>
              <a:p>
                <a:endParaRPr lang="en-US" sz="1000">
                  <a:latin typeface="Arial" panose="020B0604020202020204" pitchFamily="34" charset="0"/>
                  <a:cs typeface="Arial" panose="020B0604020202020204" pitchFamily="34" charset="0"/>
                </a:endParaRPr>
              </a:p>
            </p:txBody>
          </p:sp>
        </p:grpSp>
        <p:sp>
          <p:nvSpPr>
            <p:cNvPr id="600" name="Freeform: Shape 599">
              <a:extLst>
                <a:ext uri="{FF2B5EF4-FFF2-40B4-BE49-F238E27FC236}">
                  <a16:creationId xmlns="" xmlns:a16="http://schemas.microsoft.com/office/drawing/2014/main" id="{9FB5B866-896D-A114-1851-56CF2F0A2F56}"/>
                </a:ext>
              </a:extLst>
            </p:cNvPr>
            <p:cNvSpPr/>
            <p:nvPr/>
          </p:nvSpPr>
          <p:spPr>
            <a:xfrm>
              <a:off x="4694933" y="5052906"/>
              <a:ext cx="5322708" cy="53230"/>
            </a:xfrm>
            <a:custGeom>
              <a:avLst/>
              <a:gdLst>
                <a:gd name="connsiteX0" fmla="*/ 5322708 w 5322708"/>
                <a:gd name="connsiteY0" fmla="*/ 53231 h 53230"/>
                <a:gd name="connsiteX1" fmla="*/ 5322708 w 5322708"/>
                <a:gd name="connsiteY1" fmla="*/ 0 h 53230"/>
                <a:gd name="connsiteX2" fmla="*/ 4324642 w 5322708"/>
                <a:gd name="connsiteY2" fmla="*/ 53231 h 53230"/>
                <a:gd name="connsiteX3" fmla="*/ 4324642 w 5322708"/>
                <a:gd name="connsiteY3" fmla="*/ 0 h 53230"/>
                <a:gd name="connsiteX4" fmla="*/ 0 w 5322708"/>
                <a:gd name="connsiteY4" fmla="*/ 53231 h 53230"/>
                <a:gd name="connsiteX5" fmla="*/ 0 w 5322708"/>
                <a:gd name="connsiteY5" fmla="*/ 0 h 53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22708" h="53230">
                  <a:moveTo>
                    <a:pt x="5322708" y="53231"/>
                  </a:moveTo>
                  <a:lnTo>
                    <a:pt x="5322708" y="0"/>
                  </a:lnTo>
                  <a:moveTo>
                    <a:pt x="4324642" y="53231"/>
                  </a:moveTo>
                  <a:lnTo>
                    <a:pt x="4324642" y="0"/>
                  </a:lnTo>
                  <a:moveTo>
                    <a:pt x="0" y="53231"/>
                  </a:moveTo>
                  <a:lnTo>
                    <a:pt x="0" y="0"/>
                  </a:lnTo>
                </a:path>
              </a:pathLst>
            </a:custGeom>
            <a:noFill/>
            <a:ln w="11790"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601" name="TextBox 600">
              <a:extLst>
                <a:ext uri="{FF2B5EF4-FFF2-40B4-BE49-F238E27FC236}">
                  <a16:creationId xmlns="" xmlns:a16="http://schemas.microsoft.com/office/drawing/2014/main" id="{947E25DA-6F6E-E565-675F-BD4A2D4B9A0A}"/>
                </a:ext>
              </a:extLst>
            </p:cNvPr>
            <p:cNvSpPr txBox="1"/>
            <p:nvPr/>
          </p:nvSpPr>
          <p:spPr>
            <a:xfrm>
              <a:off x="1029702" y="5674741"/>
              <a:ext cx="79541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No. at risk:</a:t>
              </a:r>
            </a:p>
          </p:txBody>
        </p:sp>
      </p:grpSp>
    </p:spTree>
    <p:extLst>
      <p:ext uri="{BB962C8B-B14F-4D97-AF65-F5344CB8AC3E}">
        <p14:creationId xmlns:p14="http://schemas.microsoft.com/office/powerpoint/2010/main" val="501742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Rounded Corners 266">
            <a:extLst>
              <a:ext uri="{FF2B5EF4-FFF2-40B4-BE49-F238E27FC236}">
                <a16:creationId xmlns="" xmlns:a16="http://schemas.microsoft.com/office/drawing/2014/main" id="{0416C60B-C8E1-9033-8F1B-83B4D56D8848}"/>
              </a:ext>
            </a:extLst>
          </p:cNvPr>
          <p:cNvSpPr/>
          <p:nvPr/>
        </p:nvSpPr>
        <p:spPr>
          <a:xfrm>
            <a:off x="337975" y="595290"/>
            <a:ext cx="10972800" cy="6041985"/>
          </a:xfrm>
          <a:prstGeom prst="roundRect">
            <a:avLst/>
          </a:prstGeom>
          <a:solidFill>
            <a:schemeClr val="bg1"/>
          </a:solidFill>
          <a:ln w="38100">
            <a:solidFill>
              <a:srgbClr val="C947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 xmlns:a16="http://schemas.microsoft.com/office/drawing/2014/main" id="{464D256B-25F9-DC49-E668-102153EA012B}"/>
              </a:ext>
            </a:extLst>
          </p:cNvPr>
          <p:cNvSpPr txBox="1"/>
          <p:nvPr/>
        </p:nvSpPr>
        <p:spPr>
          <a:xfrm>
            <a:off x="1610833" y="1224297"/>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100</a:t>
            </a:r>
          </a:p>
        </p:txBody>
      </p:sp>
      <p:sp>
        <p:nvSpPr>
          <p:cNvPr id="74" name="TextBox 73">
            <a:extLst>
              <a:ext uri="{FF2B5EF4-FFF2-40B4-BE49-F238E27FC236}">
                <a16:creationId xmlns="" xmlns:a16="http://schemas.microsoft.com/office/drawing/2014/main" id="{34D492C1-75D0-91BB-8641-9860FA07C563}"/>
              </a:ext>
            </a:extLst>
          </p:cNvPr>
          <p:cNvSpPr txBox="1"/>
          <p:nvPr/>
        </p:nvSpPr>
        <p:spPr>
          <a:xfrm>
            <a:off x="1709888" y="1843585"/>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80</a:t>
            </a:r>
          </a:p>
        </p:txBody>
      </p:sp>
      <p:sp>
        <p:nvSpPr>
          <p:cNvPr id="75" name="TextBox 74">
            <a:extLst>
              <a:ext uri="{FF2B5EF4-FFF2-40B4-BE49-F238E27FC236}">
                <a16:creationId xmlns="" xmlns:a16="http://schemas.microsoft.com/office/drawing/2014/main" id="{5B0D82D1-34D5-A88A-B2E0-F6BB0B96F17C}"/>
              </a:ext>
            </a:extLst>
          </p:cNvPr>
          <p:cNvSpPr txBox="1"/>
          <p:nvPr/>
        </p:nvSpPr>
        <p:spPr>
          <a:xfrm>
            <a:off x="1709888" y="1533941"/>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90</a:t>
            </a:r>
          </a:p>
        </p:txBody>
      </p:sp>
      <p:sp>
        <p:nvSpPr>
          <p:cNvPr id="76" name="TextBox 75">
            <a:extLst>
              <a:ext uri="{FF2B5EF4-FFF2-40B4-BE49-F238E27FC236}">
                <a16:creationId xmlns="" xmlns:a16="http://schemas.microsoft.com/office/drawing/2014/main" id="{C3633751-8E39-BBC7-631B-43E40DD43714}"/>
              </a:ext>
            </a:extLst>
          </p:cNvPr>
          <p:cNvSpPr txBox="1"/>
          <p:nvPr/>
        </p:nvSpPr>
        <p:spPr>
          <a:xfrm>
            <a:off x="1709888" y="2153484"/>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70</a:t>
            </a:r>
          </a:p>
        </p:txBody>
      </p:sp>
      <p:sp>
        <p:nvSpPr>
          <p:cNvPr id="77" name="TextBox 76">
            <a:extLst>
              <a:ext uri="{FF2B5EF4-FFF2-40B4-BE49-F238E27FC236}">
                <a16:creationId xmlns="" xmlns:a16="http://schemas.microsoft.com/office/drawing/2014/main" id="{6004CEC6-0A8B-D229-52B2-1AADAE561BC3}"/>
              </a:ext>
            </a:extLst>
          </p:cNvPr>
          <p:cNvSpPr txBox="1"/>
          <p:nvPr/>
        </p:nvSpPr>
        <p:spPr>
          <a:xfrm>
            <a:off x="1709888" y="246338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60</a:t>
            </a:r>
          </a:p>
        </p:txBody>
      </p:sp>
      <p:sp>
        <p:nvSpPr>
          <p:cNvPr id="78" name="TextBox 77">
            <a:extLst>
              <a:ext uri="{FF2B5EF4-FFF2-40B4-BE49-F238E27FC236}">
                <a16:creationId xmlns="" xmlns:a16="http://schemas.microsoft.com/office/drawing/2014/main" id="{940A4381-31D2-8833-BDE6-13270984FE12}"/>
              </a:ext>
            </a:extLst>
          </p:cNvPr>
          <p:cNvSpPr txBox="1"/>
          <p:nvPr/>
        </p:nvSpPr>
        <p:spPr>
          <a:xfrm>
            <a:off x="1709888" y="2773027"/>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50</a:t>
            </a:r>
          </a:p>
        </p:txBody>
      </p:sp>
      <p:sp>
        <p:nvSpPr>
          <p:cNvPr id="79" name="TextBox 78">
            <a:extLst>
              <a:ext uri="{FF2B5EF4-FFF2-40B4-BE49-F238E27FC236}">
                <a16:creationId xmlns="" xmlns:a16="http://schemas.microsoft.com/office/drawing/2014/main" id="{03503782-6869-2C97-DCAA-3CA3EA8D8EDD}"/>
              </a:ext>
            </a:extLst>
          </p:cNvPr>
          <p:cNvSpPr txBox="1"/>
          <p:nvPr/>
        </p:nvSpPr>
        <p:spPr>
          <a:xfrm>
            <a:off x="1709888" y="3082925"/>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40</a:t>
            </a:r>
          </a:p>
        </p:txBody>
      </p:sp>
      <p:sp>
        <p:nvSpPr>
          <p:cNvPr id="80" name="TextBox 79">
            <a:extLst>
              <a:ext uri="{FF2B5EF4-FFF2-40B4-BE49-F238E27FC236}">
                <a16:creationId xmlns="" xmlns:a16="http://schemas.microsoft.com/office/drawing/2014/main" id="{B20F800A-BA2F-D900-94AD-F8B5CA7DCAA8}"/>
              </a:ext>
            </a:extLst>
          </p:cNvPr>
          <p:cNvSpPr txBox="1"/>
          <p:nvPr/>
        </p:nvSpPr>
        <p:spPr>
          <a:xfrm>
            <a:off x="1709888" y="3392570"/>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30</a:t>
            </a:r>
          </a:p>
        </p:txBody>
      </p:sp>
      <p:sp>
        <p:nvSpPr>
          <p:cNvPr id="81" name="TextBox 80">
            <a:extLst>
              <a:ext uri="{FF2B5EF4-FFF2-40B4-BE49-F238E27FC236}">
                <a16:creationId xmlns="" xmlns:a16="http://schemas.microsoft.com/office/drawing/2014/main" id="{A4ACCBA8-939B-3A93-8DA3-D29DCFC3AAAE}"/>
              </a:ext>
            </a:extLst>
          </p:cNvPr>
          <p:cNvSpPr txBox="1"/>
          <p:nvPr/>
        </p:nvSpPr>
        <p:spPr>
          <a:xfrm>
            <a:off x="1709888" y="3702468"/>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20</a:t>
            </a:r>
          </a:p>
        </p:txBody>
      </p:sp>
      <p:sp>
        <p:nvSpPr>
          <p:cNvPr id="82" name="TextBox 81">
            <a:extLst>
              <a:ext uri="{FF2B5EF4-FFF2-40B4-BE49-F238E27FC236}">
                <a16:creationId xmlns="" xmlns:a16="http://schemas.microsoft.com/office/drawing/2014/main" id="{3FCC0E5A-B7F4-5C35-5E29-6478AF854437}"/>
              </a:ext>
            </a:extLst>
          </p:cNvPr>
          <p:cNvSpPr txBox="1"/>
          <p:nvPr/>
        </p:nvSpPr>
        <p:spPr>
          <a:xfrm>
            <a:off x="1709888" y="401211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83" name="TextBox 82">
            <a:extLst>
              <a:ext uri="{FF2B5EF4-FFF2-40B4-BE49-F238E27FC236}">
                <a16:creationId xmlns="" xmlns:a16="http://schemas.microsoft.com/office/drawing/2014/main" id="{13987936-494E-F3DD-9A58-195C1EB6170B}"/>
              </a:ext>
            </a:extLst>
          </p:cNvPr>
          <p:cNvSpPr txBox="1"/>
          <p:nvPr/>
        </p:nvSpPr>
        <p:spPr>
          <a:xfrm rot="16200000">
            <a:off x="1078825" y="2680207"/>
            <a:ext cx="66877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57 Condensed"/>
                <a:rtl val="0"/>
              </a:rPr>
              <a:t>PFS (%)</a:t>
            </a:r>
          </a:p>
        </p:txBody>
      </p:sp>
      <p:sp>
        <p:nvSpPr>
          <p:cNvPr id="84" name="TextBox 83">
            <a:extLst>
              <a:ext uri="{FF2B5EF4-FFF2-40B4-BE49-F238E27FC236}">
                <a16:creationId xmlns="" xmlns:a16="http://schemas.microsoft.com/office/drawing/2014/main" id="{3B0B1506-11E9-C0CC-E89B-F9ECF210EDBA}"/>
              </a:ext>
            </a:extLst>
          </p:cNvPr>
          <p:cNvSpPr txBox="1"/>
          <p:nvPr/>
        </p:nvSpPr>
        <p:spPr>
          <a:xfrm>
            <a:off x="10048890"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23</a:t>
            </a:r>
          </a:p>
        </p:txBody>
      </p:sp>
      <p:sp>
        <p:nvSpPr>
          <p:cNvPr id="85" name="TextBox 84">
            <a:extLst>
              <a:ext uri="{FF2B5EF4-FFF2-40B4-BE49-F238E27FC236}">
                <a16:creationId xmlns="" xmlns:a16="http://schemas.microsoft.com/office/drawing/2014/main" id="{C4EBFE21-B8F4-90A4-DD70-970B6D673710}"/>
              </a:ext>
            </a:extLst>
          </p:cNvPr>
          <p:cNvSpPr txBox="1"/>
          <p:nvPr/>
        </p:nvSpPr>
        <p:spPr>
          <a:xfrm>
            <a:off x="9696976"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22</a:t>
            </a:r>
          </a:p>
        </p:txBody>
      </p:sp>
      <p:sp>
        <p:nvSpPr>
          <p:cNvPr id="86" name="TextBox 85">
            <a:extLst>
              <a:ext uri="{FF2B5EF4-FFF2-40B4-BE49-F238E27FC236}">
                <a16:creationId xmlns="" xmlns:a16="http://schemas.microsoft.com/office/drawing/2014/main" id="{931A7124-94C2-A89E-2312-148213C60968}"/>
              </a:ext>
            </a:extLst>
          </p:cNvPr>
          <p:cNvSpPr txBox="1"/>
          <p:nvPr/>
        </p:nvSpPr>
        <p:spPr>
          <a:xfrm>
            <a:off x="9345060"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21</a:t>
            </a:r>
          </a:p>
        </p:txBody>
      </p:sp>
      <p:sp>
        <p:nvSpPr>
          <p:cNvPr id="87" name="TextBox 86">
            <a:extLst>
              <a:ext uri="{FF2B5EF4-FFF2-40B4-BE49-F238E27FC236}">
                <a16:creationId xmlns="" xmlns:a16="http://schemas.microsoft.com/office/drawing/2014/main" id="{DE1399FC-ADCF-1FF0-FB40-C09F3C4BBA37}"/>
              </a:ext>
            </a:extLst>
          </p:cNvPr>
          <p:cNvSpPr txBox="1"/>
          <p:nvPr/>
        </p:nvSpPr>
        <p:spPr>
          <a:xfrm>
            <a:off x="8993146"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20</a:t>
            </a:r>
          </a:p>
        </p:txBody>
      </p:sp>
      <p:sp>
        <p:nvSpPr>
          <p:cNvPr id="88" name="TextBox 87">
            <a:extLst>
              <a:ext uri="{FF2B5EF4-FFF2-40B4-BE49-F238E27FC236}">
                <a16:creationId xmlns="" xmlns:a16="http://schemas.microsoft.com/office/drawing/2014/main" id="{572E6CE1-DE1B-9F19-9E06-0FDDDD91A190}"/>
              </a:ext>
            </a:extLst>
          </p:cNvPr>
          <p:cNvSpPr txBox="1"/>
          <p:nvPr/>
        </p:nvSpPr>
        <p:spPr>
          <a:xfrm>
            <a:off x="8640976"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19</a:t>
            </a:r>
          </a:p>
        </p:txBody>
      </p:sp>
      <p:sp>
        <p:nvSpPr>
          <p:cNvPr id="89" name="TextBox 88">
            <a:extLst>
              <a:ext uri="{FF2B5EF4-FFF2-40B4-BE49-F238E27FC236}">
                <a16:creationId xmlns="" xmlns:a16="http://schemas.microsoft.com/office/drawing/2014/main" id="{B06753CB-B9B8-FE61-15B4-6E4E583045F2}"/>
              </a:ext>
            </a:extLst>
          </p:cNvPr>
          <p:cNvSpPr txBox="1"/>
          <p:nvPr/>
        </p:nvSpPr>
        <p:spPr>
          <a:xfrm>
            <a:off x="8289062"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18</a:t>
            </a:r>
          </a:p>
        </p:txBody>
      </p:sp>
      <p:sp>
        <p:nvSpPr>
          <p:cNvPr id="90" name="TextBox 89">
            <a:extLst>
              <a:ext uri="{FF2B5EF4-FFF2-40B4-BE49-F238E27FC236}">
                <a16:creationId xmlns="" xmlns:a16="http://schemas.microsoft.com/office/drawing/2014/main" id="{C2AC86A7-1DC9-3E87-C3DF-5A2FE887A211}"/>
              </a:ext>
            </a:extLst>
          </p:cNvPr>
          <p:cNvSpPr txBox="1"/>
          <p:nvPr/>
        </p:nvSpPr>
        <p:spPr>
          <a:xfrm>
            <a:off x="7937147"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17</a:t>
            </a:r>
          </a:p>
        </p:txBody>
      </p:sp>
      <p:sp>
        <p:nvSpPr>
          <p:cNvPr id="91" name="TextBox 90">
            <a:extLst>
              <a:ext uri="{FF2B5EF4-FFF2-40B4-BE49-F238E27FC236}">
                <a16:creationId xmlns="" xmlns:a16="http://schemas.microsoft.com/office/drawing/2014/main" id="{2A2E2A89-30D2-ECF7-BBEB-5B13FA50D74D}"/>
              </a:ext>
            </a:extLst>
          </p:cNvPr>
          <p:cNvSpPr txBox="1"/>
          <p:nvPr/>
        </p:nvSpPr>
        <p:spPr>
          <a:xfrm>
            <a:off x="7585233"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a:t>
            </a:r>
          </a:p>
        </p:txBody>
      </p:sp>
      <p:sp>
        <p:nvSpPr>
          <p:cNvPr id="92" name="TextBox 91">
            <a:extLst>
              <a:ext uri="{FF2B5EF4-FFF2-40B4-BE49-F238E27FC236}">
                <a16:creationId xmlns="" xmlns:a16="http://schemas.microsoft.com/office/drawing/2014/main" id="{3D710317-61D2-7168-622E-5280A54798F1}"/>
              </a:ext>
            </a:extLst>
          </p:cNvPr>
          <p:cNvSpPr txBox="1"/>
          <p:nvPr/>
        </p:nvSpPr>
        <p:spPr>
          <a:xfrm>
            <a:off x="7233064"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15</a:t>
            </a:r>
          </a:p>
        </p:txBody>
      </p:sp>
      <p:sp>
        <p:nvSpPr>
          <p:cNvPr id="93" name="TextBox 92">
            <a:extLst>
              <a:ext uri="{FF2B5EF4-FFF2-40B4-BE49-F238E27FC236}">
                <a16:creationId xmlns="" xmlns:a16="http://schemas.microsoft.com/office/drawing/2014/main" id="{1AE73BC7-4990-76CB-8E17-9DB3A22A9BB0}"/>
              </a:ext>
            </a:extLst>
          </p:cNvPr>
          <p:cNvSpPr txBox="1"/>
          <p:nvPr/>
        </p:nvSpPr>
        <p:spPr>
          <a:xfrm>
            <a:off x="6881149"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14</a:t>
            </a:r>
          </a:p>
        </p:txBody>
      </p:sp>
      <p:sp>
        <p:nvSpPr>
          <p:cNvPr id="94" name="TextBox 93">
            <a:extLst>
              <a:ext uri="{FF2B5EF4-FFF2-40B4-BE49-F238E27FC236}">
                <a16:creationId xmlns="" xmlns:a16="http://schemas.microsoft.com/office/drawing/2014/main" id="{F00E80DF-280B-373E-AF19-79A45847ED73}"/>
              </a:ext>
            </a:extLst>
          </p:cNvPr>
          <p:cNvSpPr txBox="1"/>
          <p:nvPr/>
        </p:nvSpPr>
        <p:spPr>
          <a:xfrm>
            <a:off x="6529235"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13</a:t>
            </a:r>
          </a:p>
        </p:txBody>
      </p:sp>
      <p:sp>
        <p:nvSpPr>
          <p:cNvPr id="95" name="TextBox 94">
            <a:extLst>
              <a:ext uri="{FF2B5EF4-FFF2-40B4-BE49-F238E27FC236}">
                <a16:creationId xmlns="" xmlns:a16="http://schemas.microsoft.com/office/drawing/2014/main" id="{960AB5DD-B187-99C6-A595-88BDBC8EFA2E}"/>
              </a:ext>
            </a:extLst>
          </p:cNvPr>
          <p:cNvSpPr txBox="1"/>
          <p:nvPr/>
        </p:nvSpPr>
        <p:spPr>
          <a:xfrm>
            <a:off x="6177320"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12</a:t>
            </a:r>
          </a:p>
        </p:txBody>
      </p:sp>
      <p:sp>
        <p:nvSpPr>
          <p:cNvPr id="96" name="TextBox 95">
            <a:extLst>
              <a:ext uri="{FF2B5EF4-FFF2-40B4-BE49-F238E27FC236}">
                <a16:creationId xmlns="" xmlns:a16="http://schemas.microsoft.com/office/drawing/2014/main" id="{DD597701-0CE1-B4F2-334B-98E13B6BD1D0}"/>
              </a:ext>
            </a:extLst>
          </p:cNvPr>
          <p:cNvSpPr txBox="1"/>
          <p:nvPr/>
        </p:nvSpPr>
        <p:spPr>
          <a:xfrm>
            <a:off x="5825151"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11</a:t>
            </a:r>
          </a:p>
        </p:txBody>
      </p:sp>
      <p:sp>
        <p:nvSpPr>
          <p:cNvPr id="97" name="TextBox 96">
            <a:extLst>
              <a:ext uri="{FF2B5EF4-FFF2-40B4-BE49-F238E27FC236}">
                <a16:creationId xmlns="" xmlns:a16="http://schemas.microsoft.com/office/drawing/2014/main" id="{E6889FE6-D758-E02C-C262-68D6663BB426}"/>
              </a:ext>
            </a:extLst>
          </p:cNvPr>
          <p:cNvSpPr txBox="1"/>
          <p:nvPr/>
        </p:nvSpPr>
        <p:spPr>
          <a:xfrm>
            <a:off x="5473235"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98" name="TextBox 97">
            <a:extLst>
              <a:ext uri="{FF2B5EF4-FFF2-40B4-BE49-F238E27FC236}">
                <a16:creationId xmlns="" xmlns:a16="http://schemas.microsoft.com/office/drawing/2014/main" id="{1AB37840-307A-CA34-2645-66363EE4AE52}"/>
              </a:ext>
            </a:extLst>
          </p:cNvPr>
          <p:cNvSpPr txBox="1"/>
          <p:nvPr/>
        </p:nvSpPr>
        <p:spPr>
          <a:xfrm>
            <a:off x="5170977"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a:t>
            </a:r>
          </a:p>
        </p:txBody>
      </p:sp>
      <p:sp>
        <p:nvSpPr>
          <p:cNvPr id="99" name="TextBox 98">
            <a:extLst>
              <a:ext uri="{FF2B5EF4-FFF2-40B4-BE49-F238E27FC236}">
                <a16:creationId xmlns="" xmlns:a16="http://schemas.microsoft.com/office/drawing/2014/main" id="{1A2C38C2-EF68-0776-7F8D-6D7A5239A5ED}"/>
              </a:ext>
            </a:extLst>
          </p:cNvPr>
          <p:cNvSpPr txBox="1"/>
          <p:nvPr/>
        </p:nvSpPr>
        <p:spPr>
          <a:xfrm>
            <a:off x="4818807"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a:t>
            </a:r>
          </a:p>
        </p:txBody>
      </p:sp>
      <p:sp>
        <p:nvSpPr>
          <p:cNvPr id="100" name="TextBox 99">
            <a:extLst>
              <a:ext uri="{FF2B5EF4-FFF2-40B4-BE49-F238E27FC236}">
                <a16:creationId xmlns="" xmlns:a16="http://schemas.microsoft.com/office/drawing/2014/main" id="{833A6347-55F9-75E9-70B4-DB0304EA73AE}"/>
              </a:ext>
            </a:extLst>
          </p:cNvPr>
          <p:cNvSpPr txBox="1"/>
          <p:nvPr/>
        </p:nvSpPr>
        <p:spPr>
          <a:xfrm>
            <a:off x="4466893"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101" name="TextBox 100">
            <a:extLst>
              <a:ext uri="{FF2B5EF4-FFF2-40B4-BE49-F238E27FC236}">
                <a16:creationId xmlns="" xmlns:a16="http://schemas.microsoft.com/office/drawing/2014/main" id="{E8006A09-4745-4313-9200-36BAD875A799}"/>
              </a:ext>
            </a:extLst>
          </p:cNvPr>
          <p:cNvSpPr txBox="1"/>
          <p:nvPr/>
        </p:nvSpPr>
        <p:spPr>
          <a:xfrm>
            <a:off x="4114978"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a:t>
            </a:r>
          </a:p>
        </p:txBody>
      </p:sp>
      <p:sp>
        <p:nvSpPr>
          <p:cNvPr id="102" name="TextBox 101">
            <a:extLst>
              <a:ext uri="{FF2B5EF4-FFF2-40B4-BE49-F238E27FC236}">
                <a16:creationId xmlns="" xmlns:a16="http://schemas.microsoft.com/office/drawing/2014/main" id="{B0E862D4-B224-09BB-E1DA-BF21A349C2B3}"/>
              </a:ext>
            </a:extLst>
          </p:cNvPr>
          <p:cNvSpPr txBox="1"/>
          <p:nvPr/>
        </p:nvSpPr>
        <p:spPr>
          <a:xfrm>
            <a:off x="3762809"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a:t>
            </a:r>
          </a:p>
        </p:txBody>
      </p:sp>
      <p:sp>
        <p:nvSpPr>
          <p:cNvPr id="103" name="TextBox 102">
            <a:extLst>
              <a:ext uri="{FF2B5EF4-FFF2-40B4-BE49-F238E27FC236}">
                <a16:creationId xmlns="" xmlns:a16="http://schemas.microsoft.com/office/drawing/2014/main" id="{CE168DB4-A3B5-4BB7-040C-2B2BE3BFE4DF}"/>
              </a:ext>
            </a:extLst>
          </p:cNvPr>
          <p:cNvSpPr txBox="1"/>
          <p:nvPr/>
        </p:nvSpPr>
        <p:spPr>
          <a:xfrm>
            <a:off x="3410895"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a:t>
            </a:r>
          </a:p>
        </p:txBody>
      </p:sp>
      <p:sp>
        <p:nvSpPr>
          <p:cNvPr id="104" name="TextBox 103">
            <a:extLst>
              <a:ext uri="{FF2B5EF4-FFF2-40B4-BE49-F238E27FC236}">
                <a16:creationId xmlns="" xmlns:a16="http://schemas.microsoft.com/office/drawing/2014/main" id="{46CB906F-9118-B874-8691-C518B521D472}"/>
              </a:ext>
            </a:extLst>
          </p:cNvPr>
          <p:cNvSpPr txBox="1"/>
          <p:nvPr/>
        </p:nvSpPr>
        <p:spPr>
          <a:xfrm>
            <a:off x="3058979"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a:t>
            </a:r>
          </a:p>
        </p:txBody>
      </p:sp>
      <p:sp>
        <p:nvSpPr>
          <p:cNvPr id="105" name="TextBox 104">
            <a:extLst>
              <a:ext uri="{FF2B5EF4-FFF2-40B4-BE49-F238E27FC236}">
                <a16:creationId xmlns="" xmlns:a16="http://schemas.microsoft.com/office/drawing/2014/main" id="{E8C56F96-66F6-041B-7B9E-1AA656493368}"/>
              </a:ext>
            </a:extLst>
          </p:cNvPr>
          <p:cNvSpPr txBox="1"/>
          <p:nvPr/>
        </p:nvSpPr>
        <p:spPr>
          <a:xfrm>
            <a:off x="2707065"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147" name="TextBox 146">
            <a:extLst>
              <a:ext uri="{FF2B5EF4-FFF2-40B4-BE49-F238E27FC236}">
                <a16:creationId xmlns="" xmlns:a16="http://schemas.microsoft.com/office/drawing/2014/main" id="{C93ACEBC-3A55-3C2D-BF2B-E0143F171305}"/>
              </a:ext>
            </a:extLst>
          </p:cNvPr>
          <p:cNvSpPr txBox="1"/>
          <p:nvPr/>
        </p:nvSpPr>
        <p:spPr>
          <a:xfrm>
            <a:off x="2354895"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a:t>
            </a:r>
          </a:p>
        </p:txBody>
      </p:sp>
      <p:sp>
        <p:nvSpPr>
          <p:cNvPr id="148" name="TextBox 147">
            <a:extLst>
              <a:ext uri="{FF2B5EF4-FFF2-40B4-BE49-F238E27FC236}">
                <a16:creationId xmlns="" xmlns:a16="http://schemas.microsoft.com/office/drawing/2014/main" id="{3E5294CB-7CAD-C5FD-AE37-E9CBE323E118}"/>
              </a:ext>
            </a:extLst>
          </p:cNvPr>
          <p:cNvSpPr txBox="1"/>
          <p:nvPr/>
        </p:nvSpPr>
        <p:spPr>
          <a:xfrm>
            <a:off x="2002981"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149" name="TextBox 148">
            <a:extLst>
              <a:ext uri="{FF2B5EF4-FFF2-40B4-BE49-F238E27FC236}">
                <a16:creationId xmlns="" xmlns:a16="http://schemas.microsoft.com/office/drawing/2014/main" id="{C526DBAA-C3E1-4BEB-E4BE-7A1C6C1F4FCA}"/>
              </a:ext>
            </a:extLst>
          </p:cNvPr>
          <p:cNvSpPr txBox="1"/>
          <p:nvPr/>
        </p:nvSpPr>
        <p:spPr>
          <a:xfrm>
            <a:off x="10401059" y="4588876"/>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a:t>
            </a:r>
          </a:p>
        </p:txBody>
      </p:sp>
      <p:sp>
        <p:nvSpPr>
          <p:cNvPr id="151" name="TextBox 150">
            <a:extLst>
              <a:ext uri="{FF2B5EF4-FFF2-40B4-BE49-F238E27FC236}">
                <a16:creationId xmlns="" xmlns:a16="http://schemas.microsoft.com/office/drawing/2014/main" id="{9B3363AF-9485-556D-07C7-4F7653D220D4}"/>
              </a:ext>
            </a:extLst>
          </p:cNvPr>
          <p:cNvSpPr txBox="1"/>
          <p:nvPr/>
        </p:nvSpPr>
        <p:spPr>
          <a:xfrm>
            <a:off x="10500115" y="4588876"/>
            <a:ext cx="395621" cy="246221"/>
          </a:xfrm>
          <a:prstGeom prst="rect">
            <a:avLst/>
          </a:prstGeom>
          <a:noFill/>
        </p:spPr>
        <p:txBody>
          <a:bodyPr wrap="none" rtlCol="0">
            <a:spAutoFit/>
          </a:bodyPr>
          <a:lstStyle/>
          <a:p>
            <a:pPr algn="l"/>
            <a:r>
              <a:rPr lang="en-US" sz="1000" spc="1095" baseline="0">
                <a:ln/>
                <a:solidFill>
                  <a:srgbClr val="1E1B15"/>
                </a:solidFill>
                <a:latin typeface="Arial" panose="020B0604020202020204" pitchFamily="34" charset="0"/>
                <a:cs typeface="Arial" panose="020B0604020202020204" pitchFamily="34" charset="0"/>
                <a:sym typeface="Univers"/>
                <a:rtl val="0"/>
              </a:rPr>
              <a:t>4</a:t>
            </a:r>
          </a:p>
        </p:txBody>
      </p:sp>
      <p:sp>
        <p:nvSpPr>
          <p:cNvPr id="152" name="TextBox 151">
            <a:extLst>
              <a:ext uri="{FF2B5EF4-FFF2-40B4-BE49-F238E27FC236}">
                <a16:creationId xmlns="" xmlns:a16="http://schemas.microsoft.com/office/drawing/2014/main" id="{DBAE97CE-21D8-CF99-EE16-A4E36DA308D8}"/>
              </a:ext>
            </a:extLst>
          </p:cNvPr>
          <p:cNvSpPr txBox="1"/>
          <p:nvPr/>
        </p:nvSpPr>
        <p:spPr>
          <a:xfrm>
            <a:off x="10752974" y="4588876"/>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25</a:t>
            </a:r>
          </a:p>
        </p:txBody>
      </p:sp>
      <p:sp>
        <p:nvSpPr>
          <p:cNvPr id="154" name="TextBox 153">
            <a:extLst>
              <a:ext uri="{FF2B5EF4-FFF2-40B4-BE49-F238E27FC236}">
                <a16:creationId xmlns="" xmlns:a16="http://schemas.microsoft.com/office/drawing/2014/main" id="{2A30C48C-3E00-3D79-3D1B-23B1B48521CE}"/>
              </a:ext>
            </a:extLst>
          </p:cNvPr>
          <p:cNvSpPr txBox="1"/>
          <p:nvPr/>
        </p:nvSpPr>
        <p:spPr>
          <a:xfrm>
            <a:off x="5767092" y="4920673"/>
            <a:ext cx="101021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57 Condensed"/>
                <a:rtl val="0"/>
              </a:rPr>
              <a:t>Time (months)</a:t>
            </a:r>
          </a:p>
        </p:txBody>
      </p:sp>
      <p:sp>
        <p:nvSpPr>
          <p:cNvPr id="155" name="TextBox 154">
            <a:extLst>
              <a:ext uri="{FF2B5EF4-FFF2-40B4-BE49-F238E27FC236}">
                <a16:creationId xmlns="" xmlns:a16="http://schemas.microsoft.com/office/drawing/2014/main" id="{AA83BFA0-3416-F0B5-6BD3-78A54273C094}"/>
              </a:ext>
            </a:extLst>
          </p:cNvPr>
          <p:cNvSpPr txBox="1"/>
          <p:nvPr/>
        </p:nvSpPr>
        <p:spPr>
          <a:xfrm>
            <a:off x="1925061" y="5531812"/>
            <a:ext cx="39626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115</a:t>
            </a:r>
          </a:p>
        </p:txBody>
      </p:sp>
      <p:sp>
        <p:nvSpPr>
          <p:cNvPr id="156" name="TextBox 155">
            <a:extLst>
              <a:ext uri="{FF2B5EF4-FFF2-40B4-BE49-F238E27FC236}">
                <a16:creationId xmlns="" xmlns:a16="http://schemas.microsoft.com/office/drawing/2014/main" id="{883C19F6-7E85-C90D-1700-65A7A29B6B15}"/>
              </a:ext>
            </a:extLst>
          </p:cNvPr>
          <p:cNvSpPr txBox="1"/>
          <p:nvPr/>
        </p:nvSpPr>
        <p:spPr>
          <a:xfrm>
            <a:off x="1967585" y="577372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83</a:t>
            </a:r>
          </a:p>
        </p:txBody>
      </p:sp>
      <p:sp>
        <p:nvSpPr>
          <p:cNvPr id="159" name="TextBox 158">
            <a:extLst>
              <a:ext uri="{FF2B5EF4-FFF2-40B4-BE49-F238E27FC236}">
                <a16:creationId xmlns="" xmlns:a16="http://schemas.microsoft.com/office/drawing/2014/main" id="{32C8D744-3634-F2F7-B9EF-E3AC4269B307}"/>
              </a:ext>
            </a:extLst>
          </p:cNvPr>
          <p:cNvSpPr txBox="1"/>
          <p:nvPr/>
        </p:nvSpPr>
        <p:spPr>
          <a:xfrm>
            <a:off x="2671415"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54</a:t>
            </a:r>
          </a:p>
        </p:txBody>
      </p:sp>
      <p:sp>
        <p:nvSpPr>
          <p:cNvPr id="160" name="TextBox 159">
            <a:extLst>
              <a:ext uri="{FF2B5EF4-FFF2-40B4-BE49-F238E27FC236}">
                <a16:creationId xmlns="" xmlns:a16="http://schemas.microsoft.com/office/drawing/2014/main" id="{A3ACAC03-50CA-BEAA-4942-AB5B94D16B21}"/>
              </a:ext>
            </a:extLst>
          </p:cNvPr>
          <p:cNvSpPr txBox="1"/>
          <p:nvPr/>
        </p:nvSpPr>
        <p:spPr>
          <a:xfrm>
            <a:off x="2671415" y="577372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29</a:t>
            </a:r>
          </a:p>
        </p:txBody>
      </p:sp>
      <p:sp>
        <p:nvSpPr>
          <p:cNvPr id="193" name="TextBox 192">
            <a:extLst>
              <a:ext uri="{FF2B5EF4-FFF2-40B4-BE49-F238E27FC236}">
                <a16:creationId xmlns="" xmlns:a16="http://schemas.microsoft.com/office/drawing/2014/main" id="{DE63E74E-D49D-1922-C851-2258DCE23AB7}"/>
              </a:ext>
            </a:extLst>
          </p:cNvPr>
          <p:cNvSpPr txBox="1"/>
          <p:nvPr/>
        </p:nvSpPr>
        <p:spPr>
          <a:xfrm>
            <a:off x="3375499"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35</a:t>
            </a:r>
          </a:p>
        </p:txBody>
      </p:sp>
      <p:sp>
        <p:nvSpPr>
          <p:cNvPr id="194" name="TextBox 193">
            <a:extLst>
              <a:ext uri="{FF2B5EF4-FFF2-40B4-BE49-F238E27FC236}">
                <a16:creationId xmlns="" xmlns:a16="http://schemas.microsoft.com/office/drawing/2014/main" id="{AA5306D4-3C07-D11D-AB9C-C46B1175FFEC}"/>
              </a:ext>
            </a:extLst>
          </p:cNvPr>
          <p:cNvSpPr txBox="1"/>
          <p:nvPr/>
        </p:nvSpPr>
        <p:spPr>
          <a:xfrm>
            <a:off x="3375499" y="577372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a:t>
            </a:r>
          </a:p>
        </p:txBody>
      </p:sp>
      <p:sp>
        <p:nvSpPr>
          <p:cNvPr id="195" name="TextBox 194">
            <a:extLst>
              <a:ext uri="{FF2B5EF4-FFF2-40B4-BE49-F238E27FC236}">
                <a16:creationId xmlns="" xmlns:a16="http://schemas.microsoft.com/office/drawing/2014/main" id="{2251CE24-B554-A7BE-1460-C72D62BCBCE8}"/>
              </a:ext>
            </a:extLst>
          </p:cNvPr>
          <p:cNvSpPr txBox="1"/>
          <p:nvPr/>
        </p:nvSpPr>
        <p:spPr>
          <a:xfrm>
            <a:off x="7641763" y="5531812"/>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a:t>
            </a:r>
          </a:p>
        </p:txBody>
      </p:sp>
      <p:sp>
        <p:nvSpPr>
          <p:cNvPr id="196" name="TextBox 195">
            <a:extLst>
              <a:ext uri="{FF2B5EF4-FFF2-40B4-BE49-F238E27FC236}">
                <a16:creationId xmlns="" xmlns:a16="http://schemas.microsoft.com/office/drawing/2014/main" id="{F9F654CF-50EE-3083-747A-A3B2690C3C7C}"/>
              </a:ext>
            </a:extLst>
          </p:cNvPr>
          <p:cNvSpPr txBox="1"/>
          <p:nvPr/>
        </p:nvSpPr>
        <p:spPr>
          <a:xfrm>
            <a:off x="4079328"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26</a:t>
            </a:r>
          </a:p>
        </p:txBody>
      </p:sp>
      <p:sp>
        <p:nvSpPr>
          <p:cNvPr id="197" name="TextBox 196">
            <a:extLst>
              <a:ext uri="{FF2B5EF4-FFF2-40B4-BE49-F238E27FC236}">
                <a16:creationId xmlns="" xmlns:a16="http://schemas.microsoft.com/office/drawing/2014/main" id="{8EA6FF16-7B44-9384-9F29-B75BEBF21B1C}"/>
              </a:ext>
            </a:extLst>
          </p:cNvPr>
          <p:cNvSpPr txBox="1"/>
          <p:nvPr/>
        </p:nvSpPr>
        <p:spPr>
          <a:xfrm>
            <a:off x="4079328" y="5773723"/>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a:t>
            </a:r>
          </a:p>
        </p:txBody>
      </p:sp>
      <p:sp>
        <p:nvSpPr>
          <p:cNvPr id="198" name="TextBox 197">
            <a:extLst>
              <a:ext uri="{FF2B5EF4-FFF2-40B4-BE49-F238E27FC236}">
                <a16:creationId xmlns="" xmlns:a16="http://schemas.microsoft.com/office/drawing/2014/main" id="{BAF5169F-95D4-3AAA-50D2-002085EC2673}"/>
              </a:ext>
            </a:extLst>
          </p:cNvPr>
          <p:cNvSpPr txBox="1"/>
          <p:nvPr/>
        </p:nvSpPr>
        <p:spPr>
          <a:xfrm>
            <a:off x="4783412"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21</a:t>
            </a:r>
          </a:p>
        </p:txBody>
      </p:sp>
      <p:sp>
        <p:nvSpPr>
          <p:cNvPr id="199" name="TextBox 198">
            <a:extLst>
              <a:ext uri="{FF2B5EF4-FFF2-40B4-BE49-F238E27FC236}">
                <a16:creationId xmlns="" xmlns:a16="http://schemas.microsoft.com/office/drawing/2014/main" id="{404129C6-9F25-2482-8A7E-FAF4A856F049}"/>
              </a:ext>
            </a:extLst>
          </p:cNvPr>
          <p:cNvSpPr txBox="1"/>
          <p:nvPr/>
        </p:nvSpPr>
        <p:spPr>
          <a:xfrm>
            <a:off x="4825937" y="5773723"/>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a:t>
            </a:r>
          </a:p>
        </p:txBody>
      </p:sp>
      <p:sp>
        <p:nvSpPr>
          <p:cNvPr id="200" name="TextBox 199">
            <a:extLst>
              <a:ext uri="{FF2B5EF4-FFF2-40B4-BE49-F238E27FC236}">
                <a16:creationId xmlns="" xmlns:a16="http://schemas.microsoft.com/office/drawing/2014/main" id="{9CEBE5D2-6A2E-B6BA-24E7-E3DABFD71220}"/>
              </a:ext>
            </a:extLst>
          </p:cNvPr>
          <p:cNvSpPr txBox="1"/>
          <p:nvPr/>
        </p:nvSpPr>
        <p:spPr>
          <a:xfrm>
            <a:off x="5487241"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a:t>
            </a:r>
          </a:p>
        </p:txBody>
      </p:sp>
      <p:sp>
        <p:nvSpPr>
          <p:cNvPr id="201" name="TextBox 200">
            <a:extLst>
              <a:ext uri="{FF2B5EF4-FFF2-40B4-BE49-F238E27FC236}">
                <a16:creationId xmlns="" xmlns:a16="http://schemas.microsoft.com/office/drawing/2014/main" id="{11786A6B-FCB2-5060-12C9-5002C491A370}"/>
              </a:ext>
            </a:extLst>
          </p:cNvPr>
          <p:cNvSpPr txBox="1"/>
          <p:nvPr/>
        </p:nvSpPr>
        <p:spPr>
          <a:xfrm>
            <a:off x="5529767" y="5773723"/>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a:t>
            </a:r>
          </a:p>
        </p:txBody>
      </p:sp>
      <p:sp>
        <p:nvSpPr>
          <p:cNvPr id="202" name="TextBox 201">
            <a:extLst>
              <a:ext uri="{FF2B5EF4-FFF2-40B4-BE49-F238E27FC236}">
                <a16:creationId xmlns="" xmlns:a16="http://schemas.microsoft.com/office/drawing/2014/main" id="{52E58318-7332-49B0-B7AD-9DAAC3056407}"/>
              </a:ext>
            </a:extLst>
          </p:cNvPr>
          <p:cNvSpPr txBox="1"/>
          <p:nvPr/>
        </p:nvSpPr>
        <p:spPr>
          <a:xfrm>
            <a:off x="6191326" y="5531812"/>
            <a:ext cx="32573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11</a:t>
            </a:r>
          </a:p>
        </p:txBody>
      </p:sp>
      <p:sp>
        <p:nvSpPr>
          <p:cNvPr id="203" name="TextBox 202">
            <a:extLst>
              <a:ext uri="{FF2B5EF4-FFF2-40B4-BE49-F238E27FC236}">
                <a16:creationId xmlns="" xmlns:a16="http://schemas.microsoft.com/office/drawing/2014/main" id="{BB13B93F-C11A-2A20-DF62-8F00CED9F8A3}"/>
              </a:ext>
            </a:extLst>
          </p:cNvPr>
          <p:cNvSpPr txBox="1"/>
          <p:nvPr/>
        </p:nvSpPr>
        <p:spPr>
          <a:xfrm>
            <a:off x="6233851" y="5773723"/>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a:t>
            </a:r>
          </a:p>
        </p:txBody>
      </p:sp>
      <p:sp>
        <p:nvSpPr>
          <p:cNvPr id="204" name="TextBox 203">
            <a:extLst>
              <a:ext uri="{FF2B5EF4-FFF2-40B4-BE49-F238E27FC236}">
                <a16:creationId xmlns="" xmlns:a16="http://schemas.microsoft.com/office/drawing/2014/main" id="{453ABED9-904C-6B96-8AB8-37E708C68D2D}"/>
              </a:ext>
            </a:extLst>
          </p:cNvPr>
          <p:cNvSpPr txBox="1"/>
          <p:nvPr/>
        </p:nvSpPr>
        <p:spPr>
          <a:xfrm>
            <a:off x="6937680" y="5531812"/>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7</a:t>
            </a:r>
          </a:p>
        </p:txBody>
      </p:sp>
      <p:sp>
        <p:nvSpPr>
          <p:cNvPr id="205" name="TextBox 204">
            <a:extLst>
              <a:ext uri="{FF2B5EF4-FFF2-40B4-BE49-F238E27FC236}">
                <a16:creationId xmlns="" xmlns:a16="http://schemas.microsoft.com/office/drawing/2014/main" id="{4F19E62D-85F2-6838-697C-4739A9FD2453}"/>
              </a:ext>
            </a:extLst>
          </p:cNvPr>
          <p:cNvSpPr txBox="1"/>
          <p:nvPr/>
        </p:nvSpPr>
        <p:spPr>
          <a:xfrm>
            <a:off x="6937680" y="5773723"/>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206" name="TextBox 205">
            <a:extLst>
              <a:ext uri="{FF2B5EF4-FFF2-40B4-BE49-F238E27FC236}">
                <a16:creationId xmlns="" xmlns:a16="http://schemas.microsoft.com/office/drawing/2014/main" id="{543179DE-D8B5-0B48-EA61-BC29B76BF582}"/>
              </a:ext>
            </a:extLst>
          </p:cNvPr>
          <p:cNvSpPr txBox="1"/>
          <p:nvPr/>
        </p:nvSpPr>
        <p:spPr>
          <a:xfrm>
            <a:off x="8345592" y="5531812"/>
            <a:ext cx="2096343" cy="246221"/>
          </a:xfrm>
          <a:prstGeom prst="rect">
            <a:avLst/>
          </a:prstGeom>
          <a:noFill/>
        </p:spPr>
        <p:txBody>
          <a:bodyPr wrap="none" rtlCol="0">
            <a:spAutoFit/>
          </a:bodyPr>
          <a:lstStyle/>
          <a:p>
            <a:pPr algn="l"/>
            <a:r>
              <a:rPr lang="en-US" sz="1000" spc="4419" baseline="0">
                <a:ln/>
                <a:solidFill>
                  <a:srgbClr val="1E1B15"/>
                </a:solidFill>
                <a:latin typeface="Arial" panose="020B0604020202020204" pitchFamily="34" charset="0"/>
                <a:cs typeface="Arial" panose="020B0604020202020204" pitchFamily="34" charset="0"/>
                <a:sym typeface="Univers"/>
                <a:rtl val="0"/>
              </a:rPr>
              <a:t>411</a:t>
            </a:r>
          </a:p>
        </p:txBody>
      </p:sp>
      <p:sp>
        <p:nvSpPr>
          <p:cNvPr id="207" name="TextBox 206">
            <a:extLst>
              <a:ext uri="{FF2B5EF4-FFF2-40B4-BE49-F238E27FC236}">
                <a16:creationId xmlns="" xmlns:a16="http://schemas.microsoft.com/office/drawing/2014/main" id="{26FEE426-1334-5F7D-7400-D35B0F1226A9}"/>
              </a:ext>
            </a:extLst>
          </p:cNvPr>
          <p:cNvSpPr txBox="1"/>
          <p:nvPr/>
        </p:nvSpPr>
        <p:spPr>
          <a:xfrm>
            <a:off x="10457335" y="5531812"/>
            <a:ext cx="25519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a:t>
            </a:r>
          </a:p>
        </p:txBody>
      </p:sp>
      <p:sp>
        <p:nvSpPr>
          <p:cNvPr id="208" name="TextBox 207">
            <a:extLst>
              <a:ext uri="{FF2B5EF4-FFF2-40B4-BE49-F238E27FC236}">
                <a16:creationId xmlns="" xmlns:a16="http://schemas.microsoft.com/office/drawing/2014/main" id="{1F419064-2C5B-1A04-0ABA-1193B313764F}"/>
              </a:ext>
            </a:extLst>
          </p:cNvPr>
          <p:cNvSpPr txBox="1"/>
          <p:nvPr/>
        </p:nvSpPr>
        <p:spPr>
          <a:xfrm>
            <a:off x="1053677" y="5531812"/>
            <a:ext cx="8226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Elacestrant</a:t>
            </a:r>
          </a:p>
        </p:txBody>
      </p:sp>
      <p:sp>
        <p:nvSpPr>
          <p:cNvPr id="209" name="TextBox 208">
            <a:extLst>
              <a:ext uri="{FF2B5EF4-FFF2-40B4-BE49-F238E27FC236}">
                <a16:creationId xmlns="" xmlns:a16="http://schemas.microsoft.com/office/drawing/2014/main" id="{5962AA17-4B76-957F-E020-3CFA3C3F3F5F}"/>
              </a:ext>
            </a:extLst>
          </p:cNvPr>
          <p:cNvSpPr txBox="1"/>
          <p:nvPr/>
        </p:nvSpPr>
        <p:spPr>
          <a:xfrm>
            <a:off x="1053677" y="5773723"/>
            <a:ext cx="81624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Fulvestrant</a:t>
            </a:r>
          </a:p>
        </p:txBody>
      </p:sp>
      <p:sp>
        <p:nvSpPr>
          <p:cNvPr id="210" name="Freeform: Shape 209">
            <a:extLst>
              <a:ext uri="{FF2B5EF4-FFF2-40B4-BE49-F238E27FC236}">
                <a16:creationId xmlns="" xmlns:a16="http://schemas.microsoft.com/office/drawing/2014/main" id="{03E8A4D4-38B3-1AF5-D90A-1996F476D847}"/>
              </a:ext>
            </a:extLst>
          </p:cNvPr>
          <p:cNvSpPr/>
          <p:nvPr/>
        </p:nvSpPr>
        <p:spPr>
          <a:xfrm>
            <a:off x="2286378" y="3997843"/>
            <a:ext cx="458609" cy="25464"/>
          </a:xfrm>
          <a:custGeom>
            <a:avLst/>
            <a:gdLst>
              <a:gd name="connsiteX0" fmla="*/ 0 w 415944"/>
              <a:gd name="connsiteY0" fmla="*/ 0 h 23095"/>
              <a:gd name="connsiteX1" fmla="*/ 415944 w 415944"/>
              <a:gd name="connsiteY1" fmla="*/ 0 h 23095"/>
            </a:gdLst>
            <a:ahLst/>
            <a:cxnLst>
              <a:cxn ang="0">
                <a:pos x="connsiteX0" y="connsiteY0"/>
              </a:cxn>
              <a:cxn ang="0">
                <a:pos x="connsiteX1" y="connsiteY1"/>
              </a:cxn>
            </a:cxnLst>
            <a:rect l="l" t="t" r="r" b="b"/>
            <a:pathLst>
              <a:path w="415944" h="23095">
                <a:moveTo>
                  <a:pt x="0" y="0"/>
                </a:moveTo>
                <a:lnTo>
                  <a:pt x="415944" y="0"/>
                </a:lnTo>
              </a:path>
            </a:pathLst>
          </a:custGeom>
          <a:ln w="23078"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1" name="Freeform: Shape 210">
            <a:extLst>
              <a:ext uri="{FF2B5EF4-FFF2-40B4-BE49-F238E27FC236}">
                <a16:creationId xmlns="" xmlns:a16="http://schemas.microsoft.com/office/drawing/2014/main" id="{FD07BC40-E075-35F1-9A21-4E10CA5EF222}"/>
              </a:ext>
            </a:extLst>
          </p:cNvPr>
          <p:cNvSpPr/>
          <p:nvPr/>
        </p:nvSpPr>
        <p:spPr>
          <a:xfrm>
            <a:off x="2459026" y="3953026"/>
            <a:ext cx="113060" cy="106949"/>
          </a:xfrm>
          <a:custGeom>
            <a:avLst/>
            <a:gdLst>
              <a:gd name="connsiteX0" fmla="*/ 0 w 102542"/>
              <a:gd name="connsiteY0" fmla="*/ 48500 h 96999"/>
              <a:gd name="connsiteX1" fmla="*/ 51271 w 102542"/>
              <a:gd name="connsiteY1" fmla="*/ 0 h 96999"/>
              <a:gd name="connsiteX2" fmla="*/ 102543 w 102542"/>
              <a:gd name="connsiteY2" fmla="*/ 48500 h 96999"/>
              <a:gd name="connsiteX3" fmla="*/ 51271 w 102542"/>
              <a:gd name="connsiteY3" fmla="*/ 97000 h 96999"/>
              <a:gd name="connsiteX4" fmla="*/ 0 w 102542"/>
              <a:gd name="connsiteY4" fmla="*/ 48500 h 96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542" h="96999">
                <a:moveTo>
                  <a:pt x="0" y="48500"/>
                </a:moveTo>
                <a:cubicBezTo>
                  <a:pt x="0" y="21710"/>
                  <a:pt x="22864" y="0"/>
                  <a:pt x="51271" y="0"/>
                </a:cubicBezTo>
                <a:cubicBezTo>
                  <a:pt x="79678" y="0"/>
                  <a:pt x="102543" y="21710"/>
                  <a:pt x="102543" y="48500"/>
                </a:cubicBezTo>
                <a:cubicBezTo>
                  <a:pt x="102543" y="75290"/>
                  <a:pt x="79678" y="97000"/>
                  <a:pt x="51271" y="97000"/>
                </a:cubicBezTo>
                <a:cubicBezTo>
                  <a:pt x="22864" y="97000"/>
                  <a:pt x="0" y="75290"/>
                  <a:pt x="0" y="48500"/>
                </a:cubicBezTo>
                <a:close/>
              </a:path>
            </a:pathLst>
          </a:custGeom>
          <a:noFill/>
          <a:ln w="17308"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2" name="TextBox 211">
            <a:extLst>
              <a:ext uri="{FF2B5EF4-FFF2-40B4-BE49-F238E27FC236}">
                <a16:creationId xmlns="" xmlns:a16="http://schemas.microsoft.com/office/drawing/2014/main" id="{3D96E48B-FF97-324A-AF94-157E606619A0}"/>
              </a:ext>
            </a:extLst>
          </p:cNvPr>
          <p:cNvSpPr txBox="1"/>
          <p:nvPr/>
        </p:nvSpPr>
        <p:spPr>
          <a:xfrm>
            <a:off x="2714959" y="3850160"/>
            <a:ext cx="82266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Elacestrant</a:t>
            </a:r>
          </a:p>
        </p:txBody>
      </p:sp>
      <p:sp>
        <p:nvSpPr>
          <p:cNvPr id="213" name="TextBox 212">
            <a:extLst>
              <a:ext uri="{FF2B5EF4-FFF2-40B4-BE49-F238E27FC236}">
                <a16:creationId xmlns="" xmlns:a16="http://schemas.microsoft.com/office/drawing/2014/main" id="{40B48CD4-4144-3CB8-E183-2165CC3E94E2}"/>
              </a:ext>
            </a:extLst>
          </p:cNvPr>
          <p:cNvSpPr txBox="1"/>
          <p:nvPr/>
        </p:nvSpPr>
        <p:spPr>
          <a:xfrm>
            <a:off x="2714959" y="4092070"/>
            <a:ext cx="81624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Fulvestrant</a:t>
            </a:r>
          </a:p>
        </p:txBody>
      </p:sp>
      <p:sp>
        <p:nvSpPr>
          <p:cNvPr id="214" name="Freeform: Shape 213">
            <a:extLst>
              <a:ext uri="{FF2B5EF4-FFF2-40B4-BE49-F238E27FC236}">
                <a16:creationId xmlns="" xmlns:a16="http://schemas.microsoft.com/office/drawing/2014/main" id="{49B4CF61-2400-1114-EB1F-C67524810236}"/>
              </a:ext>
            </a:extLst>
          </p:cNvPr>
          <p:cNvSpPr/>
          <p:nvPr/>
        </p:nvSpPr>
        <p:spPr>
          <a:xfrm>
            <a:off x="2459026" y="4186277"/>
            <a:ext cx="113060" cy="124774"/>
          </a:xfrm>
          <a:custGeom>
            <a:avLst/>
            <a:gdLst>
              <a:gd name="connsiteX0" fmla="*/ 0 w 102542"/>
              <a:gd name="connsiteY0" fmla="*/ 56583 h 113166"/>
              <a:gd name="connsiteX1" fmla="*/ 51271 w 102542"/>
              <a:gd name="connsiteY1" fmla="*/ 0 h 113166"/>
              <a:gd name="connsiteX2" fmla="*/ 102543 w 102542"/>
              <a:gd name="connsiteY2" fmla="*/ 56583 h 113166"/>
              <a:gd name="connsiteX3" fmla="*/ 51271 w 102542"/>
              <a:gd name="connsiteY3" fmla="*/ 113166 h 113166"/>
              <a:gd name="connsiteX4" fmla="*/ 0 w 102542"/>
              <a:gd name="connsiteY4" fmla="*/ 56583 h 113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542" h="113166">
                <a:moveTo>
                  <a:pt x="0" y="56583"/>
                </a:moveTo>
                <a:cubicBezTo>
                  <a:pt x="0" y="25404"/>
                  <a:pt x="22864" y="0"/>
                  <a:pt x="51271" y="0"/>
                </a:cubicBezTo>
                <a:cubicBezTo>
                  <a:pt x="79678" y="0"/>
                  <a:pt x="102543" y="25174"/>
                  <a:pt x="102543" y="56583"/>
                </a:cubicBezTo>
                <a:cubicBezTo>
                  <a:pt x="102543" y="87993"/>
                  <a:pt x="79678" y="113166"/>
                  <a:pt x="51271" y="113166"/>
                </a:cubicBezTo>
                <a:cubicBezTo>
                  <a:pt x="22864" y="113166"/>
                  <a:pt x="0" y="87762"/>
                  <a:pt x="0" y="56583"/>
                </a:cubicBezTo>
                <a:close/>
              </a:path>
            </a:pathLst>
          </a:custGeom>
          <a:noFill/>
          <a:ln w="1730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5" name="Freeform: Shape 214">
            <a:extLst>
              <a:ext uri="{FF2B5EF4-FFF2-40B4-BE49-F238E27FC236}">
                <a16:creationId xmlns="" xmlns:a16="http://schemas.microsoft.com/office/drawing/2014/main" id="{06DC7591-C1EF-96F6-B139-9525437811F9}"/>
              </a:ext>
            </a:extLst>
          </p:cNvPr>
          <p:cNvSpPr/>
          <p:nvPr/>
        </p:nvSpPr>
        <p:spPr>
          <a:xfrm>
            <a:off x="2286378" y="4248665"/>
            <a:ext cx="458609" cy="25464"/>
          </a:xfrm>
          <a:custGeom>
            <a:avLst/>
            <a:gdLst>
              <a:gd name="connsiteX0" fmla="*/ 0 w 415944"/>
              <a:gd name="connsiteY0" fmla="*/ 0 h 23095"/>
              <a:gd name="connsiteX1" fmla="*/ 415944 w 415944"/>
              <a:gd name="connsiteY1" fmla="*/ 0 h 23095"/>
            </a:gdLst>
            <a:ahLst/>
            <a:cxnLst>
              <a:cxn ang="0">
                <a:pos x="connsiteX0" y="connsiteY0"/>
              </a:cxn>
              <a:cxn ang="0">
                <a:pos x="connsiteX1" y="connsiteY1"/>
              </a:cxn>
            </a:cxnLst>
            <a:rect l="l" t="t" r="r" b="b"/>
            <a:pathLst>
              <a:path w="415944" h="23095">
                <a:moveTo>
                  <a:pt x="0" y="0"/>
                </a:moveTo>
                <a:lnTo>
                  <a:pt x="415944" y="0"/>
                </a:lnTo>
              </a:path>
            </a:pathLst>
          </a:custGeom>
          <a:ln w="23078" cap="flat">
            <a:solidFill>
              <a:srgbClr val="32186B"/>
            </a:solidFill>
            <a:custDash>
              <a:ds d="0" sp="0"/>
              <a:ds d="225000" sp="150000"/>
            </a:custDash>
            <a:miter/>
          </a:ln>
        </p:spPr>
        <p:txBody>
          <a:bodyPr rtlCol="0" anchor="ctr"/>
          <a:lstStyle/>
          <a:p>
            <a:endParaRPr lang="en-US" sz="1000">
              <a:latin typeface="Arial" panose="020B0604020202020204" pitchFamily="34" charset="0"/>
              <a:cs typeface="Arial" panose="020B0604020202020204" pitchFamily="34" charset="0"/>
            </a:endParaRPr>
          </a:p>
        </p:txBody>
      </p:sp>
      <p:grpSp>
        <p:nvGrpSpPr>
          <p:cNvPr id="265" name="Group 264">
            <a:extLst>
              <a:ext uri="{FF2B5EF4-FFF2-40B4-BE49-F238E27FC236}">
                <a16:creationId xmlns="" xmlns:a16="http://schemas.microsoft.com/office/drawing/2014/main" id="{23CAB54B-DBB7-98BC-FC6F-8A7ED61290E2}"/>
              </a:ext>
            </a:extLst>
          </p:cNvPr>
          <p:cNvGrpSpPr/>
          <p:nvPr/>
        </p:nvGrpSpPr>
        <p:grpSpPr>
          <a:xfrm>
            <a:off x="6502243" y="1214366"/>
            <a:ext cx="4561120" cy="2092888"/>
            <a:chOff x="6502243" y="1214366"/>
            <a:chExt cx="4561120" cy="2092888"/>
          </a:xfrm>
        </p:grpSpPr>
        <p:sp>
          <p:nvSpPr>
            <p:cNvPr id="216" name="Freeform: Shape 215">
              <a:extLst>
                <a:ext uri="{FF2B5EF4-FFF2-40B4-BE49-F238E27FC236}">
                  <a16:creationId xmlns="" xmlns:a16="http://schemas.microsoft.com/office/drawing/2014/main" id="{E77A882C-7EB5-E094-1A4F-7158EBAD5375}"/>
                </a:ext>
              </a:extLst>
            </p:cNvPr>
            <p:cNvSpPr/>
            <p:nvPr/>
          </p:nvSpPr>
          <p:spPr>
            <a:xfrm>
              <a:off x="6540930" y="2191162"/>
              <a:ext cx="4517085" cy="230450"/>
            </a:xfrm>
            <a:custGeom>
              <a:avLst/>
              <a:gdLst>
                <a:gd name="connsiteX0" fmla="*/ 0 w 4096854"/>
                <a:gd name="connsiteY0" fmla="*/ 0 h 209011"/>
                <a:gd name="connsiteX1" fmla="*/ 4096855 w 4096854"/>
                <a:gd name="connsiteY1" fmla="*/ 0 h 209011"/>
                <a:gd name="connsiteX2" fmla="*/ 4096855 w 4096854"/>
                <a:gd name="connsiteY2" fmla="*/ 209011 h 209011"/>
                <a:gd name="connsiteX3" fmla="*/ 0 w 4096854"/>
                <a:gd name="connsiteY3" fmla="*/ 209011 h 209011"/>
              </a:gdLst>
              <a:ahLst/>
              <a:cxnLst>
                <a:cxn ang="0">
                  <a:pos x="connsiteX0" y="connsiteY0"/>
                </a:cxn>
                <a:cxn ang="0">
                  <a:pos x="connsiteX1" y="connsiteY1"/>
                </a:cxn>
                <a:cxn ang="0">
                  <a:pos x="connsiteX2" y="connsiteY2"/>
                </a:cxn>
                <a:cxn ang="0">
                  <a:pos x="connsiteX3" y="connsiteY3"/>
                </a:cxn>
              </a:cxnLst>
              <a:rect l="l" t="t" r="r" b="b"/>
              <a:pathLst>
                <a:path w="4096854" h="209011">
                  <a:moveTo>
                    <a:pt x="0" y="0"/>
                  </a:moveTo>
                  <a:lnTo>
                    <a:pt x="4096855" y="0"/>
                  </a:lnTo>
                  <a:lnTo>
                    <a:pt x="4096855" y="209011"/>
                  </a:lnTo>
                  <a:lnTo>
                    <a:pt x="0" y="209011"/>
                  </a:lnTo>
                  <a:close/>
                </a:path>
              </a:pathLst>
            </a:custGeom>
            <a:solidFill>
              <a:srgbClr val="F4C2C6"/>
            </a:solidFill>
            <a:ln w="23078"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7" name="Freeform: Shape 216">
              <a:extLst>
                <a:ext uri="{FF2B5EF4-FFF2-40B4-BE49-F238E27FC236}">
                  <a16:creationId xmlns="" xmlns:a16="http://schemas.microsoft.com/office/drawing/2014/main" id="{DE97ABE5-9162-CED8-AC5C-3396247AE7BA}"/>
                </a:ext>
              </a:extLst>
            </p:cNvPr>
            <p:cNvSpPr/>
            <p:nvPr/>
          </p:nvSpPr>
          <p:spPr>
            <a:xfrm>
              <a:off x="6540930" y="2865706"/>
              <a:ext cx="4517085" cy="425505"/>
            </a:xfrm>
            <a:custGeom>
              <a:avLst/>
              <a:gdLst>
                <a:gd name="connsiteX0" fmla="*/ 0 w 4096854"/>
                <a:gd name="connsiteY0" fmla="*/ 0 h 385920"/>
                <a:gd name="connsiteX1" fmla="*/ 4096855 w 4096854"/>
                <a:gd name="connsiteY1" fmla="*/ 0 h 385920"/>
                <a:gd name="connsiteX2" fmla="*/ 4096855 w 4096854"/>
                <a:gd name="connsiteY2" fmla="*/ 385921 h 385920"/>
                <a:gd name="connsiteX3" fmla="*/ 0 w 4096854"/>
                <a:gd name="connsiteY3" fmla="*/ 385921 h 385920"/>
              </a:gdLst>
              <a:ahLst/>
              <a:cxnLst>
                <a:cxn ang="0">
                  <a:pos x="connsiteX0" y="connsiteY0"/>
                </a:cxn>
                <a:cxn ang="0">
                  <a:pos x="connsiteX1" y="connsiteY1"/>
                </a:cxn>
                <a:cxn ang="0">
                  <a:pos x="connsiteX2" y="connsiteY2"/>
                </a:cxn>
                <a:cxn ang="0">
                  <a:pos x="connsiteX3" y="connsiteY3"/>
                </a:cxn>
              </a:cxnLst>
              <a:rect l="l" t="t" r="r" b="b"/>
              <a:pathLst>
                <a:path w="4096854" h="385920">
                  <a:moveTo>
                    <a:pt x="0" y="0"/>
                  </a:moveTo>
                  <a:lnTo>
                    <a:pt x="4096855" y="0"/>
                  </a:lnTo>
                  <a:lnTo>
                    <a:pt x="4096855" y="385921"/>
                  </a:lnTo>
                  <a:lnTo>
                    <a:pt x="0" y="385921"/>
                  </a:lnTo>
                  <a:close/>
                </a:path>
              </a:pathLst>
            </a:custGeom>
            <a:solidFill>
              <a:srgbClr val="F4C2C6"/>
            </a:solidFill>
            <a:ln w="2307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8" name="Freeform: Shape 217">
              <a:extLst>
                <a:ext uri="{FF2B5EF4-FFF2-40B4-BE49-F238E27FC236}">
                  <a16:creationId xmlns="" xmlns:a16="http://schemas.microsoft.com/office/drawing/2014/main" id="{80C089FD-9F33-BC61-3A88-3D2A369BF28F}"/>
                </a:ext>
              </a:extLst>
            </p:cNvPr>
            <p:cNvSpPr/>
            <p:nvPr/>
          </p:nvSpPr>
          <p:spPr>
            <a:xfrm>
              <a:off x="6540930" y="2421612"/>
              <a:ext cx="4517085" cy="439765"/>
            </a:xfrm>
            <a:custGeom>
              <a:avLst/>
              <a:gdLst>
                <a:gd name="connsiteX0" fmla="*/ 0 w 4096854"/>
                <a:gd name="connsiteY0" fmla="*/ 0 h 398853"/>
                <a:gd name="connsiteX1" fmla="*/ 4096855 w 4096854"/>
                <a:gd name="connsiteY1" fmla="*/ 0 h 398853"/>
                <a:gd name="connsiteX2" fmla="*/ 4096855 w 4096854"/>
                <a:gd name="connsiteY2" fmla="*/ 398854 h 398853"/>
                <a:gd name="connsiteX3" fmla="*/ 0 w 4096854"/>
                <a:gd name="connsiteY3" fmla="*/ 398854 h 398853"/>
              </a:gdLst>
              <a:ahLst/>
              <a:cxnLst>
                <a:cxn ang="0">
                  <a:pos x="connsiteX0" y="connsiteY0"/>
                </a:cxn>
                <a:cxn ang="0">
                  <a:pos x="connsiteX1" y="connsiteY1"/>
                </a:cxn>
                <a:cxn ang="0">
                  <a:pos x="connsiteX2" y="connsiteY2"/>
                </a:cxn>
                <a:cxn ang="0">
                  <a:pos x="connsiteX3" y="connsiteY3"/>
                </a:cxn>
              </a:cxnLst>
              <a:rect l="l" t="t" r="r" b="b"/>
              <a:pathLst>
                <a:path w="4096854" h="398853">
                  <a:moveTo>
                    <a:pt x="0" y="0"/>
                  </a:moveTo>
                  <a:lnTo>
                    <a:pt x="4096855" y="0"/>
                  </a:lnTo>
                  <a:lnTo>
                    <a:pt x="4096855" y="398854"/>
                  </a:lnTo>
                  <a:lnTo>
                    <a:pt x="0" y="398854"/>
                  </a:lnTo>
                  <a:close/>
                </a:path>
              </a:pathLst>
            </a:custGeom>
            <a:solidFill>
              <a:srgbClr val="F1F3F9"/>
            </a:solidFill>
            <a:ln w="2307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19" name="Freeform: Shape 218">
              <a:extLst>
                <a:ext uri="{FF2B5EF4-FFF2-40B4-BE49-F238E27FC236}">
                  <a16:creationId xmlns="" xmlns:a16="http://schemas.microsoft.com/office/drawing/2014/main" id="{68E8AC69-049F-A7CE-EA45-896A677CAC1F}"/>
                </a:ext>
              </a:extLst>
            </p:cNvPr>
            <p:cNvSpPr/>
            <p:nvPr/>
          </p:nvSpPr>
          <p:spPr>
            <a:xfrm>
              <a:off x="6540930" y="1233710"/>
              <a:ext cx="4517085" cy="460391"/>
            </a:xfrm>
            <a:custGeom>
              <a:avLst/>
              <a:gdLst>
                <a:gd name="connsiteX0" fmla="*/ 0 w 4096854"/>
                <a:gd name="connsiteY0" fmla="*/ 0 h 417560"/>
                <a:gd name="connsiteX1" fmla="*/ 4096855 w 4096854"/>
                <a:gd name="connsiteY1" fmla="*/ 0 h 417560"/>
                <a:gd name="connsiteX2" fmla="*/ 4096855 w 4096854"/>
                <a:gd name="connsiteY2" fmla="*/ 417561 h 417560"/>
                <a:gd name="connsiteX3" fmla="*/ 0 w 4096854"/>
                <a:gd name="connsiteY3" fmla="*/ 417561 h 417560"/>
              </a:gdLst>
              <a:ahLst/>
              <a:cxnLst>
                <a:cxn ang="0">
                  <a:pos x="connsiteX0" y="connsiteY0"/>
                </a:cxn>
                <a:cxn ang="0">
                  <a:pos x="connsiteX1" y="connsiteY1"/>
                </a:cxn>
                <a:cxn ang="0">
                  <a:pos x="connsiteX2" y="connsiteY2"/>
                </a:cxn>
                <a:cxn ang="0">
                  <a:pos x="connsiteX3" y="connsiteY3"/>
                </a:cxn>
              </a:cxnLst>
              <a:rect l="l" t="t" r="r" b="b"/>
              <a:pathLst>
                <a:path w="4096854" h="417560">
                  <a:moveTo>
                    <a:pt x="0" y="0"/>
                  </a:moveTo>
                  <a:lnTo>
                    <a:pt x="4096855" y="0"/>
                  </a:lnTo>
                  <a:lnTo>
                    <a:pt x="4096855" y="417561"/>
                  </a:lnTo>
                  <a:lnTo>
                    <a:pt x="0" y="417561"/>
                  </a:lnTo>
                  <a:close/>
                </a:path>
              </a:pathLst>
            </a:custGeom>
            <a:solidFill>
              <a:srgbClr val="F1F3F9"/>
            </a:solidFill>
            <a:ln w="2307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20" name="Freeform: Shape 219">
              <a:extLst>
                <a:ext uri="{FF2B5EF4-FFF2-40B4-BE49-F238E27FC236}">
                  <a16:creationId xmlns="" xmlns:a16="http://schemas.microsoft.com/office/drawing/2014/main" id="{6C2B3470-0EB5-3F2B-3263-9B247276B1C5}"/>
                </a:ext>
              </a:extLst>
            </p:cNvPr>
            <p:cNvSpPr/>
            <p:nvPr/>
          </p:nvSpPr>
          <p:spPr>
            <a:xfrm>
              <a:off x="6540930" y="1694101"/>
              <a:ext cx="4517085" cy="250312"/>
            </a:xfrm>
            <a:custGeom>
              <a:avLst/>
              <a:gdLst>
                <a:gd name="connsiteX0" fmla="*/ 0 w 4096854"/>
                <a:gd name="connsiteY0" fmla="*/ 0 h 227025"/>
                <a:gd name="connsiteX1" fmla="*/ 4096855 w 4096854"/>
                <a:gd name="connsiteY1" fmla="*/ 0 h 227025"/>
                <a:gd name="connsiteX2" fmla="*/ 4096855 w 4096854"/>
                <a:gd name="connsiteY2" fmla="*/ 227026 h 227025"/>
                <a:gd name="connsiteX3" fmla="*/ 0 w 4096854"/>
                <a:gd name="connsiteY3" fmla="*/ 227026 h 227025"/>
              </a:gdLst>
              <a:ahLst/>
              <a:cxnLst>
                <a:cxn ang="0">
                  <a:pos x="connsiteX0" y="connsiteY0"/>
                </a:cxn>
                <a:cxn ang="0">
                  <a:pos x="connsiteX1" y="connsiteY1"/>
                </a:cxn>
                <a:cxn ang="0">
                  <a:pos x="connsiteX2" y="connsiteY2"/>
                </a:cxn>
                <a:cxn ang="0">
                  <a:pos x="connsiteX3" y="connsiteY3"/>
                </a:cxn>
              </a:cxnLst>
              <a:rect l="l" t="t" r="r" b="b"/>
              <a:pathLst>
                <a:path w="4096854" h="227025">
                  <a:moveTo>
                    <a:pt x="0" y="0"/>
                  </a:moveTo>
                  <a:lnTo>
                    <a:pt x="4096855" y="0"/>
                  </a:lnTo>
                  <a:lnTo>
                    <a:pt x="4096855" y="227026"/>
                  </a:lnTo>
                  <a:lnTo>
                    <a:pt x="0" y="227026"/>
                  </a:lnTo>
                  <a:close/>
                </a:path>
              </a:pathLst>
            </a:custGeom>
            <a:solidFill>
              <a:srgbClr val="F4C2C6"/>
            </a:solidFill>
            <a:ln w="23078" cap="flat">
              <a:no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21" name="Freeform: Shape 220">
              <a:extLst>
                <a:ext uri="{FF2B5EF4-FFF2-40B4-BE49-F238E27FC236}">
                  <a16:creationId xmlns="" xmlns:a16="http://schemas.microsoft.com/office/drawing/2014/main" id="{EE17F348-2B3E-28C7-8DE9-83C63A31E8C1}"/>
                </a:ext>
              </a:extLst>
            </p:cNvPr>
            <p:cNvSpPr/>
            <p:nvPr/>
          </p:nvSpPr>
          <p:spPr>
            <a:xfrm>
              <a:off x="6540930" y="1944668"/>
              <a:ext cx="4517085" cy="246493"/>
            </a:xfrm>
            <a:custGeom>
              <a:avLst/>
              <a:gdLst>
                <a:gd name="connsiteX0" fmla="*/ 0 w 4096854"/>
                <a:gd name="connsiteY0" fmla="*/ 0 h 223561"/>
                <a:gd name="connsiteX1" fmla="*/ 4096855 w 4096854"/>
                <a:gd name="connsiteY1" fmla="*/ 0 h 223561"/>
                <a:gd name="connsiteX2" fmla="*/ 4096855 w 4096854"/>
                <a:gd name="connsiteY2" fmla="*/ 223561 h 223561"/>
                <a:gd name="connsiteX3" fmla="*/ 0 w 4096854"/>
                <a:gd name="connsiteY3" fmla="*/ 223561 h 223561"/>
              </a:gdLst>
              <a:ahLst/>
              <a:cxnLst>
                <a:cxn ang="0">
                  <a:pos x="connsiteX0" y="connsiteY0"/>
                </a:cxn>
                <a:cxn ang="0">
                  <a:pos x="connsiteX1" y="connsiteY1"/>
                </a:cxn>
                <a:cxn ang="0">
                  <a:pos x="connsiteX2" y="connsiteY2"/>
                </a:cxn>
                <a:cxn ang="0">
                  <a:pos x="connsiteX3" y="connsiteY3"/>
                </a:cxn>
              </a:cxnLst>
              <a:rect l="l" t="t" r="r" b="b"/>
              <a:pathLst>
                <a:path w="4096854" h="223561">
                  <a:moveTo>
                    <a:pt x="0" y="0"/>
                  </a:moveTo>
                  <a:lnTo>
                    <a:pt x="4096855" y="0"/>
                  </a:lnTo>
                  <a:lnTo>
                    <a:pt x="4096855" y="223561"/>
                  </a:lnTo>
                  <a:lnTo>
                    <a:pt x="0" y="223561"/>
                  </a:lnTo>
                  <a:close/>
                </a:path>
              </a:pathLst>
            </a:custGeom>
            <a:solidFill>
              <a:srgbClr val="F1F3F9"/>
            </a:solidFill>
            <a:ln w="2307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22" name="Freeform: Shape 221">
              <a:extLst>
                <a:ext uri="{FF2B5EF4-FFF2-40B4-BE49-F238E27FC236}">
                  <a16:creationId xmlns="" xmlns:a16="http://schemas.microsoft.com/office/drawing/2014/main" id="{772BB3B7-ED1B-E690-6E90-0BC7301BF52E}"/>
                </a:ext>
              </a:extLst>
            </p:cNvPr>
            <p:cNvSpPr/>
            <p:nvPr/>
          </p:nvSpPr>
          <p:spPr>
            <a:xfrm>
              <a:off x="8269437" y="1229380"/>
              <a:ext cx="25464" cy="2077874"/>
            </a:xfrm>
            <a:custGeom>
              <a:avLst/>
              <a:gdLst>
                <a:gd name="connsiteX0" fmla="*/ 0 w 23095"/>
                <a:gd name="connsiteY0" fmla="*/ 0 h 1884567"/>
                <a:gd name="connsiteX1" fmla="*/ 0 w 23095"/>
                <a:gd name="connsiteY1" fmla="*/ 1884567 h 1884567"/>
              </a:gdLst>
              <a:ahLst/>
              <a:cxnLst>
                <a:cxn ang="0">
                  <a:pos x="connsiteX0" y="connsiteY0"/>
                </a:cxn>
                <a:cxn ang="0">
                  <a:pos x="connsiteX1" y="connsiteY1"/>
                </a:cxn>
              </a:cxnLst>
              <a:rect l="l" t="t" r="r" b="b"/>
              <a:pathLst>
                <a:path w="23095" h="1884567">
                  <a:moveTo>
                    <a:pt x="0" y="0"/>
                  </a:moveTo>
                  <a:lnTo>
                    <a:pt x="0" y="1884567"/>
                  </a:lnTo>
                </a:path>
              </a:pathLst>
            </a:custGeom>
            <a:ln w="8770"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223" name="Freeform: Shape 222">
              <a:extLst>
                <a:ext uri="{FF2B5EF4-FFF2-40B4-BE49-F238E27FC236}">
                  <a16:creationId xmlns="" xmlns:a16="http://schemas.microsoft.com/office/drawing/2014/main" id="{AC94BC68-A60E-789C-406C-0198E4686C32}"/>
                </a:ext>
              </a:extLst>
            </p:cNvPr>
            <p:cNvSpPr/>
            <p:nvPr/>
          </p:nvSpPr>
          <p:spPr>
            <a:xfrm>
              <a:off x="9612161" y="1229380"/>
              <a:ext cx="25464" cy="715287"/>
            </a:xfrm>
            <a:custGeom>
              <a:avLst/>
              <a:gdLst>
                <a:gd name="connsiteX0" fmla="*/ 0 w 23095"/>
                <a:gd name="connsiteY0" fmla="*/ 0 h 648743"/>
                <a:gd name="connsiteX1" fmla="*/ 0 w 23095"/>
                <a:gd name="connsiteY1" fmla="*/ 648744 h 648743"/>
              </a:gdLst>
              <a:ahLst/>
              <a:cxnLst>
                <a:cxn ang="0">
                  <a:pos x="connsiteX0" y="connsiteY0"/>
                </a:cxn>
                <a:cxn ang="0">
                  <a:pos x="connsiteX1" y="connsiteY1"/>
                </a:cxn>
              </a:cxnLst>
              <a:rect l="l" t="t" r="r" b="b"/>
              <a:pathLst>
                <a:path w="23095" h="648743">
                  <a:moveTo>
                    <a:pt x="0" y="0"/>
                  </a:moveTo>
                  <a:lnTo>
                    <a:pt x="0" y="648744"/>
                  </a:lnTo>
                </a:path>
              </a:pathLst>
            </a:custGeom>
            <a:ln w="11539"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24" name="Freeform: Shape 223">
              <a:extLst>
                <a:ext uri="{FF2B5EF4-FFF2-40B4-BE49-F238E27FC236}">
                  <a16:creationId xmlns="" xmlns:a16="http://schemas.microsoft.com/office/drawing/2014/main" id="{52D3623A-B363-4E3A-0F1B-DC5F78CD6B7A}"/>
                </a:ext>
              </a:extLst>
            </p:cNvPr>
            <p:cNvSpPr/>
            <p:nvPr/>
          </p:nvSpPr>
          <p:spPr>
            <a:xfrm>
              <a:off x="6535073" y="1694356"/>
              <a:ext cx="4528290" cy="1596602"/>
            </a:xfrm>
            <a:custGeom>
              <a:avLst/>
              <a:gdLst>
                <a:gd name="connsiteX0" fmla="*/ 0 w 4107016"/>
                <a:gd name="connsiteY0" fmla="*/ 1448068 h 1448068"/>
                <a:gd name="connsiteX1" fmla="*/ 4107016 w 4107016"/>
                <a:gd name="connsiteY1" fmla="*/ 1448068 h 1448068"/>
                <a:gd name="connsiteX2" fmla="*/ 0 w 4107016"/>
                <a:gd name="connsiteY2" fmla="*/ 659599 h 1448068"/>
                <a:gd name="connsiteX3" fmla="*/ 4107016 w 4107016"/>
                <a:gd name="connsiteY3" fmla="*/ 659599 h 1448068"/>
                <a:gd name="connsiteX4" fmla="*/ 0 w 4107016"/>
                <a:gd name="connsiteY4" fmla="*/ 450587 h 1448068"/>
                <a:gd name="connsiteX5" fmla="*/ 4107016 w 4107016"/>
                <a:gd name="connsiteY5" fmla="*/ 450587 h 1448068"/>
                <a:gd name="connsiteX6" fmla="*/ 0 w 4107016"/>
                <a:gd name="connsiteY6" fmla="*/ 227026 h 1448068"/>
                <a:gd name="connsiteX7" fmla="*/ 4107016 w 4107016"/>
                <a:gd name="connsiteY7" fmla="*/ 227026 h 1448068"/>
                <a:gd name="connsiteX8" fmla="*/ 0 w 4107016"/>
                <a:gd name="connsiteY8" fmla="*/ 0 h 1448068"/>
                <a:gd name="connsiteX9" fmla="*/ 4107016 w 4107016"/>
                <a:gd name="connsiteY9" fmla="*/ 0 h 144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07016" h="1448068">
                  <a:moveTo>
                    <a:pt x="0" y="1448068"/>
                  </a:moveTo>
                  <a:lnTo>
                    <a:pt x="4107016" y="1448068"/>
                  </a:lnTo>
                  <a:moveTo>
                    <a:pt x="0" y="659599"/>
                  </a:moveTo>
                  <a:lnTo>
                    <a:pt x="4107016" y="659599"/>
                  </a:lnTo>
                  <a:moveTo>
                    <a:pt x="0" y="450587"/>
                  </a:moveTo>
                  <a:lnTo>
                    <a:pt x="4107016" y="450587"/>
                  </a:lnTo>
                  <a:moveTo>
                    <a:pt x="0" y="227026"/>
                  </a:moveTo>
                  <a:lnTo>
                    <a:pt x="4107016" y="227026"/>
                  </a:lnTo>
                  <a:moveTo>
                    <a:pt x="0" y="0"/>
                  </a:moveTo>
                  <a:lnTo>
                    <a:pt x="4107016" y="0"/>
                  </a:lnTo>
                </a:path>
              </a:pathLst>
            </a:custGeom>
            <a:solidFill>
              <a:srgbClr val="F4C2C6"/>
            </a:solidFill>
            <a:ln w="9000"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225" name="Freeform: Shape 224">
              <a:extLst>
                <a:ext uri="{FF2B5EF4-FFF2-40B4-BE49-F238E27FC236}">
                  <a16:creationId xmlns="" xmlns:a16="http://schemas.microsoft.com/office/drawing/2014/main" id="{DE4F87E3-1916-29AE-AB1F-9EF71BA71799}"/>
                </a:ext>
              </a:extLst>
            </p:cNvPr>
            <p:cNvSpPr/>
            <p:nvPr/>
          </p:nvSpPr>
          <p:spPr>
            <a:xfrm>
              <a:off x="6540930" y="1229380"/>
              <a:ext cx="4516831" cy="2065651"/>
            </a:xfrm>
            <a:custGeom>
              <a:avLst/>
              <a:gdLst>
                <a:gd name="connsiteX0" fmla="*/ 4096624 w 4096623"/>
                <a:gd name="connsiteY0" fmla="*/ 0 h 1873481"/>
                <a:gd name="connsiteX1" fmla="*/ 4096624 w 4096623"/>
                <a:gd name="connsiteY1" fmla="*/ 1873481 h 1873481"/>
                <a:gd name="connsiteX2" fmla="*/ 0 w 4096623"/>
                <a:gd name="connsiteY2" fmla="*/ 0 h 1873481"/>
                <a:gd name="connsiteX3" fmla="*/ 0 w 4096623"/>
                <a:gd name="connsiteY3" fmla="*/ 1873481 h 1873481"/>
              </a:gdLst>
              <a:ahLst/>
              <a:cxnLst>
                <a:cxn ang="0">
                  <a:pos x="connsiteX0" y="connsiteY0"/>
                </a:cxn>
                <a:cxn ang="0">
                  <a:pos x="connsiteX1" y="connsiteY1"/>
                </a:cxn>
                <a:cxn ang="0">
                  <a:pos x="connsiteX2" y="connsiteY2"/>
                </a:cxn>
                <a:cxn ang="0">
                  <a:pos x="connsiteX3" y="connsiteY3"/>
                </a:cxn>
              </a:cxnLst>
              <a:rect l="l" t="t" r="r" b="b"/>
              <a:pathLst>
                <a:path w="4096623" h="1873481">
                  <a:moveTo>
                    <a:pt x="4096624" y="0"/>
                  </a:moveTo>
                  <a:lnTo>
                    <a:pt x="4096624" y="1873481"/>
                  </a:lnTo>
                  <a:moveTo>
                    <a:pt x="0" y="0"/>
                  </a:moveTo>
                  <a:lnTo>
                    <a:pt x="0" y="1873481"/>
                  </a:lnTo>
                </a:path>
              </a:pathLst>
            </a:custGeom>
            <a:noFill/>
            <a:ln w="19050"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226" name="Freeform: Shape 225">
              <a:extLst>
                <a:ext uri="{FF2B5EF4-FFF2-40B4-BE49-F238E27FC236}">
                  <a16:creationId xmlns="" xmlns:a16="http://schemas.microsoft.com/office/drawing/2014/main" id="{8F1177DE-E2F0-B584-23B4-E027806BC893}"/>
                </a:ext>
              </a:extLst>
            </p:cNvPr>
            <p:cNvSpPr/>
            <p:nvPr/>
          </p:nvSpPr>
          <p:spPr>
            <a:xfrm>
              <a:off x="6535073" y="1233710"/>
              <a:ext cx="4528290" cy="25464"/>
            </a:xfrm>
            <a:custGeom>
              <a:avLst/>
              <a:gdLst>
                <a:gd name="connsiteX0" fmla="*/ 0 w 4107016"/>
                <a:gd name="connsiteY0" fmla="*/ 0 h 23095"/>
                <a:gd name="connsiteX1" fmla="*/ 4107016 w 4107016"/>
                <a:gd name="connsiteY1" fmla="*/ 0 h 23095"/>
              </a:gdLst>
              <a:ahLst/>
              <a:cxnLst>
                <a:cxn ang="0">
                  <a:pos x="connsiteX0" y="connsiteY0"/>
                </a:cxn>
                <a:cxn ang="0">
                  <a:pos x="connsiteX1" y="connsiteY1"/>
                </a:cxn>
              </a:cxnLst>
              <a:rect l="l" t="t" r="r" b="b"/>
              <a:pathLst>
                <a:path w="4107016" h="23095">
                  <a:moveTo>
                    <a:pt x="0" y="0"/>
                  </a:moveTo>
                  <a:lnTo>
                    <a:pt x="4107016" y="0"/>
                  </a:lnTo>
                </a:path>
              </a:pathLst>
            </a:custGeom>
            <a:ln w="9000" cap="flat">
              <a:solidFill>
                <a:srgbClr val="32186B"/>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227" name="TextBox 226">
              <a:extLst>
                <a:ext uri="{FF2B5EF4-FFF2-40B4-BE49-F238E27FC236}">
                  <a16:creationId xmlns="" xmlns:a16="http://schemas.microsoft.com/office/drawing/2014/main" id="{B1B7457F-7F27-F18B-8CE8-2745EF124308}"/>
                </a:ext>
              </a:extLst>
            </p:cNvPr>
            <p:cNvSpPr txBox="1"/>
            <p:nvPr/>
          </p:nvSpPr>
          <p:spPr>
            <a:xfrm>
              <a:off x="8446685" y="1214366"/>
              <a:ext cx="872354"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Elacestrant</a:t>
              </a:r>
            </a:p>
          </p:txBody>
        </p:sp>
        <p:sp>
          <p:nvSpPr>
            <p:cNvPr id="228" name="TextBox 227">
              <a:extLst>
                <a:ext uri="{FF2B5EF4-FFF2-40B4-BE49-F238E27FC236}">
                  <a16:creationId xmlns="" xmlns:a16="http://schemas.microsoft.com/office/drawing/2014/main" id="{C816EF42-DE5E-5E7B-8EB8-90AB73394B79}"/>
                </a:ext>
              </a:extLst>
            </p:cNvPr>
            <p:cNvSpPr txBox="1"/>
            <p:nvPr/>
          </p:nvSpPr>
          <p:spPr>
            <a:xfrm>
              <a:off x="8542176" y="1397707"/>
              <a:ext cx="707245"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(n = 115)</a:t>
              </a:r>
            </a:p>
          </p:txBody>
        </p:sp>
        <p:sp>
          <p:nvSpPr>
            <p:cNvPr id="229" name="TextBox 228">
              <a:extLst>
                <a:ext uri="{FF2B5EF4-FFF2-40B4-BE49-F238E27FC236}">
                  <a16:creationId xmlns="" xmlns:a16="http://schemas.microsoft.com/office/drawing/2014/main" id="{A961881E-1751-7B6B-E314-476239872624}"/>
                </a:ext>
              </a:extLst>
            </p:cNvPr>
            <p:cNvSpPr txBox="1"/>
            <p:nvPr/>
          </p:nvSpPr>
          <p:spPr>
            <a:xfrm>
              <a:off x="9838302" y="1214366"/>
              <a:ext cx="873957"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Fulvestrant</a:t>
              </a:r>
            </a:p>
          </p:txBody>
        </p:sp>
        <p:sp>
          <p:nvSpPr>
            <p:cNvPr id="230" name="TextBox 229">
              <a:extLst>
                <a:ext uri="{FF2B5EF4-FFF2-40B4-BE49-F238E27FC236}">
                  <a16:creationId xmlns="" xmlns:a16="http://schemas.microsoft.com/office/drawing/2014/main" id="{858E0D35-12EC-6B26-15A3-D86F4B975163}"/>
                </a:ext>
              </a:extLst>
            </p:cNvPr>
            <p:cNvSpPr txBox="1"/>
            <p:nvPr/>
          </p:nvSpPr>
          <p:spPr>
            <a:xfrm>
              <a:off x="9980646" y="1397707"/>
              <a:ext cx="636713" cy="246221"/>
            </a:xfrm>
            <a:prstGeom prst="rect">
              <a:avLst/>
            </a:prstGeom>
            <a:noFill/>
          </p:spPr>
          <p:txBody>
            <a:bodyPr wrap="none" rtlCol="0">
              <a:spAutoFit/>
            </a:bodyPr>
            <a:lstStyle/>
            <a:p>
              <a:pPr algn="l"/>
              <a:r>
                <a:rPr lang="en-US" sz="1000" b="1" spc="0" baseline="0">
                  <a:ln/>
                  <a:solidFill>
                    <a:srgbClr val="1E1B15"/>
                  </a:solidFill>
                  <a:latin typeface="Arial" panose="020B0604020202020204" pitchFamily="34" charset="0"/>
                  <a:cs typeface="Arial" panose="020B0604020202020204" pitchFamily="34" charset="0"/>
                  <a:sym typeface="Univers 55"/>
                  <a:rtl val="0"/>
                </a:rPr>
                <a:t>(n = 83)</a:t>
              </a:r>
            </a:p>
          </p:txBody>
        </p:sp>
        <p:sp>
          <p:nvSpPr>
            <p:cNvPr id="231" name="TextBox 230">
              <a:extLst>
                <a:ext uri="{FF2B5EF4-FFF2-40B4-BE49-F238E27FC236}">
                  <a16:creationId xmlns="" xmlns:a16="http://schemas.microsoft.com/office/drawing/2014/main" id="{04AD03A2-6CD0-B3FD-5E43-31CD046CA37D}"/>
                </a:ext>
              </a:extLst>
            </p:cNvPr>
            <p:cNvSpPr txBox="1"/>
            <p:nvPr/>
          </p:nvSpPr>
          <p:spPr>
            <a:xfrm>
              <a:off x="6502243" y="1669665"/>
              <a:ext cx="107914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Events, No. (%)</a:t>
              </a:r>
            </a:p>
          </p:txBody>
        </p:sp>
        <p:sp>
          <p:nvSpPr>
            <p:cNvPr id="232" name="TextBox 231">
              <a:extLst>
                <a:ext uri="{FF2B5EF4-FFF2-40B4-BE49-F238E27FC236}">
                  <a16:creationId xmlns="" xmlns:a16="http://schemas.microsoft.com/office/drawing/2014/main" id="{8F23CFBD-B375-0628-D8C7-44726F58C51D}"/>
                </a:ext>
              </a:extLst>
            </p:cNvPr>
            <p:cNvSpPr txBox="1"/>
            <p:nvPr/>
          </p:nvSpPr>
          <p:spPr>
            <a:xfrm>
              <a:off x="6502243" y="1911829"/>
              <a:ext cx="910827"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HR (95% CI)</a:t>
              </a:r>
            </a:p>
          </p:txBody>
        </p:sp>
        <p:sp>
          <p:nvSpPr>
            <p:cNvPr id="233" name="TextBox 232">
              <a:extLst>
                <a:ext uri="{FF2B5EF4-FFF2-40B4-BE49-F238E27FC236}">
                  <a16:creationId xmlns="" xmlns:a16="http://schemas.microsoft.com/office/drawing/2014/main" id="{9019597B-0F4C-B963-C544-3FA6FDC77FA9}"/>
                </a:ext>
              </a:extLst>
            </p:cNvPr>
            <p:cNvSpPr txBox="1"/>
            <p:nvPr/>
          </p:nvSpPr>
          <p:spPr>
            <a:xfrm>
              <a:off x="6731929" y="2153993"/>
              <a:ext cx="269626" cy="246221"/>
            </a:xfrm>
            <a:prstGeom prst="rect">
              <a:avLst/>
            </a:prstGeom>
            <a:noFill/>
          </p:spPr>
          <p:txBody>
            <a:bodyPr wrap="none" rtlCol="0">
              <a:spAutoFit/>
            </a:bodyPr>
            <a:lstStyle/>
            <a:p>
              <a:pPr algn="l"/>
              <a:r>
                <a:rPr lang="en-US" sz="1000" i="1" spc="0" baseline="0">
                  <a:ln/>
                  <a:solidFill>
                    <a:srgbClr val="1E1B15"/>
                  </a:solidFill>
                  <a:latin typeface="Arial" panose="020B0604020202020204" pitchFamily="34" charset="0"/>
                  <a:cs typeface="Arial" panose="020B0604020202020204" pitchFamily="34" charset="0"/>
                  <a:sym typeface="Univers 55"/>
                  <a:rtl val="0"/>
                </a:rPr>
                <a:t>P</a:t>
              </a:r>
            </a:p>
          </p:txBody>
        </p:sp>
        <p:sp>
          <p:nvSpPr>
            <p:cNvPr id="234" name="TextBox 233">
              <a:extLst>
                <a:ext uri="{FF2B5EF4-FFF2-40B4-BE49-F238E27FC236}">
                  <a16:creationId xmlns="" xmlns:a16="http://schemas.microsoft.com/office/drawing/2014/main" id="{069D4096-2C22-E8C9-9BE1-29BCAAAAC973}"/>
                </a:ext>
              </a:extLst>
            </p:cNvPr>
            <p:cNvSpPr txBox="1"/>
            <p:nvPr/>
          </p:nvSpPr>
          <p:spPr>
            <a:xfrm>
              <a:off x="6502243" y="2396411"/>
              <a:ext cx="112082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6-month PFS, %</a:t>
              </a:r>
            </a:p>
          </p:txBody>
        </p:sp>
        <p:sp>
          <p:nvSpPr>
            <p:cNvPr id="235" name="TextBox 234">
              <a:extLst>
                <a:ext uri="{FF2B5EF4-FFF2-40B4-BE49-F238E27FC236}">
                  <a16:creationId xmlns="" xmlns:a16="http://schemas.microsoft.com/office/drawing/2014/main" id="{4B66BF5F-8FDD-E928-94B5-24BA303EF9F3}"/>
                </a:ext>
              </a:extLst>
            </p:cNvPr>
            <p:cNvSpPr txBox="1"/>
            <p:nvPr/>
          </p:nvSpPr>
          <p:spPr>
            <a:xfrm>
              <a:off x="6502243" y="2579754"/>
              <a:ext cx="6896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(95% CI)</a:t>
              </a:r>
            </a:p>
          </p:txBody>
        </p:sp>
        <p:sp>
          <p:nvSpPr>
            <p:cNvPr id="236" name="TextBox 235">
              <a:extLst>
                <a:ext uri="{FF2B5EF4-FFF2-40B4-BE49-F238E27FC236}">
                  <a16:creationId xmlns="" xmlns:a16="http://schemas.microsoft.com/office/drawing/2014/main" id="{5CC36BA3-90AE-AF0C-F625-F37961A05E39}"/>
                </a:ext>
              </a:extLst>
            </p:cNvPr>
            <p:cNvSpPr txBox="1"/>
            <p:nvPr/>
          </p:nvSpPr>
          <p:spPr>
            <a:xfrm>
              <a:off x="6502243" y="2832358"/>
              <a:ext cx="119135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12-month PFS, %</a:t>
              </a:r>
            </a:p>
          </p:txBody>
        </p:sp>
        <p:sp>
          <p:nvSpPr>
            <p:cNvPr id="237" name="TextBox 236">
              <a:extLst>
                <a:ext uri="{FF2B5EF4-FFF2-40B4-BE49-F238E27FC236}">
                  <a16:creationId xmlns="" xmlns:a16="http://schemas.microsoft.com/office/drawing/2014/main" id="{211C81AD-A107-1873-A0F5-26DD84FA42C8}"/>
                </a:ext>
              </a:extLst>
            </p:cNvPr>
            <p:cNvSpPr txBox="1"/>
            <p:nvPr/>
          </p:nvSpPr>
          <p:spPr>
            <a:xfrm>
              <a:off x="6502243" y="3015699"/>
              <a:ext cx="6896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(95% CI)</a:t>
              </a:r>
            </a:p>
          </p:txBody>
        </p:sp>
        <p:sp>
          <p:nvSpPr>
            <p:cNvPr id="238" name="TextBox 237">
              <a:extLst>
                <a:ext uri="{FF2B5EF4-FFF2-40B4-BE49-F238E27FC236}">
                  <a16:creationId xmlns="" xmlns:a16="http://schemas.microsoft.com/office/drawing/2014/main" id="{E51F1332-A3EA-5164-FE18-339F2E524B39}"/>
                </a:ext>
              </a:extLst>
            </p:cNvPr>
            <p:cNvSpPr txBox="1"/>
            <p:nvPr/>
          </p:nvSpPr>
          <p:spPr>
            <a:xfrm>
              <a:off x="8548542" y="1669665"/>
              <a:ext cx="69442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62 (53.9)</a:t>
              </a:r>
            </a:p>
          </p:txBody>
        </p:sp>
        <p:sp>
          <p:nvSpPr>
            <p:cNvPr id="239" name="TextBox 238">
              <a:extLst>
                <a:ext uri="{FF2B5EF4-FFF2-40B4-BE49-F238E27FC236}">
                  <a16:creationId xmlns="" xmlns:a16="http://schemas.microsoft.com/office/drawing/2014/main" id="{0313CC65-5AB6-7CB2-9AF2-131BE8F8E9C9}"/>
                </a:ext>
              </a:extLst>
            </p:cNvPr>
            <p:cNvSpPr txBox="1"/>
            <p:nvPr/>
          </p:nvSpPr>
          <p:spPr>
            <a:xfrm>
              <a:off x="8877285" y="1919213"/>
              <a:ext cx="1223412"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0.50 (0.34 to 0.74)</a:t>
              </a:r>
            </a:p>
          </p:txBody>
        </p:sp>
        <p:sp>
          <p:nvSpPr>
            <p:cNvPr id="240" name="TextBox 239">
              <a:extLst>
                <a:ext uri="{FF2B5EF4-FFF2-40B4-BE49-F238E27FC236}">
                  <a16:creationId xmlns="" xmlns:a16="http://schemas.microsoft.com/office/drawing/2014/main" id="{6932E752-BA0B-9956-9E2E-26269DFA7E12}"/>
                </a:ext>
              </a:extLst>
            </p:cNvPr>
            <p:cNvSpPr txBox="1"/>
            <p:nvPr/>
          </p:nvSpPr>
          <p:spPr>
            <a:xfrm>
              <a:off x="9318833" y="2161632"/>
              <a:ext cx="50206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.0005</a:t>
              </a:r>
            </a:p>
          </p:txBody>
        </p:sp>
        <p:sp>
          <p:nvSpPr>
            <p:cNvPr id="241" name="TextBox 240">
              <a:extLst>
                <a:ext uri="{FF2B5EF4-FFF2-40B4-BE49-F238E27FC236}">
                  <a16:creationId xmlns="" xmlns:a16="http://schemas.microsoft.com/office/drawing/2014/main" id="{E6354252-5B96-B032-E188-2B6A4C28EBD6}"/>
                </a:ext>
              </a:extLst>
            </p:cNvPr>
            <p:cNvSpPr txBox="1"/>
            <p:nvPr/>
          </p:nvSpPr>
          <p:spPr>
            <a:xfrm>
              <a:off x="9944487" y="1669665"/>
              <a:ext cx="69442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59 (71.1)</a:t>
              </a:r>
            </a:p>
          </p:txBody>
        </p:sp>
        <p:sp>
          <p:nvSpPr>
            <p:cNvPr id="242" name="Freeform: Shape 241">
              <a:extLst>
                <a:ext uri="{FF2B5EF4-FFF2-40B4-BE49-F238E27FC236}">
                  <a16:creationId xmlns="" xmlns:a16="http://schemas.microsoft.com/office/drawing/2014/main" id="{4854FC95-B5D6-8B7A-2542-8CFD97CD243F}"/>
                </a:ext>
              </a:extLst>
            </p:cNvPr>
            <p:cNvSpPr/>
            <p:nvPr/>
          </p:nvSpPr>
          <p:spPr>
            <a:xfrm>
              <a:off x="6535073" y="2861123"/>
              <a:ext cx="4528290" cy="25464"/>
            </a:xfrm>
            <a:custGeom>
              <a:avLst/>
              <a:gdLst>
                <a:gd name="connsiteX0" fmla="*/ 0 w 4107016"/>
                <a:gd name="connsiteY0" fmla="*/ 0 h 23095"/>
                <a:gd name="connsiteX1" fmla="*/ 4107016 w 4107016"/>
                <a:gd name="connsiteY1" fmla="*/ 0 h 23095"/>
              </a:gdLst>
              <a:ahLst/>
              <a:cxnLst>
                <a:cxn ang="0">
                  <a:pos x="connsiteX0" y="connsiteY0"/>
                </a:cxn>
                <a:cxn ang="0">
                  <a:pos x="connsiteX1" y="connsiteY1"/>
                </a:cxn>
              </a:cxnLst>
              <a:rect l="l" t="t" r="r" b="b"/>
              <a:pathLst>
                <a:path w="4107016" h="23095">
                  <a:moveTo>
                    <a:pt x="0" y="0"/>
                  </a:moveTo>
                  <a:lnTo>
                    <a:pt x="4107016" y="0"/>
                  </a:lnTo>
                </a:path>
              </a:pathLst>
            </a:custGeom>
            <a:ln w="9000" cap="flat">
              <a:solidFill>
                <a:srgbClr val="006FA6"/>
              </a:solidFill>
              <a:prstDash val="solid"/>
              <a:round/>
            </a:ln>
          </p:spPr>
          <p:txBody>
            <a:bodyPr rtlCol="0" anchor="ctr"/>
            <a:lstStyle/>
            <a:p>
              <a:endParaRPr lang="en-US" sz="1000">
                <a:latin typeface="Arial" panose="020B0604020202020204" pitchFamily="34" charset="0"/>
                <a:cs typeface="Arial" panose="020B0604020202020204" pitchFamily="34" charset="0"/>
              </a:endParaRPr>
            </a:p>
          </p:txBody>
        </p:sp>
        <p:sp>
          <p:nvSpPr>
            <p:cNvPr id="243" name="TextBox 242">
              <a:extLst>
                <a:ext uri="{FF2B5EF4-FFF2-40B4-BE49-F238E27FC236}">
                  <a16:creationId xmlns="" xmlns:a16="http://schemas.microsoft.com/office/drawing/2014/main" id="{B380F656-4EC1-72F0-4824-7FE3A3E81684}"/>
                </a:ext>
              </a:extLst>
            </p:cNvPr>
            <p:cNvSpPr txBox="1"/>
            <p:nvPr/>
          </p:nvSpPr>
          <p:spPr>
            <a:xfrm>
              <a:off x="8705656" y="2399467"/>
              <a:ext cx="43152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40.8</a:t>
              </a:r>
            </a:p>
          </p:txBody>
        </p:sp>
        <p:sp>
          <p:nvSpPr>
            <p:cNvPr id="244" name="TextBox 243">
              <a:extLst>
                <a:ext uri="{FF2B5EF4-FFF2-40B4-BE49-F238E27FC236}">
                  <a16:creationId xmlns="" xmlns:a16="http://schemas.microsoft.com/office/drawing/2014/main" id="{116EA069-45D3-A1F8-03D0-FCEB2C9EC20F}"/>
                </a:ext>
              </a:extLst>
            </p:cNvPr>
            <p:cNvSpPr txBox="1"/>
            <p:nvPr/>
          </p:nvSpPr>
          <p:spPr>
            <a:xfrm>
              <a:off x="8391429" y="2582809"/>
              <a:ext cx="94128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(30.1 to 51.4)</a:t>
              </a:r>
            </a:p>
          </p:txBody>
        </p:sp>
        <p:sp>
          <p:nvSpPr>
            <p:cNvPr id="245" name="TextBox 244">
              <a:extLst>
                <a:ext uri="{FF2B5EF4-FFF2-40B4-BE49-F238E27FC236}">
                  <a16:creationId xmlns="" xmlns:a16="http://schemas.microsoft.com/office/drawing/2014/main" id="{12CDC1A4-A77E-A71E-55F5-DAB7E6CECB4C}"/>
                </a:ext>
              </a:extLst>
            </p:cNvPr>
            <p:cNvSpPr txBox="1"/>
            <p:nvPr/>
          </p:nvSpPr>
          <p:spPr>
            <a:xfrm>
              <a:off x="8705656" y="2819371"/>
              <a:ext cx="43152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26.8</a:t>
              </a:r>
            </a:p>
          </p:txBody>
        </p:sp>
        <p:sp>
          <p:nvSpPr>
            <p:cNvPr id="246" name="TextBox 245">
              <a:extLst>
                <a:ext uri="{FF2B5EF4-FFF2-40B4-BE49-F238E27FC236}">
                  <a16:creationId xmlns="" xmlns:a16="http://schemas.microsoft.com/office/drawing/2014/main" id="{DC0D5E48-EFA9-B570-2311-760ECDA06258}"/>
                </a:ext>
              </a:extLst>
            </p:cNvPr>
            <p:cNvSpPr txBox="1"/>
            <p:nvPr/>
          </p:nvSpPr>
          <p:spPr>
            <a:xfrm>
              <a:off x="8391429" y="3002713"/>
              <a:ext cx="94128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(16.2 to 37.4)</a:t>
              </a:r>
            </a:p>
          </p:txBody>
        </p:sp>
        <p:sp>
          <p:nvSpPr>
            <p:cNvPr id="247" name="TextBox 246">
              <a:extLst>
                <a:ext uri="{FF2B5EF4-FFF2-40B4-BE49-F238E27FC236}">
                  <a16:creationId xmlns="" xmlns:a16="http://schemas.microsoft.com/office/drawing/2014/main" id="{0DC27048-8AAD-F8D0-40CC-908F9D20CB69}"/>
                </a:ext>
              </a:extLst>
            </p:cNvPr>
            <p:cNvSpPr txBox="1"/>
            <p:nvPr/>
          </p:nvSpPr>
          <p:spPr>
            <a:xfrm>
              <a:off x="10059076" y="2399467"/>
              <a:ext cx="502060"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20.75</a:t>
              </a:r>
            </a:p>
          </p:txBody>
        </p:sp>
        <p:sp>
          <p:nvSpPr>
            <p:cNvPr id="248" name="TextBox 247">
              <a:extLst>
                <a:ext uri="{FF2B5EF4-FFF2-40B4-BE49-F238E27FC236}">
                  <a16:creationId xmlns="" xmlns:a16="http://schemas.microsoft.com/office/drawing/2014/main" id="{816FCDB5-68E2-05D1-365A-6F5C4D490D85}"/>
                </a:ext>
              </a:extLst>
            </p:cNvPr>
            <p:cNvSpPr txBox="1"/>
            <p:nvPr/>
          </p:nvSpPr>
          <p:spPr>
            <a:xfrm>
              <a:off x="9702323" y="2582809"/>
              <a:ext cx="1082349"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(10.68 to 30.83)</a:t>
              </a:r>
            </a:p>
          </p:txBody>
        </p:sp>
        <p:sp>
          <p:nvSpPr>
            <p:cNvPr id="249" name="TextBox 248">
              <a:extLst>
                <a:ext uri="{FF2B5EF4-FFF2-40B4-BE49-F238E27FC236}">
                  <a16:creationId xmlns="" xmlns:a16="http://schemas.microsoft.com/office/drawing/2014/main" id="{B40D4392-98FF-97DC-745A-6A6557614910}"/>
                </a:ext>
              </a:extLst>
            </p:cNvPr>
            <p:cNvSpPr txBox="1"/>
            <p:nvPr/>
          </p:nvSpPr>
          <p:spPr>
            <a:xfrm>
              <a:off x="10101601" y="2819116"/>
              <a:ext cx="431528"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8.41</a:t>
              </a:r>
            </a:p>
          </p:txBody>
        </p:sp>
        <p:sp>
          <p:nvSpPr>
            <p:cNvPr id="250" name="TextBox 249">
              <a:extLst>
                <a:ext uri="{FF2B5EF4-FFF2-40B4-BE49-F238E27FC236}">
                  <a16:creationId xmlns="" xmlns:a16="http://schemas.microsoft.com/office/drawing/2014/main" id="{E4A55E09-9C27-DE44-FF7C-0985FD6510C6}"/>
                </a:ext>
              </a:extLst>
            </p:cNvPr>
            <p:cNvSpPr txBox="1"/>
            <p:nvPr/>
          </p:nvSpPr>
          <p:spPr>
            <a:xfrm>
              <a:off x="9787374" y="3002458"/>
              <a:ext cx="941283"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(0.21 to 1.66)</a:t>
              </a:r>
            </a:p>
          </p:txBody>
        </p:sp>
      </p:grpSp>
      <p:sp>
        <p:nvSpPr>
          <p:cNvPr id="254" name="TextBox 253">
            <a:extLst>
              <a:ext uri="{FF2B5EF4-FFF2-40B4-BE49-F238E27FC236}">
                <a16:creationId xmlns="" xmlns:a16="http://schemas.microsoft.com/office/drawing/2014/main" id="{11FDD5CC-04A9-5639-66B9-29F76BAB42FF}"/>
              </a:ext>
            </a:extLst>
          </p:cNvPr>
          <p:cNvSpPr txBox="1"/>
          <p:nvPr/>
        </p:nvSpPr>
        <p:spPr>
          <a:xfrm>
            <a:off x="1112499" y="704064"/>
            <a:ext cx="277640" cy="246221"/>
          </a:xfrm>
          <a:prstGeom prst="rect">
            <a:avLst/>
          </a:prstGeom>
          <a:noFill/>
        </p:spPr>
        <p:txBody>
          <a:bodyPr wrap="none" rtlCol="0">
            <a:spAutoFit/>
          </a:bodyPr>
          <a:lstStyle/>
          <a:p>
            <a:pPr algn="l"/>
            <a:r>
              <a:rPr lang="en-US" sz="1000" b="1" spc="0" baseline="0">
                <a:ln/>
                <a:solidFill>
                  <a:srgbClr val="0C0804"/>
                </a:solidFill>
                <a:latin typeface="Arial" panose="020B0604020202020204" pitchFamily="34" charset="0"/>
                <a:cs typeface="Arial" panose="020B0604020202020204" pitchFamily="34" charset="0"/>
                <a:sym typeface="Helvetica"/>
                <a:rtl val="0"/>
              </a:rPr>
              <a:t>D</a:t>
            </a:r>
          </a:p>
        </p:txBody>
      </p:sp>
      <p:sp>
        <p:nvSpPr>
          <p:cNvPr id="255" name="Freeform: Shape 254">
            <a:extLst>
              <a:ext uri="{FF2B5EF4-FFF2-40B4-BE49-F238E27FC236}">
                <a16:creationId xmlns="" xmlns:a16="http://schemas.microsoft.com/office/drawing/2014/main" id="{F225041D-4AE5-696C-B97D-936A9F71524B}"/>
              </a:ext>
            </a:extLst>
          </p:cNvPr>
          <p:cNvSpPr/>
          <p:nvPr/>
        </p:nvSpPr>
        <p:spPr>
          <a:xfrm>
            <a:off x="2153200" y="1109444"/>
            <a:ext cx="8871965" cy="3410159"/>
          </a:xfrm>
          <a:custGeom>
            <a:avLst/>
            <a:gdLst>
              <a:gd name="connsiteX0" fmla="*/ 8046593 w 8046592"/>
              <a:gd name="connsiteY0" fmla="*/ 3092907 h 3092907"/>
              <a:gd name="connsiteX1" fmla="*/ 0 w 8046592"/>
              <a:gd name="connsiteY1" fmla="*/ 3092907 h 3092907"/>
              <a:gd name="connsiteX2" fmla="*/ 0 w 8046592"/>
              <a:gd name="connsiteY2" fmla="*/ 0 h 3092907"/>
            </a:gdLst>
            <a:ahLst/>
            <a:cxnLst>
              <a:cxn ang="0">
                <a:pos x="connsiteX0" y="connsiteY0"/>
              </a:cxn>
              <a:cxn ang="0">
                <a:pos x="connsiteX1" y="connsiteY1"/>
              </a:cxn>
              <a:cxn ang="0">
                <a:pos x="connsiteX2" y="connsiteY2"/>
              </a:cxn>
            </a:cxnLst>
            <a:rect l="l" t="t" r="r" b="b"/>
            <a:pathLst>
              <a:path w="8046592" h="3092907">
                <a:moveTo>
                  <a:pt x="8046593" y="3092907"/>
                </a:moveTo>
                <a:lnTo>
                  <a:pt x="0" y="3092907"/>
                </a:lnTo>
                <a:lnTo>
                  <a:pt x="0" y="0"/>
                </a:lnTo>
              </a:path>
            </a:pathLst>
          </a:custGeom>
          <a:noFill/>
          <a:ln w="17308"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56" name="Freeform: Shape 255">
            <a:extLst>
              <a:ext uri="{FF2B5EF4-FFF2-40B4-BE49-F238E27FC236}">
                <a16:creationId xmlns="" xmlns:a16="http://schemas.microsoft.com/office/drawing/2014/main" id="{D11638C7-DB1F-5744-2D06-4A258F744605}"/>
              </a:ext>
            </a:extLst>
          </p:cNvPr>
          <p:cNvSpPr/>
          <p:nvPr/>
        </p:nvSpPr>
        <p:spPr>
          <a:xfrm>
            <a:off x="2082411" y="1397954"/>
            <a:ext cx="8870438" cy="3193967"/>
          </a:xfrm>
          <a:custGeom>
            <a:avLst/>
            <a:gdLst>
              <a:gd name="connsiteX0" fmla="*/ 8045207 w 8045207"/>
              <a:gd name="connsiteY0" fmla="*/ 2896829 h 2896828"/>
              <a:gd name="connsiteX1" fmla="*/ 8045207 w 8045207"/>
              <a:gd name="connsiteY1" fmla="*/ 2831239 h 2896828"/>
              <a:gd name="connsiteX2" fmla="*/ 7726032 w 8045207"/>
              <a:gd name="connsiteY2" fmla="*/ 2896829 h 2896828"/>
              <a:gd name="connsiteX3" fmla="*/ 7726032 w 8045207"/>
              <a:gd name="connsiteY3" fmla="*/ 2831239 h 2896828"/>
              <a:gd name="connsiteX4" fmla="*/ 7406857 w 8045207"/>
              <a:gd name="connsiteY4" fmla="*/ 2896829 h 2896828"/>
              <a:gd name="connsiteX5" fmla="*/ 7406857 w 8045207"/>
              <a:gd name="connsiteY5" fmla="*/ 2831239 h 2896828"/>
              <a:gd name="connsiteX6" fmla="*/ 7087681 w 8045207"/>
              <a:gd name="connsiteY6" fmla="*/ 2896829 h 2896828"/>
              <a:gd name="connsiteX7" fmla="*/ 7087681 w 8045207"/>
              <a:gd name="connsiteY7" fmla="*/ 2831239 h 2896828"/>
              <a:gd name="connsiteX8" fmla="*/ 6768506 w 8045207"/>
              <a:gd name="connsiteY8" fmla="*/ 2896829 h 2896828"/>
              <a:gd name="connsiteX9" fmla="*/ 6768506 w 8045207"/>
              <a:gd name="connsiteY9" fmla="*/ 2831239 h 2896828"/>
              <a:gd name="connsiteX10" fmla="*/ 6449330 w 8045207"/>
              <a:gd name="connsiteY10" fmla="*/ 2896829 h 2896828"/>
              <a:gd name="connsiteX11" fmla="*/ 6449330 w 8045207"/>
              <a:gd name="connsiteY11" fmla="*/ 2831239 h 2896828"/>
              <a:gd name="connsiteX12" fmla="*/ 6130155 w 8045207"/>
              <a:gd name="connsiteY12" fmla="*/ 2896829 h 2896828"/>
              <a:gd name="connsiteX13" fmla="*/ 6130155 w 8045207"/>
              <a:gd name="connsiteY13" fmla="*/ 2831239 h 2896828"/>
              <a:gd name="connsiteX14" fmla="*/ 5810980 w 8045207"/>
              <a:gd name="connsiteY14" fmla="*/ 2896829 h 2896828"/>
              <a:gd name="connsiteX15" fmla="*/ 5810980 w 8045207"/>
              <a:gd name="connsiteY15" fmla="*/ 2831239 h 2896828"/>
              <a:gd name="connsiteX16" fmla="*/ 5491804 w 8045207"/>
              <a:gd name="connsiteY16" fmla="*/ 2896829 h 2896828"/>
              <a:gd name="connsiteX17" fmla="*/ 5491804 w 8045207"/>
              <a:gd name="connsiteY17" fmla="*/ 2831239 h 2896828"/>
              <a:gd name="connsiteX18" fmla="*/ 5172628 w 8045207"/>
              <a:gd name="connsiteY18" fmla="*/ 2896829 h 2896828"/>
              <a:gd name="connsiteX19" fmla="*/ 5172628 w 8045207"/>
              <a:gd name="connsiteY19" fmla="*/ 2831239 h 2896828"/>
              <a:gd name="connsiteX20" fmla="*/ 4853453 w 8045207"/>
              <a:gd name="connsiteY20" fmla="*/ 2896829 h 2896828"/>
              <a:gd name="connsiteX21" fmla="*/ 4853453 w 8045207"/>
              <a:gd name="connsiteY21" fmla="*/ 2831239 h 2896828"/>
              <a:gd name="connsiteX22" fmla="*/ 4534278 w 8045207"/>
              <a:gd name="connsiteY22" fmla="*/ 2896829 h 2896828"/>
              <a:gd name="connsiteX23" fmla="*/ 4534278 w 8045207"/>
              <a:gd name="connsiteY23" fmla="*/ 2831239 h 2896828"/>
              <a:gd name="connsiteX24" fmla="*/ 4215102 w 8045207"/>
              <a:gd name="connsiteY24" fmla="*/ 2896829 h 2896828"/>
              <a:gd name="connsiteX25" fmla="*/ 4215102 w 8045207"/>
              <a:gd name="connsiteY25" fmla="*/ 2831239 h 2896828"/>
              <a:gd name="connsiteX26" fmla="*/ 3895927 w 8045207"/>
              <a:gd name="connsiteY26" fmla="*/ 2896829 h 2896828"/>
              <a:gd name="connsiteX27" fmla="*/ 3895927 w 8045207"/>
              <a:gd name="connsiteY27" fmla="*/ 2831239 h 2896828"/>
              <a:gd name="connsiteX28" fmla="*/ 3257576 w 8045207"/>
              <a:gd name="connsiteY28" fmla="*/ 2896829 h 2896828"/>
              <a:gd name="connsiteX29" fmla="*/ 3257576 w 8045207"/>
              <a:gd name="connsiteY29" fmla="*/ 2831239 h 2896828"/>
              <a:gd name="connsiteX30" fmla="*/ 3576751 w 8045207"/>
              <a:gd name="connsiteY30" fmla="*/ 2896829 h 2896828"/>
              <a:gd name="connsiteX31" fmla="*/ 3576751 w 8045207"/>
              <a:gd name="connsiteY31" fmla="*/ 2831239 h 2896828"/>
              <a:gd name="connsiteX32" fmla="*/ 2938169 w 8045207"/>
              <a:gd name="connsiteY32" fmla="*/ 2896829 h 2896828"/>
              <a:gd name="connsiteX33" fmla="*/ 2938169 w 8045207"/>
              <a:gd name="connsiteY33" fmla="*/ 2831239 h 2896828"/>
              <a:gd name="connsiteX34" fmla="*/ 2618994 w 8045207"/>
              <a:gd name="connsiteY34" fmla="*/ 2896829 h 2896828"/>
              <a:gd name="connsiteX35" fmla="*/ 2618994 w 8045207"/>
              <a:gd name="connsiteY35" fmla="*/ 2831239 h 2896828"/>
              <a:gd name="connsiteX36" fmla="*/ 2299819 w 8045207"/>
              <a:gd name="connsiteY36" fmla="*/ 2896829 h 2896828"/>
              <a:gd name="connsiteX37" fmla="*/ 2299819 w 8045207"/>
              <a:gd name="connsiteY37" fmla="*/ 2831239 h 2896828"/>
              <a:gd name="connsiteX38" fmla="*/ 1980643 w 8045207"/>
              <a:gd name="connsiteY38" fmla="*/ 2896829 h 2896828"/>
              <a:gd name="connsiteX39" fmla="*/ 1980643 w 8045207"/>
              <a:gd name="connsiteY39" fmla="*/ 2831239 h 2896828"/>
              <a:gd name="connsiteX40" fmla="*/ 1661467 w 8045207"/>
              <a:gd name="connsiteY40" fmla="*/ 2896829 h 2896828"/>
              <a:gd name="connsiteX41" fmla="*/ 1661467 w 8045207"/>
              <a:gd name="connsiteY41" fmla="*/ 2831239 h 2896828"/>
              <a:gd name="connsiteX42" fmla="*/ 1342292 w 8045207"/>
              <a:gd name="connsiteY42" fmla="*/ 2896829 h 2896828"/>
              <a:gd name="connsiteX43" fmla="*/ 1342292 w 8045207"/>
              <a:gd name="connsiteY43" fmla="*/ 2831239 h 2896828"/>
              <a:gd name="connsiteX44" fmla="*/ 1023117 w 8045207"/>
              <a:gd name="connsiteY44" fmla="*/ 2896829 h 2896828"/>
              <a:gd name="connsiteX45" fmla="*/ 1023117 w 8045207"/>
              <a:gd name="connsiteY45" fmla="*/ 2831239 h 2896828"/>
              <a:gd name="connsiteX46" fmla="*/ 703941 w 8045207"/>
              <a:gd name="connsiteY46" fmla="*/ 2896829 h 2896828"/>
              <a:gd name="connsiteX47" fmla="*/ 703941 w 8045207"/>
              <a:gd name="connsiteY47" fmla="*/ 2831239 h 2896828"/>
              <a:gd name="connsiteX48" fmla="*/ 384766 w 8045207"/>
              <a:gd name="connsiteY48" fmla="*/ 2896829 h 2896828"/>
              <a:gd name="connsiteX49" fmla="*/ 384766 w 8045207"/>
              <a:gd name="connsiteY49" fmla="*/ 2831239 h 2896828"/>
              <a:gd name="connsiteX50" fmla="*/ 0 w 8045207"/>
              <a:gd name="connsiteY50" fmla="*/ 2529154 h 2896828"/>
              <a:gd name="connsiteX51" fmla="*/ 65359 w 8045207"/>
              <a:gd name="connsiteY51" fmla="*/ 2529154 h 2896828"/>
              <a:gd name="connsiteX52" fmla="*/ 0 w 8045207"/>
              <a:gd name="connsiteY52" fmla="*/ 2258709 h 2896828"/>
              <a:gd name="connsiteX53" fmla="*/ 65359 w 8045207"/>
              <a:gd name="connsiteY53" fmla="*/ 2258709 h 2896828"/>
              <a:gd name="connsiteX54" fmla="*/ 0 w 8045207"/>
              <a:gd name="connsiteY54" fmla="*/ 1972560 h 2896828"/>
              <a:gd name="connsiteX55" fmla="*/ 65359 w 8045207"/>
              <a:gd name="connsiteY55" fmla="*/ 1972560 h 2896828"/>
              <a:gd name="connsiteX56" fmla="*/ 0 w 8045207"/>
              <a:gd name="connsiteY56" fmla="*/ 1686179 h 2896828"/>
              <a:gd name="connsiteX57" fmla="*/ 65359 w 8045207"/>
              <a:gd name="connsiteY57" fmla="*/ 1686179 h 2896828"/>
              <a:gd name="connsiteX58" fmla="*/ 0 w 8045207"/>
              <a:gd name="connsiteY58" fmla="*/ 1399799 h 2896828"/>
              <a:gd name="connsiteX59" fmla="*/ 65359 w 8045207"/>
              <a:gd name="connsiteY59" fmla="*/ 1399799 h 2896828"/>
              <a:gd name="connsiteX60" fmla="*/ 0 w 8045207"/>
              <a:gd name="connsiteY60" fmla="*/ 1129355 h 2896828"/>
              <a:gd name="connsiteX61" fmla="*/ 65359 w 8045207"/>
              <a:gd name="connsiteY61" fmla="*/ 1129355 h 2896828"/>
              <a:gd name="connsiteX62" fmla="*/ 0 w 8045207"/>
              <a:gd name="connsiteY62" fmla="*/ 842974 h 2896828"/>
              <a:gd name="connsiteX63" fmla="*/ 65359 w 8045207"/>
              <a:gd name="connsiteY63" fmla="*/ 842974 h 2896828"/>
              <a:gd name="connsiteX64" fmla="*/ 0 w 8045207"/>
              <a:gd name="connsiteY64" fmla="*/ 274371 h 2896828"/>
              <a:gd name="connsiteX65" fmla="*/ 65359 w 8045207"/>
              <a:gd name="connsiteY65" fmla="*/ 274371 h 2896828"/>
              <a:gd name="connsiteX66" fmla="*/ 0 w 8045207"/>
              <a:gd name="connsiteY66" fmla="*/ 572530 h 2896828"/>
              <a:gd name="connsiteX67" fmla="*/ 65359 w 8045207"/>
              <a:gd name="connsiteY67" fmla="*/ 572530 h 2896828"/>
              <a:gd name="connsiteX68" fmla="*/ 0 w 8045207"/>
              <a:gd name="connsiteY68" fmla="*/ 0 h 2896828"/>
              <a:gd name="connsiteX69" fmla="*/ 65359 w 8045207"/>
              <a:gd name="connsiteY69" fmla="*/ 0 h 2896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8045207" h="2896828">
                <a:moveTo>
                  <a:pt x="8045207" y="2896829"/>
                </a:moveTo>
                <a:lnTo>
                  <a:pt x="8045207" y="2831239"/>
                </a:lnTo>
                <a:moveTo>
                  <a:pt x="7726032" y="2896829"/>
                </a:moveTo>
                <a:lnTo>
                  <a:pt x="7726032" y="2831239"/>
                </a:lnTo>
                <a:moveTo>
                  <a:pt x="7406857" y="2896829"/>
                </a:moveTo>
                <a:lnTo>
                  <a:pt x="7406857" y="2831239"/>
                </a:lnTo>
                <a:moveTo>
                  <a:pt x="7087681" y="2896829"/>
                </a:moveTo>
                <a:lnTo>
                  <a:pt x="7087681" y="2831239"/>
                </a:lnTo>
                <a:moveTo>
                  <a:pt x="6768506" y="2896829"/>
                </a:moveTo>
                <a:lnTo>
                  <a:pt x="6768506" y="2831239"/>
                </a:lnTo>
                <a:moveTo>
                  <a:pt x="6449330" y="2896829"/>
                </a:moveTo>
                <a:lnTo>
                  <a:pt x="6449330" y="2831239"/>
                </a:lnTo>
                <a:moveTo>
                  <a:pt x="6130155" y="2896829"/>
                </a:moveTo>
                <a:lnTo>
                  <a:pt x="6130155" y="2831239"/>
                </a:lnTo>
                <a:moveTo>
                  <a:pt x="5810980" y="2896829"/>
                </a:moveTo>
                <a:lnTo>
                  <a:pt x="5810980" y="2831239"/>
                </a:lnTo>
                <a:moveTo>
                  <a:pt x="5491804" y="2896829"/>
                </a:moveTo>
                <a:lnTo>
                  <a:pt x="5491804" y="2831239"/>
                </a:lnTo>
                <a:moveTo>
                  <a:pt x="5172628" y="2896829"/>
                </a:moveTo>
                <a:lnTo>
                  <a:pt x="5172628" y="2831239"/>
                </a:lnTo>
                <a:moveTo>
                  <a:pt x="4853453" y="2896829"/>
                </a:moveTo>
                <a:lnTo>
                  <a:pt x="4853453" y="2831239"/>
                </a:lnTo>
                <a:moveTo>
                  <a:pt x="4534278" y="2896829"/>
                </a:moveTo>
                <a:lnTo>
                  <a:pt x="4534278" y="2831239"/>
                </a:lnTo>
                <a:moveTo>
                  <a:pt x="4215102" y="2896829"/>
                </a:moveTo>
                <a:lnTo>
                  <a:pt x="4215102" y="2831239"/>
                </a:lnTo>
                <a:moveTo>
                  <a:pt x="3895927" y="2896829"/>
                </a:moveTo>
                <a:lnTo>
                  <a:pt x="3895927" y="2831239"/>
                </a:lnTo>
                <a:moveTo>
                  <a:pt x="3257576" y="2896829"/>
                </a:moveTo>
                <a:lnTo>
                  <a:pt x="3257576" y="2831239"/>
                </a:lnTo>
                <a:moveTo>
                  <a:pt x="3576751" y="2896829"/>
                </a:moveTo>
                <a:lnTo>
                  <a:pt x="3576751" y="2831239"/>
                </a:lnTo>
                <a:moveTo>
                  <a:pt x="2938169" y="2896829"/>
                </a:moveTo>
                <a:lnTo>
                  <a:pt x="2938169" y="2831239"/>
                </a:lnTo>
                <a:moveTo>
                  <a:pt x="2618994" y="2896829"/>
                </a:moveTo>
                <a:lnTo>
                  <a:pt x="2618994" y="2831239"/>
                </a:lnTo>
                <a:moveTo>
                  <a:pt x="2299819" y="2896829"/>
                </a:moveTo>
                <a:lnTo>
                  <a:pt x="2299819" y="2831239"/>
                </a:lnTo>
                <a:moveTo>
                  <a:pt x="1980643" y="2896829"/>
                </a:moveTo>
                <a:lnTo>
                  <a:pt x="1980643" y="2831239"/>
                </a:lnTo>
                <a:moveTo>
                  <a:pt x="1661467" y="2896829"/>
                </a:moveTo>
                <a:lnTo>
                  <a:pt x="1661467" y="2831239"/>
                </a:lnTo>
                <a:moveTo>
                  <a:pt x="1342292" y="2896829"/>
                </a:moveTo>
                <a:lnTo>
                  <a:pt x="1342292" y="2831239"/>
                </a:lnTo>
                <a:moveTo>
                  <a:pt x="1023117" y="2896829"/>
                </a:moveTo>
                <a:lnTo>
                  <a:pt x="1023117" y="2831239"/>
                </a:lnTo>
                <a:moveTo>
                  <a:pt x="703941" y="2896829"/>
                </a:moveTo>
                <a:lnTo>
                  <a:pt x="703941" y="2831239"/>
                </a:lnTo>
                <a:moveTo>
                  <a:pt x="384766" y="2896829"/>
                </a:moveTo>
                <a:lnTo>
                  <a:pt x="384766" y="2831239"/>
                </a:lnTo>
                <a:moveTo>
                  <a:pt x="0" y="2529154"/>
                </a:moveTo>
                <a:lnTo>
                  <a:pt x="65359" y="2529154"/>
                </a:lnTo>
                <a:moveTo>
                  <a:pt x="0" y="2258709"/>
                </a:moveTo>
                <a:lnTo>
                  <a:pt x="65359" y="2258709"/>
                </a:lnTo>
                <a:moveTo>
                  <a:pt x="0" y="1972560"/>
                </a:moveTo>
                <a:lnTo>
                  <a:pt x="65359" y="1972560"/>
                </a:lnTo>
                <a:moveTo>
                  <a:pt x="0" y="1686179"/>
                </a:moveTo>
                <a:lnTo>
                  <a:pt x="65359" y="1686179"/>
                </a:lnTo>
                <a:moveTo>
                  <a:pt x="0" y="1399799"/>
                </a:moveTo>
                <a:lnTo>
                  <a:pt x="65359" y="1399799"/>
                </a:lnTo>
                <a:moveTo>
                  <a:pt x="0" y="1129355"/>
                </a:moveTo>
                <a:lnTo>
                  <a:pt x="65359" y="1129355"/>
                </a:lnTo>
                <a:moveTo>
                  <a:pt x="0" y="842974"/>
                </a:moveTo>
                <a:lnTo>
                  <a:pt x="65359" y="842974"/>
                </a:lnTo>
                <a:moveTo>
                  <a:pt x="0" y="274371"/>
                </a:moveTo>
                <a:lnTo>
                  <a:pt x="65359" y="274371"/>
                </a:lnTo>
                <a:moveTo>
                  <a:pt x="0" y="572530"/>
                </a:moveTo>
                <a:lnTo>
                  <a:pt x="65359" y="572530"/>
                </a:lnTo>
                <a:moveTo>
                  <a:pt x="0" y="0"/>
                </a:moveTo>
                <a:lnTo>
                  <a:pt x="65359" y="0"/>
                </a:lnTo>
              </a:path>
            </a:pathLst>
          </a:custGeom>
          <a:noFill/>
          <a:ln w="11539" cap="flat">
            <a:solidFill>
              <a:srgbClr val="000000"/>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grpSp>
        <p:nvGrpSpPr>
          <p:cNvPr id="266" name="Group 265">
            <a:extLst>
              <a:ext uri="{FF2B5EF4-FFF2-40B4-BE49-F238E27FC236}">
                <a16:creationId xmlns="" xmlns:a16="http://schemas.microsoft.com/office/drawing/2014/main" id="{C90C51AC-8C37-6F49-D643-5BB0D87D5975}"/>
              </a:ext>
            </a:extLst>
          </p:cNvPr>
          <p:cNvGrpSpPr/>
          <p:nvPr/>
        </p:nvGrpSpPr>
        <p:grpSpPr>
          <a:xfrm>
            <a:off x="2138177" y="1357210"/>
            <a:ext cx="8468869" cy="2442267"/>
            <a:chOff x="2138177" y="1357210"/>
            <a:chExt cx="8468869" cy="2442267"/>
          </a:xfrm>
        </p:grpSpPr>
        <p:sp>
          <p:nvSpPr>
            <p:cNvPr id="257" name="Freeform: Shape 256">
              <a:extLst>
                <a:ext uri="{FF2B5EF4-FFF2-40B4-BE49-F238E27FC236}">
                  <a16:creationId xmlns="" xmlns:a16="http://schemas.microsoft.com/office/drawing/2014/main" id="{83FB9787-EFDE-4729-CAEB-F6E1D89B0988}"/>
                </a:ext>
              </a:extLst>
            </p:cNvPr>
            <p:cNvSpPr/>
            <p:nvPr/>
          </p:nvSpPr>
          <p:spPr>
            <a:xfrm>
              <a:off x="2438145" y="1357210"/>
              <a:ext cx="8168901" cy="2442267"/>
            </a:xfrm>
            <a:custGeom>
              <a:avLst/>
              <a:gdLst>
                <a:gd name="connsiteX0" fmla="*/ 7328102 w 7408935"/>
                <a:gd name="connsiteY0" fmla="*/ 2174874 h 2215059"/>
                <a:gd name="connsiteX1" fmla="*/ 7368519 w 7408935"/>
                <a:gd name="connsiteY1" fmla="*/ 2134688 h 2215059"/>
                <a:gd name="connsiteX2" fmla="*/ 7408935 w 7408935"/>
                <a:gd name="connsiteY2" fmla="*/ 2174874 h 2215059"/>
                <a:gd name="connsiteX3" fmla="*/ 7368519 w 7408935"/>
                <a:gd name="connsiteY3" fmla="*/ 2215059 h 2215059"/>
                <a:gd name="connsiteX4" fmla="*/ 7328102 w 7408935"/>
                <a:gd name="connsiteY4" fmla="*/ 2174874 h 2215059"/>
                <a:gd name="connsiteX5" fmla="*/ 5612130 w 7408935"/>
                <a:gd name="connsiteY5" fmla="*/ 2174874 h 2215059"/>
                <a:gd name="connsiteX6" fmla="*/ 5642384 w 7408935"/>
                <a:gd name="connsiteY6" fmla="*/ 2134688 h 2215059"/>
                <a:gd name="connsiteX7" fmla="*/ 5672640 w 7408935"/>
                <a:gd name="connsiteY7" fmla="*/ 2174874 h 2215059"/>
                <a:gd name="connsiteX8" fmla="*/ 5642384 w 7408935"/>
                <a:gd name="connsiteY8" fmla="*/ 2215059 h 2215059"/>
                <a:gd name="connsiteX9" fmla="*/ 5612130 w 7408935"/>
                <a:gd name="connsiteY9" fmla="*/ 2174874 h 2215059"/>
                <a:gd name="connsiteX10" fmla="*/ 5571713 w 7408935"/>
                <a:gd name="connsiteY10" fmla="*/ 2174874 h 2215059"/>
                <a:gd name="connsiteX11" fmla="*/ 5612130 w 7408935"/>
                <a:gd name="connsiteY11" fmla="*/ 2134688 h 2215059"/>
                <a:gd name="connsiteX12" fmla="*/ 5652546 w 7408935"/>
                <a:gd name="connsiteY12" fmla="*/ 2174874 h 2215059"/>
                <a:gd name="connsiteX13" fmla="*/ 5612130 w 7408935"/>
                <a:gd name="connsiteY13" fmla="*/ 2215059 h 2215059"/>
                <a:gd name="connsiteX14" fmla="*/ 5571713 w 7408935"/>
                <a:gd name="connsiteY14" fmla="*/ 2174874 h 2215059"/>
                <a:gd name="connsiteX15" fmla="*/ 5551390 w 7408935"/>
                <a:gd name="connsiteY15" fmla="*/ 2174874 h 2215059"/>
                <a:gd name="connsiteX16" fmla="*/ 5581645 w 7408935"/>
                <a:gd name="connsiteY16" fmla="*/ 2134688 h 2215059"/>
                <a:gd name="connsiteX17" fmla="*/ 5611899 w 7408935"/>
                <a:gd name="connsiteY17" fmla="*/ 2174874 h 2215059"/>
                <a:gd name="connsiteX18" fmla="*/ 5581645 w 7408935"/>
                <a:gd name="connsiteY18" fmla="*/ 2215059 h 2215059"/>
                <a:gd name="connsiteX19" fmla="*/ 5551390 w 7408935"/>
                <a:gd name="connsiteY19" fmla="*/ 2174874 h 2215059"/>
                <a:gd name="connsiteX20" fmla="*/ 5006343 w 7408935"/>
                <a:gd name="connsiteY20" fmla="*/ 2174874 h 2215059"/>
                <a:gd name="connsiteX21" fmla="*/ 5036598 w 7408935"/>
                <a:gd name="connsiteY21" fmla="*/ 2134688 h 2215059"/>
                <a:gd name="connsiteX22" fmla="*/ 5066853 w 7408935"/>
                <a:gd name="connsiteY22" fmla="*/ 2174874 h 2215059"/>
                <a:gd name="connsiteX23" fmla="*/ 5036598 w 7408935"/>
                <a:gd name="connsiteY23" fmla="*/ 2215059 h 2215059"/>
                <a:gd name="connsiteX24" fmla="*/ 5006343 w 7408935"/>
                <a:gd name="connsiteY24" fmla="*/ 2174874 h 2215059"/>
                <a:gd name="connsiteX25" fmla="*/ 4420880 w 7408935"/>
                <a:gd name="connsiteY25" fmla="*/ 2174874 h 2215059"/>
                <a:gd name="connsiteX26" fmla="*/ 4461297 w 7408935"/>
                <a:gd name="connsiteY26" fmla="*/ 2134688 h 2215059"/>
                <a:gd name="connsiteX27" fmla="*/ 4501714 w 7408935"/>
                <a:gd name="connsiteY27" fmla="*/ 2174874 h 2215059"/>
                <a:gd name="connsiteX28" fmla="*/ 4461297 w 7408935"/>
                <a:gd name="connsiteY28" fmla="*/ 2215059 h 2215059"/>
                <a:gd name="connsiteX29" fmla="*/ 4420880 w 7408935"/>
                <a:gd name="connsiteY29" fmla="*/ 2174874 h 2215059"/>
                <a:gd name="connsiteX30" fmla="*/ 4400788 w 7408935"/>
                <a:gd name="connsiteY30" fmla="*/ 2174874 h 2215059"/>
                <a:gd name="connsiteX31" fmla="*/ 4431042 w 7408935"/>
                <a:gd name="connsiteY31" fmla="*/ 2134688 h 2215059"/>
                <a:gd name="connsiteX32" fmla="*/ 4461297 w 7408935"/>
                <a:gd name="connsiteY32" fmla="*/ 2174874 h 2215059"/>
                <a:gd name="connsiteX33" fmla="*/ 4431042 w 7408935"/>
                <a:gd name="connsiteY33" fmla="*/ 2215059 h 2215059"/>
                <a:gd name="connsiteX34" fmla="*/ 4400788 w 7408935"/>
                <a:gd name="connsiteY34" fmla="*/ 2174874 h 2215059"/>
                <a:gd name="connsiteX35" fmla="*/ 3936574 w 7408935"/>
                <a:gd name="connsiteY35" fmla="*/ 2174874 h 2215059"/>
                <a:gd name="connsiteX36" fmla="*/ 3976991 w 7408935"/>
                <a:gd name="connsiteY36" fmla="*/ 2134688 h 2215059"/>
                <a:gd name="connsiteX37" fmla="*/ 4017407 w 7408935"/>
                <a:gd name="connsiteY37" fmla="*/ 2174874 h 2215059"/>
                <a:gd name="connsiteX38" fmla="*/ 3976991 w 7408935"/>
                <a:gd name="connsiteY38" fmla="*/ 2215059 h 2215059"/>
                <a:gd name="connsiteX39" fmla="*/ 3936574 w 7408935"/>
                <a:gd name="connsiteY39" fmla="*/ 2174874 h 2215059"/>
                <a:gd name="connsiteX40" fmla="*/ 3876065 w 7408935"/>
                <a:gd name="connsiteY40" fmla="*/ 2174874 h 2215059"/>
                <a:gd name="connsiteX41" fmla="*/ 3916482 w 7408935"/>
                <a:gd name="connsiteY41" fmla="*/ 2134688 h 2215059"/>
                <a:gd name="connsiteX42" fmla="*/ 3956898 w 7408935"/>
                <a:gd name="connsiteY42" fmla="*/ 2174874 h 2215059"/>
                <a:gd name="connsiteX43" fmla="*/ 3916482 w 7408935"/>
                <a:gd name="connsiteY43" fmla="*/ 2215059 h 2215059"/>
                <a:gd name="connsiteX44" fmla="*/ 3876065 w 7408935"/>
                <a:gd name="connsiteY44" fmla="*/ 2174874 h 2215059"/>
                <a:gd name="connsiteX45" fmla="*/ 3775139 w 7408935"/>
                <a:gd name="connsiteY45" fmla="*/ 2174874 h 2215059"/>
                <a:gd name="connsiteX46" fmla="*/ 3805394 w 7408935"/>
                <a:gd name="connsiteY46" fmla="*/ 2134688 h 2215059"/>
                <a:gd name="connsiteX47" fmla="*/ 3835648 w 7408935"/>
                <a:gd name="connsiteY47" fmla="*/ 2174874 h 2215059"/>
                <a:gd name="connsiteX48" fmla="*/ 3805394 w 7408935"/>
                <a:gd name="connsiteY48" fmla="*/ 2215059 h 2215059"/>
                <a:gd name="connsiteX49" fmla="*/ 3775139 w 7408935"/>
                <a:gd name="connsiteY49" fmla="*/ 2174874 h 2215059"/>
                <a:gd name="connsiteX50" fmla="*/ 3492454 w 7408935"/>
                <a:gd name="connsiteY50" fmla="*/ 2094502 h 2215059"/>
                <a:gd name="connsiteX51" fmla="*/ 3532871 w 7408935"/>
                <a:gd name="connsiteY51" fmla="*/ 2054317 h 2215059"/>
                <a:gd name="connsiteX52" fmla="*/ 3573287 w 7408935"/>
                <a:gd name="connsiteY52" fmla="*/ 2094502 h 2215059"/>
                <a:gd name="connsiteX53" fmla="*/ 3532871 w 7408935"/>
                <a:gd name="connsiteY53" fmla="*/ 2134688 h 2215059"/>
                <a:gd name="connsiteX54" fmla="*/ 3492454 w 7408935"/>
                <a:gd name="connsiteY54" fmla="*/ 2094502 h 2215059"/>
                <a:gd name="connsiteX55" fmla="*/ 3290602 w 7408935"/>
                <a:gd name="connsiteY55" fmla="*/ 2094502 h 2215059"/>
                <a:gd name="connsiteX56" fmla="*/ 3331019 w 7408935"/>
                <a:gd name="connsiteY56" fmla="*/ 2054317 h 2215059"/>
                <a:gd name="connsiteX57" fmla="*/ 3371435 w 7408935"/>
                <a:gd name="connsiteY57" fmla="*/ 2094502 h 2215059"/>
                <a:gd name="connsiteX58" fmla="*/ 3331019 w 7408935"/>
                <a:gd name="connsiteY58" fmla="*/ 2134688 h 2215059"/>
                <a:gd name="connsiteX59" fmla="*/ 3290602 w 7408935"/>
                <a:gd name="connsiteY59" fmla="*/ 2094502 h 2215059"/>
                <a:gd name="connsiteX60" fmla="*/ 3230093 w 7408935"/>
                <a:gd name="connsiteY60" fmla="*/ 2094502 h 2215059"/>
                <a:gd name="connsiteX61" fmla="*/ 3270509 w 7408935"/>
                <a:gd name="connsiteY61" fmla="*/ 2054317 h 2215059"/>
                <a:gd name="connsiteX62" fmla="*/ 3310926 w 7408935"/>
                <a:gd name="connsiteY62" fmla="*/ 2094502 h 2215059"/>
                <a:gd name="connsiteX63" fmla="*/ 3270509 w 7408935"/>
                <a:gd name="connsiteY63" fmla="*/ 2134688 h 2215059"/>
                <a:gd name="connsiteX64" fmla="*/ 3230093 w 7408935"/>
                <a:gd name="connsiteY64" fmla="*/ 2094502 h 2215059"/>
                <a:gd name="connsiteX65" fmla="*/ 2604213 w 7408935"/>
                <a:gd name="connsiteY65" fmla="*/ 1942074 h 2215059"/>
                <a:gd name="connsiteX66" fmla="*/ 2644630 w 7408935"/>
                <a:gd name="connsiteY66" fmla="*/ 1909972 h 2215059"/>
                <a:gd name="connsiteX67" fmla="*/ 2685046 w 7408935"/>
                <a:gd name="connsiteY67" fmla="*/ 1942074 h 2215059"/>
                <a:gd name="connsiteX68" fmla="*/ 2644630 w 7408935"/>
                <a:gd name="connsiteY68" fmla="*/ 1974177 h 2215059"/>
                <a:gd name="connsiteX69" fmla="*/ 2604213 w 7408935"/>
                <a:gd name="connsiteY69" fmla="*/ 1942074 h 2215059"/>
                <a:gd name="connsiteX70" fmla="*/ 2584120 w 7408935"/>
                <a:gd name="connsiteY70" fmla="*/ 1950158 h 2215059"/>
                <a:gd name="connsiteX71" fmla="*/ 2614375 w 7408935"/>
                <a:gd name="connsiteY71" fmla="*/ 1909972 h 2215059"/>
                <a:gd name="connsiteX72" fmla="*/ 2644630 w 7408935"/>
                <a:gd name="connsiteY72" fmla="*/ 1950158 h 2215059"/>
                <a:gd name="connsiteX73" fmla="*/ 2614375 w 7408935"/>
                <a:gd name="connsiteY73" fmla="*/ 1990343 h 2215059"/>
                <a:gd name="connsiteX74" fmla="*/ 2584120 w 7408935"/>
                <a:gd name="connsiteY74" fmla="*/ 1950158 h 2215059"/>
                <a:gd name="connsiteX75" fmla="*/ 2079490 w 7408935"/>
                <a:gd name="connsiteY75" fmla="*/ 1781563 h 2215059"/>
                <a:gd name="connsiteX76" fmla="*/ 2119907 w 7408935"/>
                <a:gd name="connsiteY76" fmla="*/ 1749460 h 2215059"/>
                <a:gd name="connsiteX77" fmla="*/ 2160324 w 7408935"/>
                <a:gd name="connsiteY77" fmla="*/ 1781563 h 2215059"/>
                <a:gd name="connsiteX78" fmla="*/ 2119907 w 7408935"/>
                <a:gd name="connsiteY78" fmla="*/ 1813665 h 2215059"/>
                <a:gd name="connsiteX79" fmla="*/ 2079490 w 7408935"/>
                <a:gd name="connsiteY79" fmla="*/ 1781563 h 2215059"/>
                <a:gd name="connsiteX80" fmla="*/ 2059398 w 7408935"/>
                <a:gd name="connsiteY80" fmla="*/ 1781563 h 2215059"/>
                <a:gd name="connsiteX81" fmla="*/ 2089652 w 7408935"/>
                <a:gd name="connsiteY81" fmla="*/ 1749460 h 2215059"/>
                <a:gd name="connsiteX82" fmla="*/ 2119907 w 7408935"/>
                <a:gd name="connsiteY82" fmla="*/ 1781563 h 2215059"/>
                <a:gd name="connsiteX83" fmla="*/ 2089652 w 7408935"/>
                <a:gd name="connsiteY83" fmla="*/ 1813665 h 2215059"/>
                <a:gd name="connsiteX84" fmla="*/ 2059398 w 7408935"/>
                <a:gd name="connsiteY84" fmla="*/ 1781563 h 2215059"/>
                <a:gd name="connsiteX85" fmla="*/ 1473935 w 7408935"/>
                <a:gd name="connsiteY85" fmla="*/ 1701191 h 2215059"/>
                <a:gd name="connsiteX86" fmla="*/ 1504189 w 7408935"/>
                <a:gd name="connsiteY86" fmla="*/ 1669089 h 2215059"/>
                <a:gd name="connsiteX87" fmla="*/ 1534444 w 7408935"/>
                <a:gd name="connsiteY87" fmla="*/ 1701191 h 2215059"/>
                <a:gd name="connsiteX88" fmla="*/ 1504189 w 7408935"/>
                <a:gd name="connsiteY88" fmla="*/ 1733294 h 2215059"/>
                <a:gd name="connsiteX89" fmla="*/ 1473935 w 7408935"/>
                <a:gd name="connsiteY89" fmla="*/ 1701191 h 2215059"/>
                <a:gd name="connsiteX90" fmla="*/ 1393102 w 7408935"/>
                <a:gd name="connsiteY90" fmla="*/ 1588949 h 2215059"/>
                <a:gd name="connsiteX91" fmla="*/ 1433518 w 7408935"/>
                <a:gd name="connsiteY91" fmla="*/ 1556847 h 2215059"/>
                <a:gd name="connsiteX92" fmla="*/ 1473935 w 7408935"/>
                <a:gd name="connsiteY92" fmla="*/ 1588949 h 2215059"/>
                <a:gd name="connsiteX93" fmla="*/ 1433518 w 7408935"/>
                <a:gd name="connsiteY93" fmla="*/ 1621051 h 2215059"/>
                <a:gd name="connsiteX94" fmla="*/ 1393102 w 7408935"/>
                <a:gd name="connsiteY94" fmla="*/ 1588949 h 2215059"/>
                <a:gd name="connsiteX95" fmla="*/ 928888 w 7408935"/>
                <a:gd name="connsiteY95" fmla="*/ 1460540 h 2215059"/>
                <a:gd name="connsiteX96" fmla="*/ 959143 w 7408935"/>
                <a:gd name="connsiteY96" fmla="*/ 1428437 h 2215059"/>
                <a:gd name="connsiteX97" fmla="*/ 989398 w 7408935"/>
                <a:gd name="connsiteY97" fmla="*/ 1460540 h 2215059"/>
                <a:gd name="connsiteX98" fmla="*/ 959143 w 7408935"/>
                <a:gd name="connsiteY98" fmla="*/ 1492642 h 2215059"/>
                <a:gd name="connsiteX99" fmla="*/ 928888 w 7408935"/>
                <a:gd name="connsiteY99" fmla="*/ 1460540 h 2215059"/>
                <a:gd name="connsiteX100" fmla="*/ 868379 w 7408935"/>
                <a:gd name="connsiteY100" fmla="*/ 1364233 h 2215059"/>
                <a:gd name="connsiteX101" fmla="*/ 908796 w 7408935"/>
                <a:gd name="connsiteY101" fmla="*/ 1332130 h 2215059"/>
                <a:gd name="connsiteX102" fmla="*/ 949212 w 7408935"/>
                <a:gd name="connsiteY102" fmla="*/ 1364233 h 2215059"/>
                <a:gd name="connsiteX103" fmla="*/ 908796 w 7408935"/>
                <a:gd name="connsiteY103" fmla="*/ 1396335 h 2215059"/>
                <a:gd name="connsiteX104" fmla="*/ 868379 w 7408935"/>
                <a:gd name="connsiteY104" fmla="*/ 1364233 h 2215059"/>
                <a:gd name="connsiteX105" fmla="*/ 848286 w 7408935"/>
                <a:gd name="connsiteY105" fmla="*/ 1332130 h 2215059"/>
                <a:gd name="connsiteX106" fmla="*/ 888703 w 7408935"/>
                <a:gd name="connsiteY106" fmla="*/ 1300028 h 2215059"/>
                <a:gd name="connsiteX107" fmla="*/ 929119 w 7408935"/>
                <a:gd name="connsiteY107" fmla="*/ 1332130 h 2215059"/>
                <a:gd name="connsiteX108" fmla="*/ 888703 w 7408935"/>
                <a:gd name="connsiteY108" fmla="*/ 1364233 h 2215059"/>
                <a:gd name="connsiteX109" fmla="*/ 848286 w 7408935"/>
                <a:gd name="connsiteY109" fmla="*/ 1332130 h 2215059"/>
                <a:gd name="connsiteX110" fmla="*/ 807870 w 7408935"/>
                <a:gd name="connsiteY110" fmla="*/ 1276009 h 2215059"/>
                <a:gd name="connsiteX111" fmla="*/ 848286 w 7408935"/>
                <a:gd name="connsiteY111" fmla="*/ 1235823 h 2215059"/>
                <a:gd name="connsiteX112" fmla="*/ 888703 w 7408935"/>
                <a:gd name="connsiteY112" fmla="*/ 1276009 h 2215059"/>
                <a:gd name="connsiteX113" fmla="*/ 848286 w 7408935"/>
                <a:gd name="connsiteY113" fmla="*/ 1316195 h 2215059"/>
                <a:gd name="connsiteX114" fmla="*/ 807870 w 7408935"/>
                <a:gd name="connsiteY114" fmla="*/ 1276009 h 2215059"/>
                <a:gd name="connsiteX115" fmla="*/ 0 w 7408935"/>
                <a:gd name="connsiteY115" fmla="*/ 40186 h 2215059"/>
                <a:gd name="connsiteX116" fmla="*/ 30255 w 7408935"/>
                <a:gd name="connsiteY116" fmla="*/ 0 h 2215059"/>
                <a:gd name="connsiteX117" fmla="*/ 60509 w 7408935"/>
                <a:gd name="connsiteY117" fmla="*/ 40186 h 2215059"/>
                <a:gd name="connsiteX118" fmla="*/ 30255 w 7408935"/>
                <a:gd name="connsiteY118" fmla="*/ 80371 h 2215059"/>
                <a:gd name="connsiteX119" fmla="*/ 0 w 7408935"/>
                <a:gd name="connsiteY119" fmla="*/ 40186 h 2215059"/>
                <a:gd name="connsiteX120" fmla="*/ 121019 w 7408935"/>
                <a:gd name="connsiteY120" fmla="*/ 32102 h 2215059"/>
                <a:gd name="connsiteX121" fmla="*/ 161435 w 7408935"/>
                <a:gd name="connsiteY121" fmla="*/ 0 h 2215059"/>
                <a:gd name="connsiteX122" fmla="*/ 201852 w 7408935"/>
                <a:gd name="connsiteY122" fmla="*/ 32102 h 2215059"/>
                <a:gd name="connsiteX123" fmla="*/ 161435 w 7408935"/>
                <a:gd name="connsiteY123" fmla="*/ 64205 h 2215059"/>
                <a:gd name="connsiteX124" fmla="*/ 121019 w 7408935"/>
                <a:gd name="connsiteY124" fmla="*/ 32102 h 2215059"/>
                <a:gd name="connsiteX125" fmla="*/ 221945 w 7408935"/>
                <a:gd name="connsiteY125" fmla="*/ 200697 h 2215059"/>
                <a:gd name="connsiteX126" fmla="*/ 262361 w 7408935"/>
                <a:gd name="connsiteY126" fmla="*/ 160512 h 2215059"/>
                <a:gd name="connsiteX127" fmla="*/ 302778 w 7408935"/>
                <a:gd name="connsiteY127" fmla="*/ 200697 h 2215059"/>
                <a:gd name="connsiteX128" fmla="*/ 262361 w 7408935"/>
                <a:gd name="connsiteY128" fmla="*/ 240883 h 2215059"/>
                <a:gd name="connsiteX129" fmla="*/ 221945 w 7408935"/>
                <a:gd name="connsiteY129" fmla="*/ 200697 h 2215059"/>
                <a:gd name="connsiteX130" fmla="*/ 242038 w 7408935"/>
                <a:gd name="connsiteY130" fmla="*/ 256818 h 2215059"/>
                <a:gd name="connsiteX131" fmla="*/ 282454 w 7408935"/>
                <a:gd name="connsiteY131" fmla="*/ 224716 h 2215059"/>
                <a:gd name="connsiteX132" fmla="*/ 322871 w 7408935"/>
                <a:gd name="connsiteY132" fmla="*/ 256818 h 2215059"/>
                <a:gd name="connsiteX133" fmla="*/ 282454 w 7408935"/>
                <a:gd name="connsiteY133" fmla="*/ 288921 h 2215059"/>
                <a:gd name="connsiteX134" fmla="*/ 242038 w 7408935"/>
                <a:gd name="connsiteY134" fmla="*/ 256818 h 2215059"/>
                <a:gd name="connsiteX135" fmla="*/ 242038 w 7408935"/>
                <a:gd name="connsiteY135" fmla="*/ 312940 h 2215059"/>
                <a:gd name="connsiteX136" fmla="*/ 282454 w 7408935"/>
                <a:gd name="connsiteY136" fmla="*/ 272754 h 2215059"/>
                <a:gd name="connsiteX137" fmla="*/ 322871 w 7408935"/>
                <a:gd name="connsiteY137" fmla="*/ 312940 h 2215059"/>
                <a:gd name="connsiteX138" fmla="*/ 282454 w 7408935"/>
                <a:gd name="connsiteY138" fmla="*/ 353125 h 2215059"/>
                <a:gd name="connsiteX139" fmla="*/ 242038 w 7408935"/>
                <a:gd name="connsiteY139" fmla="*/ 312940 h 2215059"/>
                <a:gd name="connsiteX140" fmla="*/ 262130 w 7408935"/>
                <a:gd name="connsiteY140" fmla="*/ 465368 h 2215059"/>
                <a:gd name="connsiteX141" fmla="*/ 302547 w 7408935"/>
                <a:gd name="connsiteY141" fmla="*/ 433266 h 2215059"/>
                <a:gd name="connsiteX142" fmla="*/ 342964 w 7408935"/>
                <a:gd name="connsiteY142" fmla="*/ 465368 h 2215059"/>
                <a:gd name="connsiteX143" fmla="*/ 302547 w 7408935"/>
                <a:gd name="connsiteY143" fmla="*/ 497470 h 2215059"/>
                <a:gd name="connsiteX144" fmla="*/ 262130 w 7408935"/>
                <a:gd name="connsiteY144" fmla="*/ 465368 h 2215059"/>
                <a:gd name="connsiteX145" fmla="*/ 282454 w 7408935"/>
                <a:gd name="connsiteY145" fmla="*/ 601861 h 2215059"/>
                <a:gd name="connsiteX146" fmla="*/ 312709 w 7408935"/>
                <a:gd name="connsiteY146" fmla="*/ 561675 h 2215059"/>
                <a:gd name="connsiteX147" fmla="*/ 342964 w 7408935"/>
                <a:gd name="connsiteY147" fmla="*/ 601861 h 2215059"/>
                <a:gd name="connsiteX148" fmla="*/ 312709 w 7408935"/>
                <a:gd name="connsiteY148" fmla="*/ 642046 h 2215059"/>
                <a:gd name="connsiteX149" fmla="*/ 282454 w 7408935"/>
                <a:gd name="connsiteY149" fmla="*/ 601861 h 2215059"/>
                <a:gd name="connsiteX150" fmla="*/ 282454 w 7408935"/>
                <a:gd name="connsiteY150" fmla="*/ 770455 h 2215059"/>
                <a:gd name="connsiteX151" fmla="*/ 322871 w 7408935"/>
                <a:gd name="connsiteY151" fmla="*/ 738353 h 2215059"/>
                <a:gd name="connsiteX152" fmla="*/ 363287 w 7408935"/>
                <a:gd name="connsiteY152" fmla="*/ 770455 h 2215059"/>
                <a:gd name="connsiteX153" fmla="*/ 322871 w 7408935"/>
                <a:gd name="connsiteY153" fmla="*/ 802558 h 2215059"/>
                <a:gd name="connsiteX154" fmla="*/ 282454 w 7408935"/>
                <a:gd name="connsiteY154" fmla="*/ 770455 h 2215059"/>
                <a:gd name="connsiteX155" fmla="*/ 302547 w 7408935"/>
                <a:gd name="connsiteY155" fmla="*/ 971153 h 2215059"/>
                <a:gd name="connsiteX156" fmla="*/ 332802 w 7408935"/>
                <a:gd name="connsiteY156" fmla="*/ 930967 h 2215059"/>
                <a:gd name="connsiteX157" fmla="*/ 363056 w 7408935"/>
                <a:gd name="connsiteY157" fmla="*/ 971153 h 2215059"/>
                <a:gd name="connsiteX158" fmla="*/ 332802 w 7408935"/>
                <a:gd name="connsiteY158" fmla="*/ 1011338 h 2215059"/>
                <a:gd name="connsiteX159" fmla="*/ 302547 w 7408935"/>
                <a:gd name="connsiteY159" fmla="*/ 971153 h 2215059"/>
                <a:gd name="connsiteX160" fmla="*/ 322871 w 7408935"/>
                <a:gd name="connsiteY160" fmla="*/ 1067460 h 2215059"/>
                <a:gd name="connsiteX161" fmla="*/ 363287 w 7408935"/>
                <a:gd name="connsiteY161" fmla="*/ 1027274 h 2215059"/>
                <a:gd name="connsiteX162" fmla="*/ 403704 w 7408935"/>
                <a:gd name="connsiteY162" fmla="*/ 1067460 h 2215059"/>
                <a:gd name="connsiteX163" fmla="*/ 363287 w 7408935"/>
                <a:gd name="connsiteY163" fmla="*/ 1107645 h 2215059"/>
                <a:gd name="connsiteX164" fmla="*/ 322871 w 7408935"/>
                <a:gd name="connsiteY164" fmla="*/ 1067460 h 2215059"/>
                <a:gd name="connsiteX165" fmla="*/ 585232 w 7408935"/>
                <a:gd name="connsiteY165" fmla="*/ 1236054 h 2215059"/>
                <a:gd name="connsiteX166" fmla="*/ 615487 w 7408935"/>
                <a:gd name="connsiteY166" fmla="*/ 1203952 h 2215059"/>
                <a:gd name="connsiteX167" fmla="*/ 645741 w 7408935"/>
                <a:gd name="connsiteY167" fmla="*/ 1236054 h 2215059"/>
                <a:gd name="connsiteX168" fmla="*/ 615487 w 7408935"/>
                <a:gd name="connsiteY168" fmla="*/ 1268157 h 2215059"/>
                <a:gd name="connsiteX169" fmla="*/ 585232 w 7408935"/>
                <a:gd name="connsiteY169" fmla="*/ 1236054 h 2215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Lst>
              <a:rect l="l" t="t" r="r" b="b"/>
              <a:pathLst>
                <a:path w="7408935" h="2215059">
                  <a:moveTo>
                    <a:pt x="7328102" y="2174874"/>
                  </a:moveTo>
                  <a:cubicBezTo>
                    <a:pt x="7328102" y="2152702"/>
                    <a:pt x="7346117" y="2134688"/>
                    <a:pt x="7368519" y="2134688"/>
                  </a:cubicBezTo>
                  <a:cubicBezTo>
                    <a:pt x="7390921" y="2134688"/>
                    <a:pt x="7408935" y="2152702"/>
                    <a:pt x="7408935" y="2174874"/>
                  </a:cubicBezTo>
                  <a:cubicBezTo>
                    <a:pt x="7408935" y="2197045"/>
                    <a:pt x="7390921" y="2215059"/>
                    <a:pt x="7368519" y="2215059"/>
                  </a:cubicBezTo>
                  <a:cubicBezTo>
                    <a:pt x="7346117" y="2215059"/>
                    <a:pt x="7328102" y="2197045"/>
                    <a:pt x="7328102" y="2174874"/>
                  </a:cubicBezTo>
                  <a:close/>
                  <a:moveTo>
                    <a:pt x="5612130" y="2174874"/>
                  </a:moveTo>
                  <a:cubicBezTo>
                    <a:pt x="5612130" y="2152702"/>
                    <a:pt x="5625756" y="2134688"/>
                    <a:pt x="5642384" y="2134688"/>
                  </a:cubicBezTo>
                  <a:cubicBezTo>
                    <a:pt x="5659013" y="2134688"/>
                    <a:pt x="5672640" y="2152702"/>
                    <a:pt x="5672640" y="2174874"/>
                  </a:cubicBezTo>
                  <a:cubicBezTo>
                    <a:pt x="5672640" y="2197045"/>
                    <a:pt x="5659013" y="2215059"/>
                    <a:pt x="5642384" y="2215059"/>
                  </a:cubicBezTo>
                  <a:cubicBezTo>
                    <a:pt x="5625756" y="2215059"/>
                    <a:pt x="5612130" y="2197045"/>
                    <a:pt x="5612130" y="2174874"/>
                  </a:cubicBezTo>
                  <a:close/>
                  <a:moveTo>
                    <a:pt x="5571713" y="2174874"/>
                  </a:moveTo>
                  <a:cubicBezTo>
                    <a:pt x="5571713" y="2152702"/>
                    <a:pt x="5589727" y="2134688"/>
                    <a:pt x="5612130" y="2134688"/>
                  </a:cubicBezTo>
                  <a:cubicBezTo>
                    <a:pt x="5634532" y="2134688"/>
                    <a:pt x="5652546" y="2152702"/>
                    <a:pt x="5652546" y="2174874"/>
                  </a:cubicBezTo>
                  <a:cubicBezTo>
                    <a:pt x="5652546" y="2197045"/>
                    <a:pt x="5634532" y="2215059"/>
                    <a:pt x="5612130" y="2215059"/>
                  </a:cubicBezTo>
                  <a:cubicBezTo>
                    <a:pt x="5589727" y="2215059"/>
                    <a:pt x="5571713" y="2197045"/>
                    <a:pt x="5571713" y="2174874"/>
                  </a:cubicBezTo>
                  <a:close/>
                  <a:moveTo>
                    <a:pt x="5551390" y="2174874"/>
                  </a:moveTo>
                  <a:cubicBezTo>
                    <a:pt x="5551390" y="2152702"/>
                    <a:pt x="5565016" y="2134688"/>
                    <a:pt x="5581645" y="2134688"/>
                  </a:cubicBezTo>
                  <a:cubicBezTo>
                    <a:pt x="5598273" y="2134688"/>
                    <a:pt x="5611899" y="2152702"/>
                    <a:pt x="5611899" y="2174874"/>
                  </a:cubicBezTo>
                  <a:cubicBezTo>
                    <a:pt x="5611899" y="2197045"/>
                    <a:pt x="5598273" y="2215059"/>
                    <a:pt x="5581645" y="2215059"/>
                  </a:cubicBezTo>
                  <a:cubicBezTo>
                    <a:pt x="5565016" y="2215059"/>
                    <a:pt x="5551390" y="2197045"/>
                    <a:pt x="5551390" y="2174874"/>
                  </a:cubicBezTo>
                  <a:close/>
                  <a:moveTo>
                    <a:pt x="5006343" y="2174874"/>
                  </a:moveTo>
                  <a:cubicBezTo>
                    <a:pt x="5006343" y="2152702"/>
                    <a:pt x="5019970" y="2134688"/>
                    <a:pt x="5036598" y="2134688"/>
                  </a:cubicBezTo>
                  <a:cubicBezTo>
                    <a:pt x="5053227" y="2134688"/>
                    <a:pt x="5066853" y="2152702"/>
                    <a:pt x="5066853" y="2174874"/>
                  </a:cubicBezTo>
                  <a:cubicBezTo>
                    <a:pt x="5066853" y="2197045"/>
                    <a:pt x="5053227" y="2215059"/>
                    <a:pt x="5036598" y="2215059"/>
                  </a:cubicBezTo>
                  <a:cubicBezTo>
                    <a:pt x="5019970" y="2215059"/>
                    <a:pt x="5006343" y="2197045"/>
                    <a:pt x="5006343" y="2174874"/>
                  </a:cubicBezTo>
                  <a:close/>
                  <a:moveTo>
                    <a:pt x="4420880" y="2174874"/>
                  </a:moveTo>
                  <a:cubicBezTo>
                    <a:pt x="4420880" y="2152702"/>
                    <a:pt x="4438895" y="2134688"/>
                    <a:pt x="4461297" y="2134688"/>
                  </a:cubicBezTo>
                  <a:cubicBezTo>
                    <a:pt x="4483699" y="2134688"/>
                    <a:pt x="4501714" y="2152702"/>
                    <a:pt x="4501714" y="2174874"/>
                  </a:cubicBezTo>
                  <a:cubicBezTo>
                    <a:pt x="4501714" y="2197045"/>
                    <a:pt x="4483699" y="2215059"/>
                    <a:pt x="4461297" y="2215059"/>
                  </a:cubicBezTo>
                  <a:cubicBezTo>
                    <a:pt x="4438895" y="2215059"/>
                    <a:pt x="4420880" y="2197045"/>
                    <a:pt x="4420880" y="2174874"/>
                  </a:cubicBezTo>
                  <a:close/>
                  <a:moveTo>
                    <a:pt x="4400788" y="2174874"/>
                  </a:moveTo>
                  <a:cubicBezTo>
                    <a:pt x="4400788" y="2152702"/>
                    <a:pt x="4414414" y="2134688"/>
                    <a:pt x="4431042" y="2134688"/>
                  </a:cubicBezTo>
                  <a:cubicBezTo>
                    <a:pt x="4447671" y="2134688"/>
                    <a:pt x="4461297" y="2152702"/>
                    <a:pt x="4461297" y="2174874"/>
                  </a:cubicBezTo>
                  <a:cubicBezTo>
                    <a:pt x="4461297" y="2197045"/>
                    <a:pt x="4447671" y="2215059"/>
                    <a:pt x="4431042" y="2215059"/>
                  </a:cubicBezTo>
                  <a:cubicBezTo>
                    <a:pt x="4414414" y="2215059"/>
                    <a:pt x="4400788" y="2197045"/>
                    <a:pt x="4400788" y="2174874"/>
                  </a:cubicBezTo>
                  <a:close/>
                  <a:moveTo>
                    <a:pt x="3936574" y="2174874"/>
                  </a:moveTo>
                  <a:cubicBezTo>
                    <a:pt x="3936574" y="2152702"/>
                    <a:pt x="3954588" y="2134688"/>
                    <a:pt x="3976991" y="2134688"/>
                  </a:cubicBezTo>
                  <a:cubicBezTo>
                    <a:pt x="3999393" y="2134688"/>
                    <a:pt x="4017407" y="2152702"/>
                    <a:pt x="4017407" y="2174874"/>
                  </a:cubicBezTo>
                  <a:cubicBezTo>
                    <a:pt x="4017407" y="2197045"/>
                    <a:pt x="3999393" y="2215059"/>
                    <a:pt x="3976991" y="2215059"/>
                  </a:cubicBezTo>
                  <a:cubicBezTo>
                    <a:pt x="3954588" y="2215059"/>
                    <a:pt x="3936574" y="2197045"/>
                    <a:pt x="3936574" y="2174874"/>
                  </a:cubicBezTo>
                  <a:close/>
                  <a:moveTo>
                    <a:pt x="3876065" y="2174874"/>
                  </a:moveTo>
                  <a:cubicBezTo>
                    <a:pt x="3876065" y="2152702"/>
                    <a:pt x="3894079" y="2134688"/>
                    <a:pt x="3916482" y="2134688"/>
                  </a:cubicBezTo>
                  <a:cubicBezTo>
                    <a:pt x="3938884" y="2134688"/>
                    <a:pt x="3956898" y="2152702"/>
                    <a:pt x="3956898" y="2174874"/>
                  </a:cubicBezTo>
                  <a:cubicBezTo>
                    <a:pt x="3956898" y="2197045"/>
                    <a:pt x="3938884" y="2215059"/>
                    <a:pt x="3916482" y="2215059"/>
                  </a:cubicBezTo>
                  <a:cubicBezTo>
                    <a:pt x="3894079" y="2215059"/>
                    <a:pt x="3876065" y="2197045"/>
                    <a:pt x="3876065" y="2174874"/>
                  </a:cubicBezTo>
                  <a:close/>
                  <a:moveTo>
                    <a:pt x="3775139" y="2174874"/>
                  </a:moveTo>
                  <a:cubicBezTo>
                    <a:pt x="3775139" y="2152702"/>
                    <a:pt x="3788765" y="2134688"/>
                    <a:pt x="3805394" y="2134688"/>
                  </a:cubicBezTo>
                  <a:cubicBezTo>
                    <a:pt x="3822022" y="2134688"/>
                    <a:pt x="3835648" y="2152702"/>
                    <a:pt x="3835648" y="2174874"/>
                  </a:cubicBezTo>
                  <a:cubicBezTo>
                    <a:pt x="3835648" y="2197045"/>
                    <a:pt x="3822022" y="2215059"/>
                    <a:pt x="3805394" y="2215059"/>
                  </a:cubicBezTo>
                  <a:cubicBezTo>
                    <a:pt x="3788765" y="2215059"/>
                    <a:pt x="3775139" y="2197045"/>
                    <a:pt x="3775139" y="2174874"/>
                  </a:cubicBezTo>
                  <a:close/>
                  <a:moveTo>
                    <a:pt x="3492454" y="2094502"/>
                  </a:moveTo>
                  <a:cubicBezTo>
                    <a:pt x="3492454" y="2072331"/>
                    <a:pt x="3510468" y="2054317"/>
                    <a:pt x="3532871" y="2054317"/>
                  </a:cubicBezTo>
                  <a:cubicBezTo>
                    <a:pt x="3555273" y="2054317"/>
                    <a:pt x="3573287" y="2072331"/>
                    <a:pt x="3573287" y="2094502"/>
                  </a:cubicBezTo>
                  <a:cubicBezTo>
                    <a:pt x="3573287" y="2116674"/>
                    <a:pt x="3555273" y="2134688"/>
                    <a:pt x="3532871" y="2134688"/>
                  </a:cubicBezTo>
                  <a:cubicBezTo>
                    <a:pt x="3510468" y="2134688"/>
                    <a:pt x="3492454" y="2116674"/>
                    <a:pt x="3492454" y="2094502"/>
                  </a:cubicBezTo>
                  <a:close/>
                  <a:moveTo>
                    <a:pt x="3290602" y="2094502"/>
                  </a:moveTo>
                  <a:cubicBezTo>
                    <a:pt x="3290602" y="2072331"/>
                    <a:pt x="3308616" y="2054317"/>
                    <a:pt x="3331019" y="2054317"/>
                  </a:cubicBezTo>
                  <a:cubicBezTo>
                    <a:pt x="3353421" y="2054317"/>
                    <a:pt x="3371435" y="2072331"/>
                    <a:pt x="3371435" y="2094502"/>
                  </a:cubicBezTo>
                  <a:cubicBezTo>
                    <a:pt x="3371435" y="2116674"/>
                    <a:pt x="3353421" y="2134688"/>
                    <a:pt x="3331019" y="2134688"/>
                  </a:cubicBezTo>
                  <a:cubicBezTo>
                    <a:pt x="3308616" y="2134688"/>
                    <a:pt x="3290602" y="2116674"/>
                    <a:pt x="3290602" y="2094502"/>
                  </a:cubicBezTo>
                  <a:close/>
                  <a:moveTo>
                    <a:pt x="3230093" y="2094502"/>
                  </a:moveTo>
                  <a:cubicBezTo>
                    <a:pt x="3230093" y="2072331"/>
                    <a:pt x="3248107" y="2054317"/>
                    <a:pt x="3270509" y="2054317"/>
                  </a:cubicBezTo>
                  <a:cubicBezTo>
                    <a:pt x="3292912" y="2054317"/>
                    <a:pt x="3310926" y="2072331"/>
                    <a:pt x="3310926" y="2094502"/>
                  </a:cubicBezTo>
                  <a:cubicBezTo>
                    <a:pt x="3310926" y="2116674"/>
                    <a:pt x="3292912" y="2134688"/>
                    <a:pt x="3270509" y="2134688"/>
                  </a:cubicBezTo>
                  <a:cubicBezTo>
                    <a:pt x="3248107" y="2134688"/>
                    <a:pt x="3230093" y="2116674"/>
                    <a:pt x="3230093" y="2094502"/>
                  </a:cubicBezTo>
                  <a:close/>
                  <a:moveTo>
                    <a:pt x="2604213" y="1942074"/>
                  </a:moveTo>
                  <a:cubicBezTo>
                    <a:pt x="2604213" y="1924291"/>
                    <a:pt x="2622227" y="1909972"/>
                    <a:pt x="2644630" y="1909972"/>
                  </a:cubicBezTo>
                  <a:cubicBezTo>
                    <a:pt x="2667032" y="1909972"/>
                    <a:pt x="2685046" y="1924291"/>
                    <a:pt x="2685046" y="1942074"/>
                  </a:cubicBezTo>
                  <a:cubicBezTo>
                    <a:pt x="2685046" y="1959857"/>
                    <a:pt x="2667032" y="1974177"/>
                    <a:pt x="2644630" y="1974177"/>
                  </a:cubicBezTo>
                  <a:cubicBezTo>
                    <a:pt x="2622227" y="1974177"/>
                    <a:pt x="2604213" y="1959857"/>
                    <a:pt x="2604213" y="1942074"/>
                  </a:cubicBezTo>
                  <a:close/>
                  <a:moveTo>
                    <a:pt x="2584120" y="1950158"/>
                  </a:moveTo>
                  <a:cubicBezTo>
                    <a:pt x="2584120" y="1927986"/>
                    <a:pt x="2597746" y="1909972"/>
                    <a:pt x="2614375" y="1909972"/>
                  </a:cubicBezTo>
                  <a:cubicBezTo>
                    <a:pt x="2631004" y="1909972"/>
                    <a:pt x="2644630" y="1927986"/>
                    <a:pt x="2644630" y="1950158"/>
                  </a:cubicBezTo>
                  <a:cubicBezTo>
                    <a:pt x="2644630" y="1972329"/>
                    <a:pt x="2631004" y="1990343"/>
                    <a:pt x="2614375" y="1990343"/>
                  </a:cubicBezTo>
                  <a:cubicBezTo>
                    <a:pt x="2597746" y="1990343"/>
                    <a:pt x="2584120" y="1972329"/>
                    <a:pt x="2584120" y="1950158"/>
                  </a:cubicBezTo>
                  <a:close/>
                  <a:moveTo>
                    <a:pt x="2079490" y="1781563"/>
                  </a:moveTo>
                  <a:cubicBezTo>
                    <a:pt x="2079490" y="1763779"/>
                    <a:pt x="2097505" y="1749460"/>
                    <a:pt x="2119907" y="1749460"/>
                  </a:cubicBezTo>
                  <a:cubicBezTo>
                    <a:pt x="2142309" y="1749460"/>
                    <a:pt x="2160324" y="1763779"/>
                    <a:pt x="2160324" y="1781563"/>
                  </a:cubicBezTo>
                  <a:cubicBezTo>
                    <a:pt x="2160324" y="1799346"/>
                    <a:pt x="2142309" y="1813665"/>
                    <a:pt x="2119907" y="1813665"/>
                  </a:cubicBezTo>
                  <a:cubicBezTo>
                    <a:pt x="2097505" y="1813665"/>
                    <a:pt x="2079490" y="1799346"/>
                    <a:pt x="2079490" y="1781563"/>
                  </a:cubicBezTo>
                  <a:close/>
                  <a:moveTo>
                    <a:pt x="2059398" y="1781563"/>
                  </a:moveTo>
                  <a:cubicBezTo>
                    <a:pt x="2059398" y="1763779"/>
                    <a:pt x="2073024" y="1749460"/>
                    <a:pt x="2089652" y="1749460"/>
                  </a:cubicBezTo>
                  <a:cubicBezTo>
                    <a:pt x="2106281" y="1749460"/>
                    <a:pt x="2119907" y="1763779"/>
                    <a:pt x="2119907" y="1781563"/>
                  </a:cubicBezTo>
                  <a:cubicBezTo>
                    <a:pt x="2119907" y="1799346"/>
                    <a:pt x="2106281" y="1813665"/>
                    <a:pt x="2089652" y="1813665"/>
                  </a:cubicBezTo>
                  <a:cubicBezTo>
                    <a:pt x="2073024" y="1813665"/>
                    <a:pt x="2059398" y="1799346"/>
                    <a:pt x="2059398" y="1781563"/>
                  </a:cubicBezTo>
                  <a:close/>
                  <a:moveTo>
                    <a:pt x="1473935" y="1701191"/>
                  </a:moveTo>
                  <a:cubicBezTo>
                    <a:pt x="1473935" y="1683408"/>
                    <a:pt x="1487561" y="1669089"/>
                    <a:pt x="1504189" y="1669089"/>
                  </a:cubicBezTo>
                  <a:cubicBezTo>
                    <a:pt x="1520818" y="1669089"/>
                    <a:pt x="1534444" y="1683408"/>
                    <a:pt x="1534444" y="1701191"/>
                  </a:cubicBezTo>
                  <a:cubicBezTo>
                    <a:pt x="1534444" y="1718975"/>
                    <a:pt x="1520818" y="1733294"/>
                    <a:pt x="1504189" y="1733294"/>
                  </a:cubicBezTo>
                  <a:cubicBezTo>
                    <a:pt x="1487561" y="1733294"/>
                    <a:pt x="1473935" y="1718975"/>
                    <a:pt x="1473935" y="1701191"/>
                  </a:cubicBezTo>
                  <a:close/>
                  <a:moveTo>
                    <a:pt x="1393102" y="1588949"/>
                  </a:moveTo>
                  <a:cubicBezTo>
                    <a:pt x="1393102" y="1571165"/>
                    <a:pt x="1411116" y="1556847"/>
                    <a:pt x="1433518" y="1556847"/>
                  </a:cubicBezTo>
                  <a:cubicBezTo>
                    <a:pt x="1455920" y="1556847"/>
                    <a:pt x="1473935" y="1571165"/>
                    <a:pt x="1473935" y="1588949"/>
                  </a:cubicBezTo>
                  <a:cubicBezTo>
                    <a:pt x="1473935" y="1606732"/>
                    <a:pt x="1455920" y="1621051"/>
                    <a:pt x="1433518" y="1621051"/>
                  </a:cubicBezTo>
                  <a:cubicBezTo>
                    <a:pt x="1411116" y="1621051"/>
                    <a:pt x="1393102" y="1606732"/>
                    <a:pt x="1393102" y="1588949"/>
                  </a:cubicBezTo>
                  <a:close/>
                  <a:moveTo>
                    <a:pt x="928888" y="1460540"/>
                  </a:moveTo>
                  <a:cubicBezTo>
                    <a:pt x="928888" y="1442756"/>
                    <a:pt x="942515" y="1428437"/>
                    <a:pt x="959143" y="1428437"/>
                  </a:cubicBezTo>
                  <a:cubicBezTo>
                    <a:pt x="975772" y="1428437"/>
                    <a:pt x="989398" y="1442756"/>
                    <a:pt x="989398" y="1460540"/>
                  </a:cubicBezTo>
                  <a:cubicBezTo>
                    <a:pt x="989398" y="1478323"/>
                    <a:pt x="975772" y="1492642"/>
                    <a:pt x="959143" y="1492642"/>
                  </a:cubicBezTo>
                  <a:cubicBezTo>
                    <a:pt x="942515" y="1492642"/>
                    <a:pt x="928888" y="1478323"/>
                    <a:pt x="928888" y="1460540"/>
                  </a:cubicBezTo>
                  <a:close/>
                  <a:moveTo>
                    <a:pt x="868379" y="1364233"/>
                  </a:moveTo>
                  <a:cubicBezTo>
                    <a:pt x="868379" y="1346449"/>
                    <a:pt x="886393" y="1332130"/>
                    <a:pt x="908796" y="1332130"/>
                  </a:cubicBezTo>
                  <a:cubicBezTo>
                    <a:pt x="931198" y="1332130"/>
                    <a:pt x="949212" y="1346449"/>
                    <a:pt x="949212" y="1364233"/>
                  </a:cubicBezTo>
                  <a:cubicBezTo>
                    <a:pt x="949212" y="1382016"/>
                    <a:pt x="931198" y="1396335"/>
                    <a:pt x="908796" y="1396335"/>
                  </a:cubicBezTo>
                  <a:cubicBezTo>
                    <a:pt x="886393" y="1396335"/>
                    <a:pt x="868379" y="1382016"/>
                    <a:pt x="868379" y="1364233"/>
                  </a:cubicBezTo>
                  <a:close/>
                  <a:moveTo>
                    <a:pt x="848286" y="1332130"/>
                  </a:moveTo>
                  <a:cubicBezTo>
                    <a:pt x="848286" y="1314347"/>
                    <a:pt x="866300" y="1300028"/>
                    <a:pt x="888703" y="1300028"/>
                  </a:cubicBezTo>
                  <a:cubicBezTo>
                    <a:pt x="911105" y="1300028"/>
                    <a:pt x="929119" y="1314347"/>
                    <a:pt x="929119" y="1332130"/>
                  </a:cubicBezTo>
                  <a:cubicBezTo>
                    <a:pt x="929119" y="1349914"/>
                    <a:pt x="911105" y="1364233"/>
                    <a:pt x="888703" y="1364233"/>
                  </a:cubicBezTo>
                  <a:cubicBezTo>
                    <a:pt x="866300" y="1364233"/>
                    <a:pt x="848286" y="1349914"/>
                    <a:pt x="848286" y="1332130"/>
                  </a:cubicBezTo>
                  <a:close/>
                  <a:moveTo>
                    <a:pt x="807870" y="1276009"/>
                  </a:moveTo>
                  <a:cubicBezTo>
                    <a:pt x="807870" y="1253838"/>
                    <a:pt x="825884" y="1235823"/>
                    <a:pt x="848286" y="1235823"/>
                  </a:cubicBezTo>
                  <a:cubicBezTo>
                    <a:pt x="870688" y="1235823"/>
                    <a:pt x="888703" y="1253838"/>
                    <a:pt x="888703" y="1276009"/>
                  </a:cubicBezTo>
                  <a:cubicBezTo>
                    <a:pt x="888703" y="1298180"/>
                    <a:pt x="870688" y="1316195"/>
                    <a:pt x="848286" y="1316195"/>
                  </a:cubicBezTo>
                  <a:cubicBezTo>
                    <a:pt x="825884" y="1316195"/>
                    <a:pt x="807870" y="1298180"/>
                    <a:pt x="807870" y="1276009"/>
                  </a:cubicBezTo>
                  <a:close/>
                  <a:moveTo>
                    <a:pt x="0" y="40186"/>
                  </a:moveTo>
                  <a:cubicBezTo>
                    <a:pt x="0" y="18014"/>
                    <a:pt x="13626" y="0"/>
                    <a:pt x="30255" y="0"/>
                  </a:cubicBezTo>
                  <a:cubicBezTo>
                    <a:pt x="46883" y="0"/>
                    <a:pt x="60509" y="18014"/>
                    <a:pt x="60509" y="40186"/>
                  </a:cubicBezTo>
                  <a:cubicBezTo>
                    <a:pt x="60509" y="62357"/>
                    <a:pt x="46883" y="80371"/>
                    <a:pt x="30255" y="80371"/>
                  </a:cubicBezTo>
                  <a:cubicBezTo>
                    <a:pt x="13626" y="80371"/>
                    <a:pt x="0" y="62357"/>
                    <a:pt x="0" y="40186"/>
                  </a:cubicBezTo>
                  <a:close/>
                  <a:moveTo>
                    <a:pt x="121019" y="32102"/>
                  </a:moveTo>
                  <a:cubicBezTo>
                    <a:pt x="121019" y="14319"/>
                    <a:pt x="139033" y="0"/>
                    <a:pt x="161435" y="0"/>
                  </a:cubicBezTo>
                  <a:cubicBezTo>
                    <a:pt x="183838" y="0"/>
                    <a:pt x="201852" y="14319"/>
                    <a:pt x="201852" y="32102"/>
                  </a:cubicBezTo>
                  <a:cubicBezTo>
                    <a:pt x="201852" y="49886"/>
                    <a:pt x="183838" y="64205"/>
                    <a:pt x="161435" y="64205"/>
                  </a:cubicBezTo>
                  <a:cubicBezTo>
                    <a:pt x="139033" y="64205"/>
                    <a:pt x="121019" y="49886"/>
                    <a:pt x="121019" y="32102"/>
                  </a:cubicBezTo>
                  <a:close/>
                  <a:moveTo>
                    <a:pt x="221945" y="200697"/>
                  </a:moveTo>
                  <a:cubicBezTo>
                    <a:pt x="221945" y="178526"/>
                    <a:pt x="239959" y="160512"/>
                    <a:pt x="262361" y="160512"/>
                  </a:cubicBezTo>
                  <a:cubicBezTo>
                    <a:pt x="284764" y="160512"/>
                    <a:pt x="302778" y="178526"/>
                    <a:pt x="302778" y="200697"/>
                  </a:cubicBezTo>
                  <a:cubicBezTo>
                    <a:pt x="302778" y="222869"/>
                    <a:pt x="284764" y="240883"/>
                    <a:pt x="262361" y="240883"/>
                  </a:cubicBezTo>
                  <a:cubicBezTo>
                    <a:pt x="239959" y="240883"/>
                    <a:pt x="221945" y="222869"/>
                    <a:pt x="221945" y="200697"/>
                  </a:cubicBezTo>
                  <a:close/>
                  <a:moveTo>
                    <a:pt x="242038" y="256818"/>
                  </a:moveTo>
                  <a:cubicBezTo>
                    <a:pt x="242038" y="239035"/>
                    <a:pt x="260052" y="224716"/>
                    <a:pt x="282454" y="224716"/>
                  </a:cubicBezTo>
                  <a:cubicBezTo>
                    <a:pt x="304856" y="224716"/>
                    <a:pt x="322871" y="239035"/>
                    <a:pt x="322871" y="256818"/>
                  </a:cubicBezTo>
                  <a:cubicBezTo>
                    <a:pt x="322871" y="274602"/>
                    <a:pt x="304856" y="288921"/>
                    <a:pt x="282454" y="288921"/>
                  </a:cubicBezTo>
                  <a:cubicBezTo>
                    <a:pt x="260052" y="288921"/>
                    <a:pt x="242038" y="274602"/>
                    <a:pt x="242038" y="256818"/>
                  </a:cubicBezTo>
                  <a:close/>
                  <a:moveTo>
                    <a:pt x="242038" y="312940"/>
                  </a:moveTo>
                  <a:cubicBezTo>
                    <a:pt x="242038" y="290768"/>
                    <a:pt x="260052" y="272754"/>
                    <a:pt x="282454" y="272754"/>
                  </a:cubicBezTo>
                  <a:cubicBezTo>
                    <a:pt x="304856" y="272754"/>
                    <a:pt x="322871" y="290768"/>
                    <a:pt x="322871" y="312940"/>
                  </a:cubicBezTo>
                  <a:cubicBezTo>
                    <a:pt x="322871" y="335111"/>
                    <a:pt x="304856" y="353125"/>
                    <a:pt x="282454" y="353125"/>
                  </a:cubicBezTo>
                  <a:cubicBezTo>
                    <a:pt x="260052" y="353125"/>
                    <a:pt x="242038" y="335111"/>
                    <a:pt x="242038" y="312940"/>
                  </a:cubicBezTo>
                  <a:close/>
                  <a:moveTo>
                    <a:pt x="262130" y="465368"/>
                  </a:moveTo>
                  <a:cubicBezTo>
                    <a:pt x="262130" y="447585"/>
                    <a:pt x="280145" y="433266"/>
                    <a:pt x="302547" y="433266"/>
                  </a:cubicBezTo>
                  <a:cubicBezTo>
                    <a:pt x="324949" y="433266"/>
                    <a:pt x="342964" y="447585"/>
                    <a:pt x="342964" y="465368"/>
                  </a:cubicBezTo>
                  <a:cubicBezTo>
                    <a:pt x="342964" y="483151"/>
                    <a:pt x="324949" y="497470"/>
                    <a:pt x="302547" y="497470"/>
                  </a:cubicBezTo>
                  <a:cubicBezTo>
                    <a:pt x="280145" y="497470"/>
                    <a:pt x="262130" y="483151"/>
                    <a:pt x="262130" y="465368"/>
                  </a:cubicBezTo>
                  <a:close/>
                  <a:moveTo>
                    <a:pt x="282454" y="601861"/>
                  </a:moveTo>
                  <a:cubicBezTo>
                    <a:pt x="282454" y="579689"/>
                    <a:pt x="296080" y="561675"/>
                    <a:pt x="312709" y="561675"/>
                  </a:cubicBezTo>
                  <a:cubicBezTo>
                    <a:pt x="329337" y="561675"/>
                    <a:pt x="342964" y="579689"/>
                    <a:pt x="342964" y="601861"/>
                  </a:cubicBezTo>
                  <a:cubicBezTo>
                    <a:pt x="342964" y="624032"/>
                    <a:pt x="329337" y="642046"/>
                    <a:pt x="312709" y="642046"/>
                  </a:cubicBezTo>
                  <a:cubicBezTo>
                    <a:pt x="296080" y="642046"/>
                    <a:pt x="282454" y="624032"/>
                    <a:pt x="282454" y="601861"/>
                  </a:cubicBezTo>
                  <a:close/>
                  <a:moveTo>
                    <a:pt x="282454" y="770455"/>
                  </a:moveTo>
                  <a:cubicBezTo>
                    <a:pt x="282454" y="752672"/>
                    <a:pt x="300468" y="738353"/>
                    <a:pt x="322871" y="738353"/>
                  </a:cubicBezTo>
                  <a:cubicBezTo>
                    <a:pt x="345273" y="738353"/>
                    <a:pt x="363287" y="752672"/>
                    <a:pt x="363287" y="770455"/>
                  </a:cubicBezTo>
                  <a:cubicBezTo>
                    <a:pt x="363287" y="788239"/>
                    <a:pt x="345273" y="802558"/>
                    <a:pt x="322871" y="802558"/>
                  </a:cubicBezTo>
                  <a:cubicBezTo>
                    <a:pt x="300468" y="802558"/>
                    <a:pt x="282454" y="788239"/>
                    <a:pt x="282454" y="770455"/>
                  </a:cubicBezTo>
                  <a:close/>
                  <a:moveTo>
                    <a:pt x="302547" y="971153"/>
                  </a:moveTo>
                  <a:cubicBezTo>
                    <a:pt x="302547" y="948981"/>
                    <a:pt x="316173" y="930967"/>
                    <a:pt x="332802" y="930967"/>
                  </a:cubicBezTo>
                  <a:cubicBezTo>
                    <a:pt x="349430" y="930967"/>
                    <a:pt x="363056" y="948981"/>
                    <a:pt x="363056" y="971153"/>
                  </a:cubicBezTo>
                  <a:cubicBezTo>
                    <a:pt x="363056" y="993324"/>
                    <a:pt x="349430" y="1011338"/>
                    <a:pt x="332802" y="1011338"/>
                  </a:cubicBezTo>
                  <a:cubicBezTo>
                    <a:pt x="316173" y="1011338"/>
                    <a:pt x="302547" y="993324"/>
                    <a:pt x="302547" y="971153"/>
                  </a:cubicBezTo>
                  <a:close/>
                  <a:moveTo>
                    <a:pt x="322871" y="1067460"/>
                  </a:moveTo>
                  <a:cubicBezTo>
                    <a:pt x="322871" y="1045288"/>
                    <a:pt x="340885" y="1027274"/>
                    <a:pt x="363287" y="1027274"/>
                  </a:cubicBezTo>
                  <a:cubicBezTo>
                    <a:pt x="385690" y="1027274"/>
                    <a:pt x="403704" y="1045288"/>
                    <a:pt x="403704" y="1067460"/>
                  </a:cubicBezTo>
                  <a:cubicBezTo>
                    <a:pt x="403704" y="1089631"/>
                    <a:pt x="385690" y="1107645"/>
                    <a:pt x="363287" y="1107645"/>
                  </a:cubicBezTo>
                  <a:cubicBezTo>
                    <a:pt x="340885" y="1107645"/>
                    <a:pt x="322871" y="1089631"/>
                    <a:pt x="322871" y="1067460"/>
                  </a:cubicBezTo>
                  <a:close/>
                  <a:moveTo>
                    <a:pt x="585232" y="1236054"/>
                  </a:moveTo>
                  <a:cubicBezTo>
                    <a:pt x="585232" y="1218271"/>
                    <a:pt x="598858" y="1203952"/>
                    <a:pt x="615487" y="1203952"/>
                  </a:cubicBezTo>
                  <a:cubicBezTo>
                    <a:pt x="632115" y="1203952"/>
                    <a:pt x="645741" y="1218271"/>
                    <a:pt x="645741" y="1236054"/>
                  </a:cubicBezTo>
                  <a:cubicBezTo>
                    <a:pt x="645741" y="1253838"/>
                    <a:pt x="632115" y="1268157"/>
                    <a:pt x="615487" y="1268157"/>
                  </a:cubicBezTo>
                  <a:cubicBezTo>
                    <a:pt x="598858" y="1268157"/>
                    <a:pt x="585232" y="1253838"/>
                    <a:pt x="585232" y="1236054"/>
                  </a:cubicBezTo>
                  <a:close/>
                </a:path>
              </a:pathLst>
            </a:custGeom>
            <a:noFill/>
            <a:ln w="17308"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58" name="Freeform: Shape 257">
              <a:extLst>
                <a:ext uri="{FF2B5EF4-FFF2-40B4-BE49-F238E27FC236}">
                  <a16:creationId xmlns="" xmlns:a16="http://schemas.microsoft.com/office/drawing/2014/main" id="{20D1ACBC-0502-6606-AA8C-13646AA09077}"/>
                </a:ext>
              </a:extLst>
            </p:cNvPr>
            <p:cNvSpPr/>
            <p:nvPr/>
          </p:nvSpPr>
          <p:spPr>
            <a:xfrm>
              <a:off x="2138177" y="1365869"/>
              <a:ext cx="8413101" cy="2371476"/>
            </a:xfrm>
            <a:custGeom>
              <a:avLst/>
              <a:gdLst>
                <a:gd name="connsiteX0" fmla="*/ 7630418 w 7630417"/>
                <a:gd name="connsiteY0" fmla="*/ 2150855 h 2150854"/>
                <a:gd name="connsiteX1" fmla="*/ 4014636 w 7630417"/>
                <a:gd name="connsiteY1" fmla="*/ 2150855 h 2150854"/>
                <a:gd name="connsiteX2" fmla="*/ 4014636 w 7630417"/>
                <a:gd name="connsiteY2" fmla="*/ 2086188 h 2150854"/>
                <a:gd name="connsiteX3" fmla="*/ 3448804 w 7630417"/>
                <a:gd name="connsiteY3" fmla="*/ 2086188 h 2150854"/>
                <a:gd name="connsiteX4" fmla="*/ 3448804 w 7630417"/>
                <a:gd name="connsiteY4" fmla="*/ 2027295 h 2150854"/>
                <a:gd name="connsiteX5" fmla="*/ 3240255 w 7630417"/>
                <a:gd name="connsiteY5" fmla="*/ 2027295 h 2150854"/>
                <a:gd name="connsiteX6" fmla="*/ 3240255 w 7630417"/>
                <a:gd name="connsiteY6" fmla="*/ 1968634 h 2150854"/>
                <a:gd name="connsiteX7" fmla="*/ 2894751 w 7630417"/>
                <a:gd name="connsiteY7" fmla="*/ 1968634 h 2150854"/>
                <a:gd name="connsiteX8" fmla="*/ 2894751 w 7630417"/>
                <a:gd name="connsiteY8" fmla="*/ 1862858 h 2150854"/>
                <a:gd name="connsiteX9" fmla="*/ 2734008 w 7630417"/>
                <a:gd name="connsiteY9" fmla="*/ 1862858 h 2150854"/>
                <a:gd name="connsiteX10" fmla="*/ 2728003 w 7630417"/>
                <a:gd name="connsiteY10" fmla="*/ 1839301 h 2150854"/>
                <a:gd name="connsiteX11" fmla="*/ 2465873 w 7630417"/>
                <a:gd name="connsiteY11" fmla="*/ 1833527 h 2150854"/>
                <a:gd name="connsiteX12" fmla="*/ 2465873 w 7630417"/>
                <a:gd name="connsiteY12" fmla="*/ 1780639 h 2150854"/>
                <a:gd name="connsiteX13" fmla="*/ 2340697 w 7630417"/>
                <a:gd name="connsiteY13" fmla="*/ 1780639 h 2150854"/>
                <a:gd name="connsiteX14" fmla="*/ 2340697 w 7630417"/>
                <a:gd name="connsiteY14" fmla="*/ 1721977 h 2150854"/>
                <a:gd name="connsiteX15" fmla="*/ 2310904 w 7630417"/>
                <a:gd name="connsiteY15" fmla="*/ 1692646 h 2150854"/>
                <a:gd name="connsiteX16" fmla="*/ 1750846 w 7630417"/>
                <a:gd name="connsiteY16" fmla="*/ 1692646 h 2150854"/>
                <a:gd name="connsiteX17" fmla="*/ 1721053 w 7630417"/>
                <a:gd name="connsiteY17" fmla="*/ 1580865 h 2150854"/>
                <a:gd name="connsiteX18" fmla="*/ 1685256 w 7630417"/>
                <a:gd name="connsiteY18" fmla="*/ 1516199 h 2150854"/>
                <a:gd name="connsiteX19" fmla="*/ 1584099 w 7630417"/>
                <a:gd name="connsiteY19" fmla="*/ 1516199 h 2150854"/>
                <a:gd name="connsiteX20" fmla="*/ 1566315 w 7630417"/>
                <a:gd name="connsiteY20" fmla="*/ 1469085 h 2150854"/>
                <a:gd name="connsiteX21" fmla="*/ 1304185 w 7630417"/>
                <a:gd name="connsiteY21" fmla="*/ 1469085 h 2150854"/>
                <a:gd name="connsiteX22" fmla="*/ 1191019 w 7630417"/>
                <a:gd name="connsiteY22" fmla="*/ 1433749 h 2150854"/>
                <a:gd name="connsiteX23" fmla="*/ 1179009 w 7630417"/>
                <a:gd name="connsiteY23" fmla="*/ 1351530 h 2150854"/>
                <a:gd name="connsiteX24" fmla="*/ 1131433 w 7630417"/>
                <a:gd name="connsiteY24" fmla="*/ 1327973 h 2150854"/>
                <a:gd name="connsiteX25" fmla="*/ 1155221 w 7630417"/>
                <a:gd name="connsiteY25" fmla="*/ 1280859 h 2150854"/>
                <a:gd name="connsiteX26" fmla="*/ 1101640 w 7630417"/>
                <a:gd name="connsiteY26" fmla="*/ 1233745 h 2150854"/>
                <a:gd name="connsiteX27" fmla="*/ 839510 w 7630417"/>
                <a:gd name="connsiteY27" fmla="*/ 1233745 h 2150854"/>
                <a:gd name="connsiteX28" fmla="*/ 838817 w 7630417"/>
                <a:gd name="connsiteY28" fmla="*/ 1222890 h 2150854"/>
                <a:gd name="connsiteX29" fmla="*/ 756136 w 7630417"/>
                <a:gd name="connsiteY29" fmla="*/ 1227971 h 2150854"/>
                <a:gd name="connsiteX30" fmla="*/ 702556 w 7630417"/>
                <a:gd name="connsiteY30" fmla="*/ 1186862 h 2150854"/>
                <a:gd name="connsiteX31" fmla="*/ 684772 w 7630417"/>
                <a:gd name="connsiteY31" fmla="*/ 1139747 h 2150854"/>
                <a:gd name="connsiteX32" fmla="*/ 684772 w 7630417"/>
                <a:gd name="connsiteY32" fmla="*/ 1098638 h 2150854"/>
                <a:gd name="connsiteX33" fmla="*/ 637196 w 7630417"/>
                <a:gd name="connsiteY33" fmla="*/ 1051755 h 2150854"/>
                <a:gd name="connsiteX34" fmla="*/ 601399 w 7630417"/>
                <a:gd name="connsiteY34" fmla="*/ 998867 h 2150854"/>
                <a:gd name="connsiteX35" fmla="*/ 583615 w 7630417"/>
                <a:gd name="connsiteY35" fmla="*/ 893091 h 2150854"/>
                <a:gd name="connsiteX36" fmla="*/ 595625 w 7630417"/>
                <a:gd name="connsiteY36" fmla="*/ 769763 h 2150854"/>
                <a:gd name="connsiteX37" fmla="*/ 571837 w 7630417"/>
                <a:gd name="connsiteY37" fmla="*/ 587542 h 2150854"/>
                <a:gd name="connsiteX38" fmla="*/ 571837 w 7630417"/>
                <a:gd name="connsiteY38" fmla="*/ 446430 h 2150854"/>
                <a:gd name="connsiteX39" fmla="*/ 548049 w 7630417"/>
                <a:gd name="connsiteY39" fmla="*/ 434651 h 2150854"/>
                <a:gd name="connsiteX40" fmla="*/ 548049 w 7630417"/>
                <a:gd name="connsiteY40" fmla="*/ 287766 h 2150854"/>
                <a:gd name="connsiteX41" fmla="*/ 542044 w 7630417"/>
                <a:gd name="connsiteY41" fmla="*/ 205547 h 2150854"/>
                <a:gd name="connsiteX42" fmla="*/ 518256 w 7630417"/>
                <a:gd name="connsiteY42" fmla="*/ 158664 h 2150854"/>
                <a:gd name="connsiteX43" fmla="*/ 500473 w 7630417"/>
                <a:gd name="connsiteY43" fmla="*/ 93997 h 2150854"/>
                <a:gd name="connsiteX44" fmla="*/ 452897 w 7630417"/>
                <a:gd name="connsiteY44" fmla="*/ 17552 h 2150854"/>
                <a:gd name="connsiteX45" fmla="*/ 274140 w 7630417"/>
                <a:gd name="connsiteY45" fmla="*/ 17552 h 2150854"/>
                <a:gd name="connsiteX46" fmla="*/ 274140 w 7630417"/>
                <a:gd name="connsiteY46" fmla="*/ 0 h 2150854"/>
                <a:gd name="connsiteX47" fmla="*/ 0 w 7630417"/>
                <a:gd name="connsiteY47" fmla="*/ 0 h 215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7630417" h="2150854">
                  <a:moveTo>
                    <a:pt x="7630418" y="2150855"/>
                  </a:moveTo>
                  <a:lnTo>
                    <a:pt x="4014636" y="2150855"/>
                  </a:lnTo>
                  <a:lnTo>
                    <a:pt x="4014636" y="2086188"/>
                  </a:lnTo>
                  <a:lnTo>
                    <a:pt x="3448804" y="2086188"/>
                  </a:lnTo>
                  <a:lnTo>
                    <a:pt x="3448804" y="2027295"/>
                  </a:lnTo>
                  <a:lnTo>
                    <a:pt x="3240255" y="2027295"/>
                  </a:lnTo>
                  <a:lnTo>
                    <a:pt x="3240255" y="1968634"/>
                  </a:lnTo>
                  <a:lnTo>
                    <a:pt x="2894751" y="1968634"/>
                  </a:lnTo>
                  <a:lnTo>
                    <a:pt x="2894751" y="1862858"/>
                  </a:lnTo>
                  <a:lnTo>
                    <a:pt x="2734008" y="1862858"/>
                  </a:lnTo>
                  <a:lnTo>
                    <a:pt x="2728003" y="1839301"/>
                  </a:lnTo>
                  <a:lnTo>
                    <a:pt x="2465873" y="1833527"/>
                  </a:lnTo>
                  <a:lnTo>
                    <a:pt x="2465873" y="1780639"/>
                  </a:lnTo>
                  <a:lnTo>
                    <a:pt x="2340697" y="1780639"/>
                  </a:lnTo>
                  <a:lnTo>
                    <a:pt x="2340697" y="1721977"/>
                  </a:lnTo>
                  <a:lnTo>
                    <a:pt x="2310904" y="1692646"/>
                  </a:lnTo>
                  <a:lnTo>
                    <a:pt x="1750846" y="1692646"/>
                  </a:lnTo>
                  <a:lnTo>
                    <a:pt x="1721053" y="1580865"/>
                  </a:lnTo>
                  <a:lnTo>
                    <a:pt x="1685256" y="1516199"/>
                  </a:lnTo>
                  <a:lnTo>
                    <a:pt x="1584099" y="1516199"/>
                  </a:lnTo>
                  <a:lnTo>
                    <a:pt x="1566315" y="1469085"/>
                  </a:lnTo>
                  <a:lnTo>
                    <a:pt x="1304185" y="1469085"/>
                  </a:lnTo>
                  <a:lnTo>
                    <a:pt x="1191019" y="1433749"/>
                  </a:lnTo>
                  <a:lnTo>
                    <a:pt x="1179009" y="1351530"/>
                  </a:lnTo>
                  <a:lnTo>
                    <a:pt x="1131433" y="1327973"/>
                  </a:lnTo>
                  <a:lnTo>
                    <a:pt x="1155221" y="1280859"/>
                  </a:lnTo>
                  <a:lnTo>
                    <a:pt x="1101640" y="1233745"/>
                  </a:lnTo>
                  <a:lnTo>
                    <a:pt x="839510" y="1233745"/>
                  </a:lnTo>
                  <a:lnTo>
                    <a:pt x="838817" y="1222890"/>
                  </a:lnTo>
                  <a:lnTo>
                    <a:pt x="756136" y="1227971"/>
                  </a:lnTo>
                  <a:lnTo>
                    <a:pt x="702556" y="1186862"/>
                  </a:lnTo>
                  <a:lnTo>
                    <a:pt x="684772" y="1139747"/>
                  </a:lnTo>
                  <a:lnTo>
                    <a:pt x="684772" y="1098638"/>
                  </a:lnTo>
                  <a:lnTo>
                    <a:pt x="637196" y="1051755"/>
                  </a:lnTo>
                  <a:lnTo>
                    <a:pt x="601399" y="998867"/>
                  </a:lnTo>
                  <a:lnTo>
                    <a:pt x="583615" y="893091"/>
                  </a:lnTo>
                  <a:lnTo>
                    <a:pt x="595625" y="769763"/>
                  </a:lnTo>
                  <a:lnTo>
                    <a:pt x="571837" y="587542"/>
                  </a:lnTo>
                  <a:lnTo>
                    <a:pt x="571837" y="446430"/>
                  </a:lnTo>
                  <a:lnTo>
                    <a:pt x="548049" y="434651"/>
                  </a:lnTo>
                  <a:lnTo>
                    <a:pt x="548049" y="287766"/>
                  </a:lnTo>
                  <a:lnTo>
                    <a:pt x="542044" y="205547"/>
                  </a:lnTo>
                  <a:lnTo>
                    <a:pt x="518256" y="158664"/>
                  </a:lnTo>
                  <a:lnTo>
                    <a:pt x="500473" y="93997"/>
                  </a:lnTo>
                  <a:lnTo>
                    <a:pt x="452897" y="17552"/>
                  </a:lnTo>
                  <a:lnTo>
                    <a:pt x="274140" y="17552"/>
                  </a:lnTo>
                  <a:cubicBezTo>
                    <a:pt x="256357" y="11548"/>
                    <a:pt x="291923" y="5774"/>
                    <a:pt x="274140" y="0"/>
                  </a:cubicBezTo>
                  <a:lnTo>
                    <a:pt x="0" y="0"/>
                  </a:lnTo>
                </a:path>
              </a:pathLst>
            </a:custGeom>
            <a:noFill/>
            <a:ln w="23078" cap="flat">
              <a:solidFill>
                <a:srgbClr val="C9476F"/>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grpSp>
      <p:sp>
        <p:nvSpPr>
          <p:cNvPr id="259" name="Freeform: Shape 258">
            <a:extLst>
              <a:ext uri="{FF2B5EF4-FFF2-40B4-BE49-F238E27FC236}">
                <a16:creationId xmlns="" xmlns:a16="http://schemas.microsoft.com/office/drawing/2014/main" id="{B9DE2373-272C-E5CF-6F1D-37B96485EFE1}"/>
              </a:ext>
            </a:extLst>
          </p:cNvPr>
          <p:cNvSpPr/>
          <p:nvPr/>
        </p:nvSpPr>
        <p:spPr>
          <a:xfrm>
            <a:off x="2108639" y="1334293"/>
            <a:ext cx="4711378" cy="2959443"/>
          </a:xfrm>
          <a:custGeom>
            <a:avLst/>
            <a:gdLst>
              <a:gd name="connsiteX0" fmla="*/ 2849022 w 4273071"/>
              <a:gd name="connsiteY0" fmla="*/ 2467490 h 2684122"/>
              <a:gd name="connsiteX1" fmla="*/ 2888053 w 4273071"/>
              <a:gd name="connsiteY1" fmla="*/ 2427304 h 2684122"/>
              <a:gd name="connsiteX2" fmla="*/ 2927084 w 4273071"/>
              <a:gd name="connsiteY2" fmla="*/ 2467490 h 2684122"/>
              <a:gd name="connsiteX3" fmla="*/ 2888053 w 4273071"/>
              <a:gd name="connsiteY3" fmla="*/ 2507675 h 2684122"/>
              <a:gd name="connsiteX4" fmla="*/ 2849022 w 4273071"/>
              <a:gd name="connsiteY4" fmla="*/ 2467490 h 2684122"/>
              <a:gd name="connsiteX5" fmla="*/ 3428018 w 4273071"/>
              <a:gd name="connsiteY5" fmla="*/ 2643937 h 2684122"/>
              <a:gd name="connsiteX6" fmla="*/ 3467049 w 4273071"/>
              <a:gd name="connsiteY6" fmla="*/ 2603751 h 2684122"/>
              <a:gd name="connsiteX7" fmla="*/ 3506080 w 4273071"/>
              <a:gd name="connsiteY7" fmla="*/ 2643937 h 2684122"/>
              <a:gd name="connsiteX8" fmla="*/ 3467049 w 4273071"/>
              <a:gd name="connsiteY8" fmla="*/ 2684123 h 2684122"/>
              <a:gd name="connsiteX9" fmla="*/ 3428018 w 4273071"/>
              <a:gd name="connsiteY9" fmla="*/ 2643937 h 2684122"/>
              <a:gd name="connsiteX10" fmla="*/ 3478135 w 4273071"/>
              <a:gd name="connsiteY10" fmla="*/ 2643937 h 2684122"/>
              <a:gd name="connsiteX11" fmla="*/ 3517166 w 4273071"/>
              <a:gd name="connsiteY11" fmla="*/ 2603751 h 2684122"/>
              <a:gd name="connsiteX12" fmla="*/ 3556196 w 4273071"/>
              <a:gd name="connsiteY12" fmla="*/ 2643937 h 2684122"/>
              <a:gd name="connsiteX13" fmla="*/ 3517166 w 4273071"/>
              <a:gd name="connsiteY13" fmla="*/ 2684123 h 2684122"/>
              <a:gd name="connsiteX14" fmla="*/ 3478135 w 4273071"/>
              <a:gd name="connsiteY14" fmla="*/ 2643937 h 2684122"/>
              <a:gd name="connsiteX15" fmla="*/ 4195009 w 4273071"/>
              <a:gd name="connsiteY15" fmla="*/ 2643937 h 2684122"/>
              <a:gd name="connsiteX16" fmla="*/ 4234040 w 4273071"/>
              <a:gd name="connsiteY16" fmla="*/ 2603751 h 2684122"/>
              <a:gd name="connsiteX17" fmla="*/ 4273071 w 4273071"/>
              <a:gd name="connsiteY17" fmla="*/ 2643937 h 2684122"/>
              <a:gd name="connsiteX18" fmla="*/ 4234040 w 4273071"/>
              <a:gd name="connsiteY18" fmla="*/ 2684123 h 2684122"/>
              <a:gd name="connsiteX19" fmla="*/ 4195009 w 4273071"/>
              <a:gd name="connsiteY19" fmla="*/ 2643937 h 2684122"/>
              <a:gd name="connsiteX20" fmla="*/ 2269102 w 4273071"/>
              <a:gd name="connsiteY20" fmla="*/ 2357788 h 2684122"/>
              <a:gd name="connsiteX21" fmla="*/ 2309519 w 4273071"/>
              <a:gd name="connsiteY21" fmla="*/ 2317602 h 2684122"/>
              <a:gd name="connsiteX22" fmla="*/ 2349935 w 4273071"/>
              <a:gd name="connsiteY22" fmla="*/ 2357788 h 2684122"/>
              <a:gd name="connsiteX23" fmla="*/ 2309519 w 4273071"/>
              <a:gd name="connsiteY23" fmla="*/ 2397973 h 2684122"/>
              <a:gd name="connsiteX24" fmla="*/ 2269102 w 4273071"/>
              <a:gd name="connsiteY24" fmla="*/ 2357788 h 2684122"/>
              <a:gd name="connsiteX25" fmla="*/ 1187093 w 4273071"/>
              <a:gd name="connsiteY25" fmla="*/ 2073717 h 2684122"/>
              <a:gd name="connsiteX26" fmla="*/ 1227509 w 4273071"/>
              <a:gd name="connsiteY26" fmla="*/ 2033531 h 2684122"/>
              <a:gd name="connsiteX27" fmla="*/ 1267926 w 4273071"/>
              <a:gd name="connsiteY27" fmla="*/ 2073717 h 2684122"/>
              <a:gd name="connsiteX28" fmla="*/ 1227509 w 4273071"/>
              <a:gd name="connsiteY28" fmla="*/ 2113902 h 2684122"/>
              <a:gd name="connsiteX29" fmla="*/ 1187093 w 4273071"/>
              <a:gd name="connsiteY29" fmla="*/ 2073717 h 2684122"/>
              <a:gd name="connsiteX30" fmla="*/ 1670475 w 4273071"/>
              <a:gd name="connsiteY30" fmla="*/ 2147621 h 2684122"/>
              <a:gd name="connsiteX31" fmla="*/ 1710891 w 4273071"/>
              <a:gd name="connsiteY31" fmla="*/ 2107436 h 2684122"/>
              <a:gd name="connsiteX32" fmla="*/ 1751308 w 4273071"/>
              <a:gd name="connsiteY32" fmla="*/ 2147621 h 2684122"/>
              <a:gd name="connsiteX33" fmla="*/ 1710891 w 4273071"/>
              <a:gd name="connsiteY33" fmla="*/ 2187807 h 2684122"/>
              <a:gd name="connsiteX34" fmla="*/ 1670475 w 4273071"/>
              <a:gd name="connsiteY34" fmla="*/ 2147621 h 2684122"/>
              <a:gd name="connsiteX35" fmla="*/ 1703963 w 4273071"/>
              <a:gd name="connsiteY35" fmla="*/ 2147621 h 2684122"/>
              <a:gd name="connsiteX36" fmla="*/ 1744379 w 4273071"/>
              <a:gd name="connsiteY36" fmla="*/ 2107436 h 2684122"/>
              <a:gd name="connsiteX37" fmla="*/ 1784796 w 4273071"/>
              <a:gd name="connsiteY37" fmla="*/ 2147621 h 2684122"/>
              <a:gd name="connsiteX38" fmla="*/ 1744379 w 4273071"/>
              <a:gd name="connsiteY38" fmla="*/ 2187807 h 2684122"/>
              <a:gd name="connsiteX39" fmla="*/ 1703963 w 4273071"/>
              <a:gd name="connsiteY39" fmla="*/ 2147621 h 2684122"/>
              <a:gd name="connsiteX40" fmla="*/ 1765627 w 4273071"/>
              <a:gd name="connsiteY40" fmla="*/ 2292197 h 2684122"/>
              <a:gd name="connsiteX41" fmla="*/ 1806043 w 4273071"/>
              <a:gd name="connsiteY41" fmla="*/ 2252012 h 2684122"/>
              <a:gd name="connsiteX42" fmla="*/ 1846460 w 4273071"/>
              <a:gd name="connsiteY42" fmla="*/ 2292197 h 2684122"/>
              <a:gd name="connsiteX43" fmla="*/ 1806043 w 4273071"/>
              <a:gd name="connsiteY43" fmla="*/ 2332383 h 2684122"/>
              <a:gd name="connsiteX44" fmla="*/ 1765627 w 4273071"/>
              <a:gd name="connsiteY44" fmla="*/ 2292197 h 2684122"/>
              <a:gd name="connsiteX45" fmla="*/ 1025426 w 4273071"/>
              <a:gd name="connsiteY45" fmla="*/ 1839994 h 2684122"/>
              <a:gd name="connsiteX46" fmla="*/ 1065843 w 4273071"/>
              <a:gd name="connsiteY46" fmla="*/ 1799808 h 2684122"/>
              <a:gd name="connsiteX47" fmla="*/ 1106259 w 4273071"/>
              <a:gd name="connsiteY47" fmla="*/ 1839994 h 2684122"/>
              <a:gd name="connsiteX48" fmla="*/ 1065843 w 4273071"/>
              <a:gd name="connsiteY48" fmla="*/ 1880179 h 2684122"/>
              <a:gd name="connsiteX49" fmla="*/ 1025426 w 4273071"/>
              <a:gd name="connsiteY49" fmla="*/ 1839994 h 2684122"/>
              <a:gd name="connsiteX50" fmla="*/ 567218 w 4273071"/>
              <a:gd name="connsiteY50" fmla="*/ 1538139 h 2684122"/>
              <a:gd name="connsiteX51" fmla="*/ 607634 w 4273071"/>
              <a:gd name="connsiteY51" fmla="*/ 1497954 h 2684122"/>
              <a:gd name="connsiteX52" fmla="*/ 648051 w 4273071"/>
              <a:gd name="connsiteY52" fmla="*/ 1538139 h 2684122"/>
              <a:gd name="connsiteX53" fmla="*/ 607634 w 4273071"/>
              <a:gd name="connsiteY53" fmla="*/ 1578325 h 2684122"/>
              <a:gd name="connsiteX54" fmla="*/ 567218 w 4273071"/>
              <a:gd name="connsiteY54" fmla="*/ 1538139 h 2684122"/>
              <a:gd name="connsiteX55" fmla="*/ 571144 w 4273071"/>
              <a:gd name="connsiteY55" fmla="*/ 722879 h 2684122"/>
              <a:gd name="connsiteX56" fmla="*/ 611560 w 4273071"/>
              <a:gd name="connsiteY56" fmla="*/ 682694 h 2684122"/>
              <a:gd name="connsiteX57" fmla="*/ 651977 w 4273071"/>
              <a:gd name="connsiteY57" fmla="*/ 722879 h 2684122"/>
              <a:gd name="connsiteX58" fmla="*/ 611560 w 4273071"/>
              <a:gd name="connsiteY58" fmla="*/ 763065 h 2684122"/>
              <a:gd name="connsiteX59" fmla="*/ 571144 w 4273071"/>
              <a:gd name="connsiteY59" fmla="*/ 722879 h 2684122"/>
              <a:gd name="connsiteX60" fmla="*/ 524953 w 4273071"/>
              <a:gd name="connsiteY60" fmla="*/ 486616 h 2684122"/>
              <a:gd name="connsiteX61" fmla="*/ 565370 w 4273071"/>
              <a:gd name="connsiteY61" fmla="*/ 446430 h 2684122"/>
              <a:gd name="connsiteX62" fmla="*/ 605787 w 4273071"/>
              <a:gd name="connsiteY62" fmla="*/ 486616 h 2684122"/>
              <a:gd name="connsiteX63" fmla="*/ 565370 w 4273071"/>
              <a:gd name="connsiteY63" fmla="*/ 526801 h 2684122"/>
              <a:gd name="connsiteX64" fmla="*/ 524953 w 4273071"/>
              <a:gd name="connsiteY64" fmla="*/ 486616 h 2684122"/>
              <a:gd name="connsiteX65" fmla="*/ 530727 w 4273071"/>
              <a:gd name="connsiteY65" fmla="*/ 644125 h 2684122"/>
              <a:gd name="connsiteX66" fmla="*/ 571144 w 4273071"/>
              <a:gd name="connsiteY66" fmla="*/ 603939 h 2684122"/>
              <a:gd name="connsiteX67" fmla="*/ 611560 w 4273071"/>
              <a:gd name="connsiteY67" fmla="*/ 644125 h 2684122"/>
              <a:gd name="connsiteX68" fmla="*/ 571144 w 4273071"/>
              <a:gd name="connsiteY68" fmla="*/ 684310 h 2684122"/>
              <a:gd name="connsiteX69" fmla="*/ 530727 w 4273071"/>
              <a:gd name="connsiteY69" fmla="*/ 644125 h 2684122"/>
              <a:gd name="connsiteX70" fmla="*/ 399547 w 4273071"/>
              <a:gd name="connsiteY70" fmla="*/ 145038 h 2684122"/>
              <a:gd name="connsiteX71" fmla="*/ 439963 w 4273071"/>
              <a:gd name="connsiteY71" fmla="*/ 104852 h 2684122"/>
              <a:gd name="connsiteX72" fmla="*/ 480380 w 4273071"/>
              <a:gd name="connsiteY72" fmla="*/ 145038 h 2684122"/>
              <a:gd name="connsiteX73" fmla="*/ 439963 w 4273071"/>
              <a:gd name="connsiteY73" fmla="*/ 185223 h 2684122"/>
              <a:gd name="connsiteX74" fmla="*/ 399547 w 4273071"/>
              <a:gd name="connsiteY74" fmla="*/ 145038 h 2684122"/>
              <a:gd name="connsiteX75" fmla="*/ 0 w 4273071"/>
              <a:gd name="connsiteY75" fmla="*/ 40186 h 2684122"/>
              <a:gd name="connsiteX76" fmla="*/ 40417 w 4273071"/>
              <a:gd name="connsiteY76" fmla="*/ 0 h 2684122"/>
              <a:gd name="connsiteX77" fmla="*/ 80833 w 4273071"/>
              <a:gd name="connsiteY77" fmla="*/ 40186 h 2684122"/>
              <a:gd name="connsiteX78" fmla="*/ 40417 w 4273071"/>
              <a:gd name="connsiteY78" fmla="*/ 80371 h 2684122"/>
              <a:gd name="connsiteX79" fmla="*/ 0 w 4273071"/>
              <a:gd name="connsiteY79" fmla="*/ 40186 h 2684122"/>
              <a:gd name="connsiteX80" fmla="*/ 344580 w 4273071"/>
              <a:gd name="connsiteY80" fmla="*/ 136262 h 2684122"/>
              <a:gd name="connsiteX81" fmla="*/ 384997 w 4273071"/>
              <a:gd name="connsiteY81" fmla="*/ 96076 h 2684122"/>
              <a:gd name="connsiteX82" fmla="*/ 425413 w 4273071"/>
              <a:gd name="connsiteY82" fmla="*/ 136262 h 2684122"/>
              <a:gd name="connsiteX83" fmla="*/ 384997 w 4273071"/>
              <a:gd name="connsiteY83" fmla="*/ 176447 h 2684122"/>
              <a:gd name="connsiteX84" fmla="*/ 344580 w 4273071"/>
              <a:gd name="connsiteY84" fmla="*/ 136262 h 2684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273071" h="2684122">
                <a:moveTo>
                  <a:pt x="2849022" y="2467490"/>
                </a:moveTo>
                <a:cubicBezTo>
                  <a:pt x="2849022" y="2445318"/>
                  <a:pt x="2866574" y="2427304"/>
                  <a:pt x="2888053" y="2427304"/>
                </a:cubicBezTo>
                <a:cubicBezTo>
                  <a:pt x="2909531" y="2427304"/>
                  <a:pt x="2927084" y="2445318"/>
                  <a:pt x="2927084" y="2467490"/>
                </a:cubicBezTo>
                <a:cubicBezTo>
                  <a:pt x="2927084" y="2489661"/>
                  <a:pt x="2909531" y="2507675"/>
                  <a:pt x="2888053" y="2507675"/>
                </a:cubicBezTo>
                <a:cubicBezTo>
                  <a:pt x="2866574" y="2507675"/>
                  <a:pt x="2849022" y="2489661"/>
                  <a:pt x="2849022" y="2467490"/>
                </a:cubicBezTo>
                <a:close/>
                <a:moveTo>
                  <a:pt x="3428018" y="2643937"/>
                </a:moveTo>
                <a:cubicBezTo>
                  <a:pt x="3428018" y="2621765"/>
                  <a:pt x="3445571" y="2603751"/>
                  <a:pt x="3467049" y="2603751"/>
                </a:cubicBezTo>
                <a:cubicBezTo>
                  <a:pt x="3488528" y="2603751"/>
                  <a:pt x="3506080" y="2621765"/>
                  <a:pt x="3506080" y="2643937"/>
                </a:cubicBezTo>
                <a:cubicBezTo>
                  <a:pt x="3506080" y="2666108"/>
                  <a:pt x="3488528" y="2684123"/>
                  <a:pt x="3467049" y="2684123"/>
                </a:cubicBezTo>
                <a:cubicBezTo>
                  <a:pt x="3445571" y="2684123"/>
                  <a:pt x="3428018" y="2666108"/>
                  <a:pt x="3428018" y="2643937"/>
                </a:cubicBezTo>
                <a:close/>
                <a:moveTo>
                  <a:pt x="3478135" y="2643937"/>
                </a:moveTo>
                <a:cubicBezTo>
                  <a:pt x="3478135" y="2621765"/>
                  <a:pt x="3495687" y="2603751"/>
                  <a:pt x="3517166" y="2603751"/>
                </a:cubicBezTo>
                <a:cubicBezTo>
                  <a:pt x="3538644" y="2603751"/>
                  <a:pt x="3556196" y="2621765"/>
                  <a:pt x="3556196" y="2643937"/>
                </a:cubicBezTo>
                <a:cubicBezTo>
                  <a:pt x="3556196" y="2666108"/>
                  <a:pt x="3538644" y="2684123"/>
                  <a:pt x="3517166" y="2684123"/>
                </a:cubicBezTo>
                <a:cubicBezTo>
                  <a:pt x="3495687" y="2684123"/>
                  <a:pt x="3478135" y="2666108"/>
                  <a:pt x="3478135" y="2643937"/>
                </a:cubicBezTo>
                <a:close/>
                <a:moveTo>
                  <a:pt x="4195009" y="2643937"/>
                </a:moveTo>
                <a:cubicBezTo>
                  <a:pt x="4195009" y="2621765"/>
                  <a:pt x="4212562" y="2603751"/>
                  <a:pt x="4234040" y="2603751"/>
                </a:cubicBezTo>
                <a:cubicBezTo>
                  <a:pt x="4255519" y="2603751"/>
                  <a:pt x="4273071" y="2621765"/>
                  <a:pt x="4273071" y="2643937"/>
                </a:cubicBezTo>
                <a:cubicBezTo>
                  <a:pt x="4273071" y="2666108"/>
                  <a:pt x="4255519" y="2684123"/>
                  <a:pt x="4234040" y="2684123"/>
                </a:cubicBezTo>
                <a:cubicBezTo>
                  <a:pt x="4212562" y="2684123"/>
                  <a:pt x="4195009" y="2666108"/>
                  <a:pt x="4195009" y="2643937"/>
                </a:cubicBezTo>
                <a:close/>
                <a:moveTo>
                  <a:pt x="2269102" y="2357788"/>
                </a:moveTo>
                <a:cubicBezTo>
                  <a:pt x="2269102" y="2335616"/>
                  <a:pt x="2287116" y="2317602"/>
                  <a:pt x="2309519" y="2317602"/>
                </a:cubicBezTo>
                <a:cubicBezTo>
                  <a:pt x="2331921" y="2317602"/>
                  <a:pt x="2349935" y="2335616"/>
                  <a:pt x="2349935" y="2357788"/>
                </a:cubicBezTo>
                <a:cubicBezTo>
                  <a:pt x="2349935" y="2379959"/>
                  <a:pt x="2331921" y="2397973"/>
                  <a:pt x="2309519" y="2397973"/>
                </a:cubicBezTo>
                <a:cubicBezTo>
                  <a:pt x="2287116" y="2397973"/>
                  <a:pt x="2269102" y="2379959"/>
                  <a:pt x="2269102" y="2357788"/>
                </a:cubicBezTo>
                <a:close/>
                <a:moveTo>
                  <a:pt x="1187093" y="2073717"/>
                </a:moveTo>
                <a:cubicBezTo>
                  <a:pt x="1187093" y="2051545"/>
                  <a:pt x="1205107" y="2033531"/>
                  <a:pt x="1227509" y="2033531"/>
                </a:cubicBezTo>
                <a:cubicBezTo>
                  <a:pt x="1249911" y="2033531"/>
                  <a:pt x="1267926" y="2051545"/>
                  <a:pt x="1267926" y="2073717"/>
                </a:cubicBezTo>
                <a:cubicBezTo>
                  <a:pt x="1267926" y="2095888"/>
                  <a:pt x="1249911" y="2113902"/>
                  <a:pt x="1227509" y="2113902"/>
                </a:cubicBezTo>
                <a:cubicBezTo>
                  <a:pt x="1205107" y="2113902"/>
                  <a:pt x="1187093" y="2095888"/>
                  <a:pt x="1187093" y="2073717"/>
                </a:cubicBezTo>
                <a:close/>
                <a:moveTo>
                  <a:pt x="1670475" y="2147621"/>
                </a:moveTo>
                <a:cubicBezTo>
                  <a:pt x="1670475" y="2125450"/>
                  <a:pt x="1688489" y="2107436"/>
                  <a:pt x="1710891" y="2107436"/>
                </a:cubicBezTo>
                <a:cubicBezTo>
                  <a:pt x="1733294" y="2107436"/>
                  <a:pt x="1751308" y="2125450"/>
                  <a:pt x="1751308" y="2147621"/>
                </a:cubicBezTo>
                <a:cubicBezTo>
                  <a:pt x="1751308" y="2169793"/>
                  <a:pt x="1733294" y="2187807"/>
                  <a:pt x="1710891" y="2187807"/>
                </a:cubicBezTo>
                <a:cubicBezTo>
                  <a:pt x="1688489" y="2187807"/>
                  <a:pt x="1670475" y="2169793"/>
                  <a:pt x="1670475" y="2147621"/>
                </a:cubicBezTo>
                <a:close/>
                <a:moveTo>
                  <a:pt x="1703963" y="2147621"/>
                </a:moveTo>
                <a:cubicBezTo>
                  <a:pt x="1703963" y="2125450"/>
                  <a:pt x="1721977" y="2107436"/>
                  <a:pt x="1744379" y="2107436"/>
                </a:cubicBezTo>
                <a:cubicBezTo>
                  <a:pt x="1766782" y="2107436"/>
                  <a:pt x="1784796" y="2125450"/>
                  <a:pt x="1784796" y="2147621"/>
                </a:cubicBezTo>
                <a:cubicBezTo>
                  <a:pt x="1784796" y="2169793"/>
                  <a:pt x="1766782" y="2187807"/>
                  <a:pt x="1744379" y="2187807"/>
                </a:cubicBezTo>
                <a:cubicBezTo>
                  <a:pt x="1721977" y="2187807"/>
                  <a:pt x="1703963" y="2169793"/>
                  <a:pt x="1703963" y="2147621"/>
                </a:cubicBezTo>
                <a:close/>
                <a:moveTo>
                  <a:pt x="1765627" y="2292197"/>
                </a:moveTo>
                <a:cubicBezTo>
                  <a:pt x="1765627" y="2270026"/>
                  <a:pt x="1783641" y="2252012"/>
                  <a:pt x="1806043" y="2252012"/>
                </a:cubicBezTo>
                <a:cubicBezTo>
                  <a:pt x="1828446" y="2252012"/>
                  <a:pt x="1846460" y="2270026"/>
                  <a:pt x="1846460" y="2292197"/>
                </a:cubicBezTo>
                <a:cubicBezTo>
                  <a:pt x="1846460" y="2314369"/>
                  <a:pt x="1828446" y="2332383"/>
                  <a:pt x="1806043" y="2332383"/>
                </a:cubicBezTo>
                <a:cubicBezTo>
                  <a:pt x="1783641" y="2332383"/>
                  <a:pt x="1765627" y="2314369"/>
                  <a:pt x="1765627" y="2292197"/>
                </a:cubicBezTo>
                <a:close/>
                <a:moveTo>
                  <a:pt x="1025426" y="1839994"/>
                </a:moveTo>
                <a:cubicBezTo>
                  <a:pt x="1025426" y="1817822"/>
                  <a:pt x="1043440" y="1799808"/>
                  <a:pt x="1065843" y="1799808"/>
                </a:cubicBezTo>
                <a:cubicBezTo>
                  <a:pt x="1088245" y="1799808"/>
                  <a:pt x="1106259" y="1817822"/>
                  <a:pt x="1106259" y="1839994"/>
                </a:cubicBezTo>
                <a:cubicBezTo>
                  <a:pt x="1106259" y="1862165"/>
                  <a:pt x="1088245" y="1880179"/>
                  <a:pt x="1065843" y="1880179"/>
                </a:cubicBezTo>
                <a:cubicBezTo>
                  <a:pt x="1043440" y="1880179"/>
                  <a:pt x="1025426" y="1862165"/>
                  <a:pt x="1025426" y="1839994"/>
                </a:cubicBezTo>
                <a:close/>
                <a:moveTo>
                  <a:pt x="567218" y="1538139"/>
                </a:moveTo>
                <a:cubicBezTo>
                  <a:pt x="567218" y="1515968"/>
                  <a:pt x="585232" y="1497954"/>
                  <a:pt x="607634" y="1497954"/>
                </a:cubicBezTo>
                <a:cubicBezTo>
                  <a:pt x="630037" y="1497954"/>
                  <a:pt x="648051" y="1515968"/>
                  <a:pt x="648051" y="1538139"/>
                </a:cubicBezTo>
                <a:cubicBezTo>
                  <a:pt x="648051" y="1560311"/>
                  <a:pt x="630037" y="1578325"/>
                  <a:pt x="607634" y="1578325"/>
                </a:cubicBezTo>
                <a:cubicBezTo>
                  <a:pt x="585232" y="1578325"/>
                  <a:pt x="567218" y="1560311"/>
                  <a:pt x="567218" y="1538139"/>
                </a:cubicBezTo>
                <a:close/>
                <a:moveTo>
                  <a:pt x="571144" y="722879"/>
                </a:moveTo>
                <a:cubicBezTo>
                  <a:pt x="571144" y="700708"/>
                  <a:pt x="589158" y="682694"/>
                  <a:pt x="611560" y="682694"/>
                </a:cubicBezTo>
                <a:cubicBezTo>
                  <a:pt x="633963" y="682694"/>
                  <a:pt x="651977" y="700708"/>
                  <a:pt x="651977" y="722879"/>
                </a:cubicBezTo>
                <a:cubicBezTo>
                  <a:pt x="651977" y="745051"/>
                  <a:pt x="633963" y="763065"/>
                  <a:pt x="611560" y="763065"/>
                </a:cubicBezTo>
                <a:cubicBezTo>
                  <a:pt x="589158" y="763065"/>
                  <a:pt x="571144" y="745051"/>
                  <a:pt x="571144" y="722879"/>
                </a:cubicBezTo>
                <a:close/>
                <a:moveTo>
                  <a:pt x="524953" y="486616"/>
                </a:moveTo>
                <a:cubicBezTo>
                  <a:pt x="524953" y="464444"/>
                  <a:pt x="542968" y="446430"/>
                  <a:pt x="565370" y="446430"/>
                </a:cubicBezTo>
                <a:cubicBezTo>
                  <a:pt x="587772" y="446430"/>
                  <a:pt x="605787" y="464444"/>
                  <a:pt x="605787" y="486616"/>
                </a:cubicBezTo>
                <a:cubicBezTo>
                  <a:pt x="605787" y="508787"/>
                  <a:pt x="587772" y="526801"/>
                  <a:pt x="565370" y="526801"/>
                </a:cubicBezTo>
                <a:cubicBezTo>
                  <a:pt x="542968" y="526801"/>
                  <a:pt x="524953" y="508787"/>
                  <a:pt x="524953" y="486616"/>
                </a:cubicBezTo>
                <a:close/>
                <a:moveTo>
                  <a:pt x="530727" y="644125"/>
                </a:moveTo>
                <a:cubicBezTo>
                  <a:pt x="530727" y="621953"/>
                  <a:pt x="548742" y="603939"/>
                  <a:pt x="571144" y="603939"/>
                </a:cubicBezTo>
                <a:cubicBezTo>
                  <a:pt x="593546" y="603939"/>
                  <a:pt x="611560" y="621953"/>
                  <a:pt x="611560" y="644125"/>
                </a:cubicBezTo>
                <a:cubicBezTo>
                  <a:pt x="611560" y="666296"/>
                  <a:pt x="593546" y="684310"/>
                  <a:pt x="571144" y="684310"/>
                </a:cubicBezTo>
                <a:cubicBezTo>
                  <a:pt x="548742" y="684310"/>
                  <a:pt x="530727" y="666296"/>
                  <a:pt x="530727" y="644125"/>
                </a:cubicBezTo>
                <a:close/>
                <a:moveTo>
                  <a:pt x="399547" y="145038"/>
                </a:moveTo>
                <a:cubicBezTo>
                  <a:pt x="399547" y="122866"/>
                  <a:pt x="417561" y="104852"/>
                  <a:pt x="439963" y="104852"/>
                </a:cubicBezTo>
                <a:cubicBezTo>
                  <a:pt x="462366" y="104852"/>
                  <a:pt x="480380" y="122866"/>
                  <a:pt x="480380" y="145038"/>
                </a:cubicBezTo>
                <a:cubicBezTo>
                  <a:pt x="480380" y="167209"/>
                  <a:pt x="462366" y="185223"/>
                  <a:pt x="439963" y="185223"/>
                </a:cubicBezTo>
                <a:cubicBezTo>
                  <a:pt x="417561" y="185223"/>
                  <a:pt x="399547" y="167209"/>
                  <a:pt x="399547" y="145038"/>
                </a:cubicBezTo>
                <a:close/>
                <a:moveTo>
                  <a:pt x="0" y="40186"/>
                </a:moveTo>
                <a:cubicBezTo>
                  <a:pt x="0" y="18014"/>
                  <a:pt x="18014" y="0"/>
                  <a:pt x="40417" y="0"/>
                </a:cubicBezTo>
                <a:cubicBezTo>
                  <a:pt x="62819" y="0"/>
                  <a:pt x="80833" y="18014"/>
                  <a:pt x="80833" y="40186"/>
                </a:cubicBezTo>
                <a:cubicBezTo>
                  <a:pt x="80833" y="62357"/>
                  <a:pt x="62819" y="80371"/>
                  <a:pt x="40417" y="80371"/>
                </a:cubicBezTo>
                <a:cubicBezTo>
                  <a:pt x="18014" y="80371"/>
                  <a:pt x="0" y="62357"/>
                  <a:pt x="0" y="40186"/>
                </a:cubicBezTo>
                <a:close/>
                <a:moveTo>
                  <a:pt x="344580" y="136262"/>
                </a:moveTo>
                <a:cubicBezTo>
                  <a:pt x="344580" y="114090"/>
                  <a:pt x="362594" y="96076"/>
                  <a:pt x="384997" y="96076"/>
                </a:cubicBezTo>
                <a:cubicBezTo>
                  <a:pt x="407399" y="96076"/>
                  <a:pt x="425413" y="114090"/>
                  <a:pt x="425413" y="136262"/>
                </a:cubicBezTo>
                <a:cubicBezTo>
                  <a:pt x="425413" y="158433"/>
                  <a:pt x="407399" y="176447"/>
                  <a:pt x="384997" y="176447"/>
                </a:cubicBezTo>
                <a:cubicBezTo>
                  <a:pt x="362594" y="176447"/>
                  <a:pt x="344580" y="158433"/>
                  <a:pt x="344580" y="136262"/>
                </a:cubicBezTo>
                <a:close/>
              </a:path>
            </a:pathLst>
          </a:custGeom>
          <a:noFill/>
          <a:ln w="17308" cap="flat">
            <a:solidFill>
              <a:srgbClr val="32186B"/>
            </a:solidFill>
            <a:prstDash val="solid"/>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60" name="Freeform: Shape 259">
            <a:extLst>
              <a:ext uri="{FF2B5EF4-FFF2-40B4-BE49-F238E27FC236}">
                <a16:creationId xmlns="" xmlns:a16="http://schemas.microsoft.com/office/drawing/2014/main" id="{BC03F3A4-16A7-F871-E409-612C1A72A1C5}"/>
              </a:ext>
            </a:extLst>
          </p:cNvPr>
          <p:cNvSpPr/>
          <p:nvPr/>
        </p:nvSpPr>
        <p:spPr>
          <a:xfrm>
            <a:off x="2131302" y="1394897"/>
            <a:ext cx="4631420" cy="2854531"/>
          </a:xfrm>
          <a:custGeom>
            <a:avLst/>
            <a:gdLst>
              <a:gd name="connsiteX0" fmla="*/ 4200552 w 4200552"/>
              <a:gd name="connsiteY0" fmla="*/ 2588970 h 2588970"/>
              <a:gd name="connsiteX1" fmla="*/ 2920617 w 4200552"/>
              <a:gd name="connsiteY1" fmla="*/ 2588970 h 2588970"/>
              <a:gd name="connsiteX2" fmla="*/ 2920617 w 4200552"/>
              <a:gd name="connsiteY2" fmla="*/ 2436542 h 2588970"/>
              <a:gd name="connsiteX3" fmla="*/ 2875581 w 4200552"/>
              <a:gd name="connsiteY3" fmla="*/ 2436542 h 2588970"/>
              <a:gd name="connsiteX4" fmla="*/ 2874196 w 4200552"/>
              <a:gd name="connsiteY4" fmla="*/ 2394047 h 2588970"/>
              <a:gd name="connsiteX5" fmla="*/ 2857106 w 4200552"/>
              <a:gd name="connsiteY5" fmla="*/ 2394047 h 2588970"/>
              <a:gd name="connsiteX6" fmla="*/ 2858722 w 4200552"/>
              <a:gd name="connsiteY6" fmla="*/ 2304669 h 2588970"/>
              <a:gd name="connsiteX7" fmla="*/ 2277878 w 4200552"/>
              <a:gd name="connsiteY7" fmla="*/ 2304669 h 2588970"/>
              <a:gd name="connsiteX8" fmla="*/ 2277878 w 4200552"/>
              <a:gd name="connsiteY8" fmla="*/ 2242774 h 2588970"/>
              <a:gd name="connsiteX9" fmla="*/ 1764703 w 4200552"/>
              <a:gd name="connsiteY9" fmla="*/ 2242774 h 2588970"/>
              <a:gd name="connsiteX10" fmla="*/ 1764703 w 4200552"/>
              <a:gd name="connsiteY10" fmla="*/ 2189193 h 2588970"/>
              <a:gd name="connsiteX11" fmla="*/ 1719667 w 4200552"/>
              <a:gd name="connsiteY11" fmla="*/ 2164481 h 2588970"/>
              <a:gd name="connsiteX12" fmla="*/ 1719667 w 4200552"/>
              <a:gd name="connsiteY12" fmla="*/ 2090345 h 2588970"/>
              <a:gd name="connsiteX13" fmla="*/ 1257302 w 4200552"/>
              <a:gd name="connsiteY13" fmla="*/ 2090345 h 2588970"/>
              <a:gd name="connsiteX14" fmla="*/ 1257302 w 4200552"/>
              <a:gd name="connsiteY14" fmla="*/ 2028450 h 2588970"/>
              <a:gd name="connsiteX15" fmla="*/ 1200950 w 4200552"/>
              <a:gd name="connsiteY15" fmla="*/ 2028450 h 2588970"/>
              <a:gd name="connsiteX16" fmla="*/ 1195407 w 4200552"/>
              <a:gd name="connsiteY16" fmla="*/ 1954315 h 2588970"/>
              <a:gd name="connsiteX17" fmla="*/ 1172773 w 4200552"/>
              <a:gd name="connsiteY17" fmla="*/ 1937917 h 2588970"/>
              <a:gd name="connsiteX18" fmla="*/ 1178316 w 4200552"/>
              <a:gd name="connsiteY18" fmla="*/ 1859624 h 2588970"/>
              <a:gd name="connsiteX19" fmla="*/ 1161457 w 4200552"/>
              <a:gd name="connsiteY19" fmla="*/ 1806044 h 2588970"/>
              <a:gd name="connsiteX20" fmla="*/ 1071155 w 4200552"/>
              <a:gd name="connsiteY20" fmla="*/ 1806044 h 2588970"/>
              <a:gd name="connsiteX21" fmla="*/ 1071155 w 4200552"/>
              <a:gd name="connsiteY21" fmla="*/ 1789646 h 2588970"/>
              <a:gd name="connsiteX22" fmla="*/ 670915 w 4200552"/>
              <a:gd name="connsiteY22" fmla="*/ 1777175 h 2588970"/>
              <a:gd name="connsiteX23" fmla="*/ 670915 w 4200552"/>
              <a:gd name="connsiteY23" fmla="*/ 1649458 h 2588970"/>
              <a:gd name="connsiteX24" fmla="*/ 620106 w 4200552"/>
              <a:gd name="connsiteY24" fmla="*/ 1583406 h 2588970"/>
              <a:gd name="connsiteX25" fmla="*/ 591930 w 4200552"/>
              <a:gd name="connsiteY25" fmla="*/ 1554537 h 2588970"/>
              <a:gd name="connsiteX26" fmla="*/ 586387 w 4200552"/>
              <a:gd name="connsiteY26" fmla="*/ 622877 h 2588970"/>
              <a:gd name="connsiteX27" fmla="*/ 541351 w 4200552"/>
              <a:gd name="connsiteY27" fmla="*/ 581537 h 2588970"/>
              <a:gd name="connsiteX28" fmla="*/ 541351 w 4200552"/>
              <a:gd name="connsiteY28" fmla="*/ 198157 h 2588970"/>
              <a:gd name="connsiteX29" fmla="*/ 524492 w 4200552"/>
              <a:gd name="connsiteY29" fmla="*/ 136262 h 2588970"/>
              <a:gd name="connsiteX30" fmla="*/ 456823 w 4200552"/>
              <a:gd name="connsiteY30" fmla="*/ 90995 h 2588970"/>
              <a:gd name="connsiteX31" fmla="*/ 338344 w 4200552"/>
              <a:gd name="connsiteY31" fmla="*/ 82681 h 2588970"/>
              <a:gd name="connsiteX32" fmla="*/ 293309 w 4200552"/>
              <a:gd name="connsiteY32" fmla="*/ 45498 h 2588970"/>
              <a:gd name="connsiteX33" fmla="*/ 146654 w 4200552"/>
              <a:gd name="connsiteY33" fmla="*/ 37183 h 2588970"/>
              <a:gd name="connsiteX34" fmla="*/ 124021 w 4200552"/>
              <a:gd name="connsiteY34" fmla="*/ 0 h 2588970"/>
              <a:gd name="connsiteX35" fmla="*/ 0 w 4200552"/>
              <a:gd name="connsiteY35" fmla="*/ 0 h 2588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200552" h="2588970">
                <a:moveTo>
                  <a:pt x="4200552" y="2588970"/>
                </a:moveTo>
                <a:lnTo>
                  <a:pt x="2920617" y="2588970"/>
                </a:lnTo>
                <a:lnTo>
                  <a:pt x="2920617" y="2436542"/>
                </a:lnTo>
                <a:lnTo>
                  <a:pt x="2875581" y="2436542"/>
                </a:lnTo>
                <a:cubicBezTo>
                  <a:pt x="2875581" y="2415526"/>
                  <a:pt x="2874196" y="2414602"/>
                  <a:pt x="2874196" y="2394047"/>
                </a:cubicBezTo>
                <a:lnTo>
                  <a:pt x="2857106" y="2394047"/>
                </a:lnTo>
                <a:cubicBezTo>
                  <a:pt x="2857106" y="2394047"/>
                  <a:pt x="2858722" y="2304669"/>
                  <a:pt x="2858722" y="2304669"/>
                </a:cubicBezTo>
                <a:lnTo>
                  <a:pt x="2277878" y="2304669"/>
                </a:lnTo>
                <a:lnTo>
                  <a:pt x="2277878" y="2242774"/>
                </a:lnTo>
                <a:lnTo>
                  <a:pt x="1764703" y="2242774"/>
                </a:lnTo>
                <a:lnTo>
                  <a:pt x="1764703" y="2189193"/>
                </a:lnTo>
                <a:lnTo>
                  <a:pt x="1719667" y="2164481"/>
                </a:lnTo>
                <a:lnTo>
                  <a:pt x="1719667" y="2090345"/>
                </a:lnTo>
                <a:lnTo>
                  <a:pt x="1257302" y="2090345"/>
                </a:lnTo>
                <a:lnTo>
                  <a:pt x="1257302" y="2028450"/>
                </a:lnTo>
                <a:lnTo>
                  <a:pt x="1200950" y="2028450"/>
                </a:lnTo>
                <a:lnTo>
                  <a:pt x="1195407" y="1954315"/>
                </a:lnTo>
                <a:lnTo>
                  <a:pt x="1172773" y="1937917"/>
                </a:lnTo>
                <a:lnTo>
                  <a:pt x="1178316" y="1859624"/>
                </a:lnTo>
                <a:lnTo>
                  <a:pt x="1161457" y="1806044"/>
                </a:lnTo>
                <a:lnTo>
                  <a:pt x="1071155" y="1806044"/>
                </a:lnTo>
                <a:lnTo>
                  <a:pt x="1071155" y="1789646"/>
                </a:lnTo>
                <a:lnTo>
                  <a:pt x="670915" y="1777175"/>
                </a:lnTo>
                <a:lnTo>
                  <a:pt x="670915" y="1649458"/>
                </a:lnTo>
                <a:lnTo>
                  <a:pt x="620106" y="1583406"/>
                </a:lnTo>
                <a:lnTo>
                  <a:pt x="591930" y="1554537"/>
                </a:lnTo>
                <a:cubicBezTo>
                  <a:pt x="590082" y="1243907"/>
                  <a:pt x="588234" y="933276"/>
                  <a:pt x="586387" y="622877"/>
                </a:cubicBezTo>
                <a:lnTo>
                  <a:pt x="541351" y="581537"/>
                </a:lnTo>
                <a:lnTo>
                  <a:pt x="541351" y="198157"/>
                </a:lnTo>
                <a:lnTo>
                  <a:pt x="524492" y="136262"/>
                </a:lnTo>
                <a:lnTo>
                  <a:pt x="456823" y="90995"/>
                </a:lnTo>
                <a:lnTo>
                  <a:pt x="338344" y="82681"/>
                </a:lnTo>
                <a:lnTo>
                  <a:pt x="293309" y="45498"/>
                </a:lnTo>
                <a:lnTo>
                  <a:pt x="146654" y="37183"/>
                </a:lnTo>
                <a:lnTo>
                  <a:pt x="124021" y="0"/>
                </a:lnTo>
                <a:lnTo>
                  <a:pt x="0" y="0"/>
                </a:lnTo>
              </a:path>
            </a:pathLst>
          </a:custGeom>
          <a:noFill/>
          <a:ln w="23078" cap="flat">
            <a:solidFill>
              <a:srgbClr val="32186B"/>
            </a:solidFill>
            <a:custDash>
              <a:ds d="0" sp="0"/>
              <a:ds d="225000" sp="150000"/>
            </a:custDash>
            <a:miter/>
          </a:ln>
        </p:spPr>
        <p:txBody>
          <a:bodyPr rtlCol="0" anchor="ctr"/>
          <a:lstStyle/>
          <a:p>
            <a:endParaRPr lang="en-US" sz="1000">
              <a:latin typeface="Arial" panose="020B0604020202020204" pitchFamily="34" charset="0"/>
              <a:cs typeface="Arial" panose="020B0604020202020204" pitchFamily="34" charset="0"/>
            </a:endParaRPr>
          </a:p>
        </p:txBody>
      </p:sp>
      <p:sp>
        <p:nvSpPr>
          <p:cNvPr id="261" name="TextBox 260">
            <a:extLst>
              <a:ext uri="{FF2B5EF4-FFF2-40B4-BE49-F238E27FC236}">
                <a16:creationId xmlns="" xmlns:a16="http://schemas.microsoft.com/office/drawing/2014/main" id="{2C78473F-7167-0294-D724-97A7B7C36FBE}"/>
              </a:ext>
            </a:extLst>
          </p:cNvPr>
          <p:cNvSpPr txBox="1"/>
          <p:nvPr/>
        </p:nvSpPr>
        <p:spPr>
          <a:xfrm>
            <a:off x="1053677" y="5289903"/>
            <a:ext cx="795411" cy="246221"/>
          </a:xfrm>
          <a:prstGeom prst="rect">
            <a:avLst/>
          </a:prstGeom>
          <a:noFill/>
        </p:spPr>
        <p:txBody>
          <a:bodyPr wrap="none" rtlCol="0">
            <a:spAutoFit/>
          </a:bodyPr>
          <a:lstStyle/>
          <a:p>
            <a:pPr algn="l"/>
            <a:r>
              <a:rPr lang="en-US" sz="1000" spc="0" baseline="0">
                <a:ln/>
                <a:solidFill>
                  <a:srgbClr val="1E1B15"/>
                </a:solidFill>
                <a:latin typeface="Arial" panose="020B0604020202020204" pitchFamily="34" charset="0"/>
                <a:cs typeface="Arial" panose="020B0604020202020204" pitchFamily="34" charset="0"/>
                <a:sym typeface="Univers"/>
                <a:rtl val="0"/>
              </a:rPr>
              <a:t>No. at risk:</a:t>
            </a:r>
          </a:p>
        </p:txBody>
      </p:sp>
      <p:pic>
        <p:nvPicPr>
          <p:cNvPr id="268" name="Picture 2" descr="Woman face combined with pink ribbon clipart image, breast cancer awareness  - free svg file for members - SVG Heart">
            <a:extLst>
              <a:ext uri="{FF2B5EF4-FFF2-40B4-BE49-F238E27FC236}">
                <a16:creationId xmlns="" xmlns:a16="http://schemas.microsoft.com/office/drawing/2014/main" id="{953CBABA-418F-2E6D-91FF-DB3B156A5D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826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62F97415-0002-5DF8-49DA-317F6206D3B5}"/>
              </a:ext>
            </a:extLst>
          </p:cNvPr>
          <p:cNvSpPr txBox="1">
            <a:spLocks/>
          </p:cNvSpPr>
          <p:nvPr/>
        </p:nvSpPr>
        <p:spPr>
          <a:xfrm>
            <a:off x="560832" y="771916"/>
            <a:ext cx="10058400" cy="480131"/>
          </a:xfrm>
          <a:prstGeom prst="rect">
            <a:avLst/>
          </a:prstGeom>
          <a:noFill/>
        </p:spPr>
        <p:txBody>
          <a:bodyPr vert="horz" wrap="square" lIns="91440" tIns="45720" rIns="91440" bIns="45720" rtlCol="0" anchor="ctr">
            <a:spAutoFit/>
          </a:bodyPr>
          <a:lstStyle>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a:t>Among the ESR1-mutated population</a:t>
            </a:r>
            <a:endParaRPr lang="en-US" dirty="0"/>
          </a:p>
        </p:txBody>
      </p:sp>
      <p:sp>
        <p:nvSpPr>
          <p:cNvPr id="3" name="Content Placeholder 3">
            <a:extLst>
              <a:ext uri="{FF2B5EF4-FFF2-40B4-BE49-F238E27FC236}">
                <a16:creationId xmlns="" xmlns:a16="http://schemas.microsoft.com/office/drawing/2014/main" id="{F7DF066E-F005-FA51-F2FE-85C6973FAC45}"/>
              </a:ext>
            </a:extLst>
          </p:cNvPr>
          <p:cNvSpPr txBox="1">
            <a:spLocks/>
          </p:cNvSpPr>
          <p:nvPr/>
        </p:nvSpPr>
        <p:spPr>
          <a:xfrm>
            <a:off x="1097280" y="1845734"/>
            <a:ext cx="10058400" cy="4321802"/>
          </a:xfrm>
          <a:prstGeom prst="rect">
            <a:avLst/>
          </a:prstGeom>
        </p:spPr>
        <p:txBody>
          <a:bodyPr vert="horz" lIns="91440" tIns="45720" rIns="91440" bIns="45720" rtlCol="0">
            <a:normAutofit/>
          </a:bodyPr>
          <a:lstStyle>
            <a:lvl1pPr marL="228600" indent="-228600">
              <a:lnSpc>
                <a:spcPct val="150000"/>
              </a:lnSpc>
              <a:spcBef>
                <a:spcPts val="1000"/>
              </a:spcBef>
              <a:buFont typeface="Arial" panose="020B0604020202020204" pitchFamily="34" charset="0"/>
              <a:buChar char="•"/>
              <a:defRPr sz="2000">
                <a:solidFill>
                  <a:srgbClr val="C9476F"/>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atin typeface="Yu Gothic UI" panose="020B0500000000000000" pitchFamily="34" charset="-128"/>
              </a:defRPr>
            </a:lvl2pPr>
            <a:lvl3pPr marL="1143000" indent="-228600">
              <a:lnSpc>
                <a:spcPct val="90000"/>
              </a:lnSpc>
              <a:spcBef>
                <a:spcPts val="500"/>
              </a:spcBef>
              <a:buFont typeface="Arial" panose="020B0604020202020204" pitchFamily="34" charset="0"/>
              <a:buChar char="•"/>
              <a:defRPr sz="2000">
                <a:latin typeface="Yu Gothic UI" panose="020B0500000000000000" pitchFamily="34" charset="-128"/>
              </a:defRPr>
            </a:lvl3pPr>
            <a:lvl4pPr marL="1600200" indent="-228600">
              <a:lnSpc>
                <a:spcPct val="90000"/>
              </a:lnSpc>
              <a:spcBef>
                <a:spcPts val="500"/>
              </a:spcBef>
              <a:buFont typeface="Arial" panose="020B0604020202020204" pitchFamily="34" charset="0"/>
              <a:buChar char="•"/>
              <a:defRPr>
                <a:latin typeface="Yu Gothic UI" panose="020B0500000000000000" pitchFamily="34" charset="-128"/>
              </a:defRPr>
            </a:lvl4pPr>
            <a:lvl5pPr marL="2057400" indent="-228600">
              <a:lnSpc>
                <a:spcPct val="90000"/>
              </a:lnSpc>
              <a:spcBef>
                <a:spcPts val="500"/>
              </a:spcBef>
              <a:buFont typeface="Arial" panose="020B0604020202020204" pitchFamily="34" charset="0"/>
              <a:buChar char="•"/>
              <a:defRPr>
                <a:latin typeface="Yu Gothic UI" panose="020B0500000000000000" pitchFamily="34" charset="-128"/>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solidFill>
                  <a:srgbClr val="32186B"/>
                </a:solidFill>
              </a:rPr>
              <a:t>progression-free survival was also improved with longer prior exposure to CDK4/6 inhibitors.</a:t>
            </a:r>
          </a:p>
          <a:p>
            <a:pPr marL="0" indent="0">
              <a:buNone/>
            </a:pPr>
            <a:r>
              <a:rPr lang="en-US" dirty="0">
                <a:solidFill>
                  <a:srgbClr val="32186B"/>
                </a:solidFill>
              </a:rPr>
              <a:t> </a:t>
            </a:r>
            <a:r>
              <a:rPr lang="en-US" b="1" u="sng" dirty="0">
                <a:solidFill>
                  <a:srgbClr val="32186B"/>
                </a:solidFill>
              </a:rPr>
              <a:t>12 months and more of prior exposure to CDK4/6 inhibitors:</a:t>
            </a:r>
            <a:br>
              <a:rPr lang="en-US" b="1" u="sng" dirty="0">
                <a:solidFill>
                  <a:srgbClr val="32186B"/>
                </a:solidFill>
              </a:rPr>
            </a:br>
            <a:r>
              <a:rPr lang="en-US" b="1" dirty="0">
                <a:solidFill>
                  <a:srgbClr val="32186B"/>
                </a:solidFill>
              </a:rPr>
              <a:t>	</a:t>
            </a:r>
            <a:r>
              <a:rPr lang="en-US" dirty="0">
                <a:solidFill>
                  <a:srgbClr val="32186B"/>
                </a:solidFill>
              </a:rPr>
              <a:t>median progression-free survival was </a:t>
            </a:r>
            <a:r>
              <a:rPr lang="en-US" sz="2400" b="1" dirty="0">
                <a:solidFill>
                  <a:srgbClr val="E15E87"/>
                </a:solidFill>
              </a:rPr>
              <a:t>8.6</a:t>
            </a:r>
            <a:r>
              <a:rPr lang="en-US" dirty="0">
                <a:solidFill>
                  <a:srgbClr val="32186B"/>
                </a:solidFill>
              </a:rPr>
              <a:t> months with </a:t>
            </a:r>
            <a:r>
              <a:rPr lang="en-US" dirty="0" err="1">
                <a:solidFill>
                  <a:srgbClr val="32186B"/>
                </a:solidFill>
              </a:rPr>
              <a:t>elacestrant</a:t>
            </a:r>
            <a:r>
              <a:rPr lang="en-US" dirty="0">
                <a:solidFill>
                  <a:srgbClr val="32186B"/>
                </a:solidFill>
              </a:rPr>
              <a:t> vs </a:t>
            </a:r>
            <a:r>
              <a:rPr lang="en-US" sz="2400" b="1" dirty="0">
                <a:solidFill>
                  <a:srgbClr val="E15E87"/>
                </a:solidFill>
              </a:rPr>
              <a:t>2.1</a:t>
            </a:r>
            <a:r>
              <a:rPr lang="en-US" dirty="0">
                <a:solidFill>
                  <a:srgbClr val="32186B"/>
                </a:solidFill>
              </a:rPr>
              <a:t/>
            </a:r>
            <a:br>
              <a:rPr lang="en-US" dirty="0">
                <a:solidFill>
                  <a:srgbClr val="32186B"/>
                </a:solidFill>
              </a:rPr>
            </a:br>
            <a:r>
              <a:rPr lang="en-US" dirty="0">
                <a:solidFill>
                  <a:srgbClr val="32186B"/>
                </a:solidFill>
              </a:rPr>
              <a:t>	months with the standard of care, a </a:t>
            </a:r>
            <a:r>
              <a:rPr lang="en-US" sz="2400" b="1" dirty="0">
                <a:solidFill>
                  <a:srgbClr val="E15E87"/>
                </a:solidFill>
              </a:rPr>
              <a:t>53%</a:t>
            </a:r>
            <a:r>
              <a:rPr lang="en-US" dirty="0">
                <a:solidFill>
                  <a:srgbClr val="32186B"/>
                </a:solidFill>
              </a:rPr>
              <a:t> reduction in the risk for disease 	progression or death. </a:t>
            </a:r>
          </a:p>
          <a:p>
            <a:pPr marL="0" indent="0">
              <a:buNone/>
            </a:pPr>
            <a:r>
              <a:rPr lang="en-US" b="1" u="sng" dirty="0">
                <a:solidFill>
                  <a:srgbClr val="32186B"/>
                </a:solidFill>
              </a:rPr>
              <a:t> At least 6 months of prior treatment with CDK4/6 inhibitors:</a:t>
            </a:r>
          </a:p>
          <a:p>
            <a:pPr marL="457200" lvl="1" indent="0">
              <a:buNone/>
            </a:pPr>
            <a:r>
              <a:rPr lang="en-US" sz="2000" dirty="0">
                <a:solidFill>
                  <a:srgbClr val="32186B"/>
                </a:solidFill>
                <a:latin typeface="Arial" panose="020B0604020202020204" pitchFamily="34" charset="0"/>
                <a:cs typeface="Arial" panose="020B0604020202020204" pitchFamily="34" charset="0"/>
              </a:rPr>
              <a:t>median progression-free survival was </a:t>
            </a:r>
            <a:r>
              <a:rPr lang="en-US" sz="2800" b="1" dirty="0">
                <a:solidFill>
                  <a:srgbClr val="E15E87"/>
                </a:solidFill>
                <a:latin typeface="Arial" panose="020B0604020202020204" pitchFamily="34" charset="0"/>
                <a:cs typeface="Arial" panose="020B0604020202020204" pitchFamily="34" charset="0"/>
              </a:rPr>
              <a:t>4.1</a:t>
            </a:r>
            <a:r>
              <a:rPr lang="en-US" sz="2000" dirty="0">
                <a:solidFill>
                  <a:srgbClr val="32186B"/>
                </a:solidFill>
                <a:latin typeface="Arial" panose="020B0604020202020204" pitchFamily="34" charset="0"/>
                <a:cs typeface="Arial" panose="020B0604020202020204" pitchFamily="34" charset="0"/>
              </a:rPr>
              <a:t> months vs </a:t>
            </a:r>
            <a:r>
              <a:rPr lang="en-US" sz="2800" b="1" dirty="0">
                <a:solidFill>
                  <a:srgbClr val="E15E87"/>
                </a:solidFill>
                <a:latin typeface="Arial" panose="020B0604020202020204" pitchFamily="34" charset="0"/>
                <a:cs typeface="Arial" panose="020B0604020202020204" pitchFamily="34" charset="0"/>
              </a:rPr>
              <a:t>1.9</a:t>
            </a:r>
            <a:r>
              <a:rPr lang="en-US" sz="2000" dirty="0">
                <a:solidFill>
                  <a:srgbClr val="32186B"/>
                </a:solidFill>
                <a:latin typeface="Arial" panose="020B0604020202020204" pitchFamily="34" charset="0"/>
                <a:cs typeface="Arial" panose="020B0604020202020204" pitchFamily="34" charset="0"/>
              </a:rPr>
              <a:t> months, respectively.</a:t>
            </a:r>
          </a:p>
          <a:p>
            <a:endParaRPr lang="en-US" dirty="0">
              <a:solidFill>
                <a:srgbClr val="32186B"/>
              </a:solidFill>
            </a:endParaRPr>
          </a:p>
          <a:p>
            <a:endParaRPr lang="en-US" dirty="0">
              <a:solidFill>
                <a:srgbClr val="32186B"/>
              </a:solidFill>
            </a:endParaRPr>
          </a:p>
          <a:p>
            <a:endParaRPr lang="en-US" dirty="0">
              <a:solidFill>
                <a:srgbClr val="32186B"/>
              </a:solidFill>
            </a:endParaRPr>
          </a:p>
        </p:txBody>
      </p:sp>
      <p:sp>
        <p:nvSpPr>
          <p:cNvPr id="4" name="TextBox 3"/>
          <p:cNvSpPr txBox="1"/>
          <p:nvPr/>
        </p:nvSpPr>
        <p:spPr>
          <a:xfrm>
            <a:off x="1129004" y="6307494"/>
            <a:ext cx="9965094" cy="338554"/>
          </a:xfrm>
          <a:prstGeom prst="rect">
            <a:avLst/>
          </a:prstGeom>
          <a:noFill/>
        </p:spPr>
        <p:txBody>
          <a:bodyPr wrap="square" rtlCol="0">
            <a:spAutoFit/>
          </a:bodyPr>
          <a:lstStyle/>
          <a:p>
            <a:pPr marL="171450" indent="-171450">
              <a:buFont typeface="Arial" panose="020B0604020202020204" pitchFamily="34" charset="0"/>
              <a:buChar char="•"/>
            </a:pPr>
            <a:r>
              <a:rPr lang="en-US" sz="800" dirty="0"/>
              <a:t>EMERALD Trial . By Alice Goodman</a:t>
            </a:r>
          </a:p>
          <a:p>
            <a:pPr marL="171450" indent="-171450">
              <a:buFont typeface="Arial" panose="020B0604020202020204" pitchFamily="34" charset="0"/>
              <a:buChar char="•"/>
            </a:pPr>
            <a:r>
              <a:rPr lang="en-US" sz="800" dirty="0"/>
              <a:t>October 10, 2023 - Supplement: Breast Cancer Almanac – ASCO  POST</a:t>
            </a:r>
          </a:p>
        </p:txBody>
      </p:sp>
    </p:spTree>
    <p:extLst>
      <p:ext uri="{BB962C8B-B14F-4D97-AF65-F5344CB8AC3E}">
        <p14:creationId xmlns:p14="http://schemas.microsoft.com/office/powerpoint/2010/main" val="2642947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Rectangle: Rounded Corners 186">
            <a:extLst>
              <a:ext uri="{FF2B5EF4-FFF2-40B4-BE49-F238E27FC236}">
                <a16:creationId xmlns="" xmlns:a16="http://schemas.microsoft.com/office/drawing/2014/main" id="{677BA501-6D1A-82EA-0336-AC6CB8834813}"/>
              </a:ext>
            </a:extLst>
          </p:cNvPr>
          <p:cNvSpPr/>
          <p:nvPr/>
        </p:nvSpPr>
        <p:spPr>
          <a:xfrm>
            <a:off x="337975" y="595290"/>
            <a:ext cx="10972800" cy="6041985"/>
          </a:xfrm>
          <a:prstGeom prst="roundRect">
            <a:avLst/>
          </a:prstGeom>
          <a:solidFill>
            <a:schemeClr val="bg1"/>
          </a:solidFill>
          <a:ln w="38100">
            <a:solidFill>
              <a:srgbClr val="C947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9" name="Group 188">
            <a:extLst>
              <a:ext uri="{FF2B5EF4-FFF2-40B4-BE49-F238E27FC236}">
                <a16:creationId xmlns="" xmlns:a16="http://schemas.microsoft.com/office/drawing/2014/main" id="{D7E46C9B-16C9-F59C-A57D-EB769D4A5EC0}"/>
              </a:ext>
            </a:extLst>
          </p:cNvPr>
          <p:cNvGrpSpPr/>
          <p:nvPr/>
        </p:nvGrpSpPr>
        <p:grpSpPr>
          <a:xfrm>
            <a:off x="980780" y="1006186"/>
            <a:ext cx="9319127" cy="5256524"/>
            <a:chOff x="1296396" y="896046"/>
            <a:chExt cx="8572113" cy="4835164"/>
          </a:xfrm>
        </p:grpSpPr>
        <p:sp>
          <p:nvSpPr>
            <p:cNvPr id="5" name="Freeform: Shape 4">
              <a:extLst>
                <a:ext uri="{FF2B5EF4-FFF2-40B4-BE49-F238E27FC236}">
                  <a16:creationId xmlns="" xmlns:a16="http://schemas.microsoft.com/office/drawing/2014/main" id="{F089C276-3DF2-6923-1647-F75C7C3D9029}"/>
                </a:ext>
              </a:extLst>
            </p:cNvPr>
            <p:cNvSpPr/>
            <p:nvPr/>
          </p:nvSpPr>
          <p:spPr>
            <a:xfrm>
              <a:off x="2233794" y="999429"/>
              <a:ext cx="7586665" cy="3453699"/>
            </a:xfrm>
            <a:custGeom>
              <a:avLst/>
              <a:gdLst>
                <a:gd name="connsiteX0" fmla="*/ 7586666 w 7586665"/>
                <a:gd name="connsiteY0" fmla="*/ 3453700 h 3453699"/>
                <a:gd name="connsiteX1" fmla="*/ 0 w 7586665"/>
                <a:gd name="connsiteY1" fmla="*/ 3453700 h 3453699"/>
                <a:gd name="connsiteX2" fmla="*/ 0 w 7586665"/>
                <a:gd name="connsiteY2" fmla="*/ 0 h 3453699"/>
              </a:gdLst>
              <a:ahLst/>
              <a:cxnLst>
                <a:cxn ang="0">
                  <a:pos x="connsiteX0" y="connsiteY0"/>
                </a:cxn>
                <a:cxn ang="0">
                  <a:pos x="connsiteX1" y="connsiteY1"/>
                </a:cxn>
                <a:cxn ang="0">
                  <a:pos x="connsiteX2" y="connsiteY2"/>
                </a:cxn>
              </a:cxnLst>
              <a:rect l="l" t="t" r="r" b="b"/>
              <a:pathLst>
                <a:path w="7586665" h="3453699">
                  <a:moveTo>
                    <a:pt x="7586666" y="3453700"/>
                  </a:moveTo>
                  <a:lnTo>
                    <a:pt x="0" y="3453700"/>
                  </a:lnTo>
                  <a:lnTo>
                    <a:pt x="0" y="0"/>
                  </a:lnTo>
                </a:path>
              </a:pathLst>
            </a:custGeom>
            <a:noFill/>
            <a:ln w="16162" cap="flat">
              <a:solidFill>
                <a:srgbClr val="0C080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 name="TextBox 5">
              <a:extLst>
                <a:ext uri="{FF2B5EF4-FFF2-40B4-BE49-F238E27FC236}">
                  <a16:creationId xmlns="" xmlns:a16="http://schemas.microsoft.com/office/drawing/2014/main" id="{AF3DB204-E124-730D-D9E0-AEC100A9F587}"/>
                </a:ext>
              </a:extLst>
            </p:cNvPr>
            <p:cNvSpPr txBox="1"/>
            <p:nvPr/>
          </p:nvSpPr>
          <p:spPr>
            <a:xfrm>
              <a:off x="1767140" y="1148432"/>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100</a:t>
              </a:r>
            </a:p>
          </p:txBody>
        </p:sp>
        <p:sp>
          <p:nvSpPr>
            <p:cNvPr id="7" name="Freeform: Shape 6">
              <a:extLst>
                <a:ext uri="{FF2B5EF4-FFF2-40B4-BE49-F238E27FC236}">
                  <a16:creationId xmlns="" xmlns:a16="http://schemas.microsoft.com/office/drawing/2014/main" id="{8FB73722-52A9-4F44-A71C-FC29B8D938A6}"/>
                </a:ext>
              </a:extLst>
            </p:cNvPr>
            <p:cNvSpPr/>
            <p:nvPr/>
          </p:nvSpPr>
          <p:spPr>
            <a:xfrm>
              <a:off x="2172768" y="1298954"/>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8" name="TextBox 7">
              <a:extLst>
                <a:ext uri="{FF2B5EF4-FFF2-40B4-BE49-F238E27FC236}">
                  <a16:creationId xmlns="" xmlns:a16="http://schemas.microsoft.com/office/drawing/2014/main" id="{9255915B-BCB6-8D20-BED5-628601D1D547}"/>
                </a:ext>
              </a:extLst>
            </p:cNvPr>
            <p:cNvSpPr txBox="1"/>
            <p:nvPr/>
          </p:nvSpPr>
          <p:spPr>
            <a:xfrm>
              <a:off x="1851024" y="1463915"/>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90</a:t>
              </a:r>
            </a:p>
          </p:txBody>
        </p:sp>
        <p:sp>
          <p:nvSpPr>
            <p:cNvPr id="9" name="Freeform: Shape 8">
              <a:extLst>
                <a:ext uri="{FF2B5EF4-FFF2-40B4-BE49-F238E27FC236}">
                  <a16:creationId xmlns="" xmlns:a16="http://schemas.microsoft.com/office/drawing/2014/main" id="{7FA28A12-B77B-1B5C-B488-0069E2197002}"/>
                </a:ext>
              </a:extLst>
            </p:cNvPr>
            <p:cNvSpPr/>
            <p:nvPr/>
          </p:nvSpPr>
          <p:spPr>
            <a:xfrm>
              <a:off x="2172768" y="1598479"/>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AA763320-10FC-80C3-49DB-06FF0465223B}"/>
                </a:ext>
              </a:extLst>
            </p:cNvPr>
            <p:cNvSpPr txBox="1"/>
            <p:nvPr/>
          </p:nvSpPr>
          <p:spPr>
            <a:xfrm>
              <a:off x="1851024" y="177918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80</a:t>
              </a:r>
            </a:p>
          </p:txBody>
        </p:sp>
        <p:sp>
          <p:nvSpPr>
            <p:cNvPr id="11" name="Freeform: Shape 10">
              <a:extLst>
                <a:ext uri="{FF2B5EF4-FFF2-40B4-BE49-F238E27FC236}">
                  <a16:creationId xmlns="" xmlns:a16="http://schemas.microsoft.com/office/drawing/2014/main" id="{AED300A6-728E-05EF-5E8F-ABB8F7DD4193}"/>
                </a:ext>
              </a:extLst>
            </p:cNvPr>
            <p:cNvSpPr/>
            <p:nvPr/>
          </p:nvSpPr>
          <p:spPr>
            <a:xfrm>
              <a:off x="2172768" y="1915686"/>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2" name="TextBox 11">
              <a:extLst>
                <a:ext uri="{FF2B5EF4-FFF2-40B4-BE49-F238E27FC236}">
                  <a16:creationId xmlns="" xmlns:a16="http://schemas.microsoft.com/office/drawing/2014/main" id="{D6F80E58-7057-9304-13D8-5C4A7FFAC7AA}"/>
                </a:ext>
              </a:extLst>
            </p:cNvPr>
            <p:cNvSpPr txBox="1"/>
            <p:nvPr/>
          </p:nvSpPr>
          <p:spPr>
            <a:xfrm>
              <a:off x="1851024" y="209466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70</a:t>
              </a:r>
            </a:p>
          </p:txBody>
        </p:sp>
        <p:sp>
          <p:nvSpPr>
            <p:cNvPr id="13" name="Freeform: Shape 12">
              <a:extLst>
                <a:ext uri="{FF2B5EF4-FFF2-40B4-BE49-F238E27FC236}">
                  <a16:creationId xmlns="" xmlns:a16="http://schemas.microsoft.com/office/drawing/2014/main" id="{07CA6302-C795-6C46-9A6E-11595E662AED}"/>
                </a:ext>
              </a:extLst>
            </p:cNvPr>
            <p:cNvSpPr/>
            <p:nvPr/>
          </p:nvSpPr>
          <p:spPr>
            <a:xfrm>
              <a:off x="2172768" y="2232893"/>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 name="TextBox 13">
              <a:extLst>
                <a:ext uri="{FF2B5EF4-FFF2-40B4-BE49-F238E27FC236}">
                  <a16:creationId xmlns="" xmlns:a16="http://schemas.microsoft.com/office/drawing/2014/main" id="{80096FBE-B0AA-FE52-61FC-B3C0BFDD1049}"/>
                </a:ext>
              </a:extLst>
            </p:cNvPr>
            <p:cNvSpPr txBox="1"/>
            <p:nvPr/>
          </p:nvSpPr>
          <p:spPr>
            <a:xfrm>
              <a:off x="1851024" y="2410145"/>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60</a:t>
              </a:r>
            </a:p>
          </p:txBody>
        </p:sp>
        <p:sp>
          <p:nvSpPr>
            <p:cNvPr id="15" name="Freeform: Shape 14">
              <a:extLst>
                <a:ext uri="{FF2B5EF4-FFF2-40B4-BE49-F238E27FC236}">
                  <a16:creationId xmlns="" xmlns:a16="http://schemas.microsoft.com/office/drawing/2014/main" id="{AF3FC182-2449-EF9B-98AD-D7C0D889EB24}"/>
                </a:ext>
              </a:extLst>
            </p:cNvPr>
            <p:cNvSpPr/>
            <p:nvPr/>
          </p:nvSpPr>
          <p:spPr>
            <a:xfrm>
              <a:off x="2172768" y="2567783"/>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6" name="TextBox 15">
              <a:extLst>
                <a:ext uri="{FF2B5EF4-FFF2-40B4-BE49-F238E27FC236}">
                  <a16:creationId xmlns="" xmlns:a16="http://schemas.microsoft.com/office/drawing/2014/main" id="{A8F0992C-FC12-148D-2F22-24E974171D28}"/>
                </a:ext>
              </a:extLst>
            </p:cNvPr>
            <p:cNvSpPr txBox="1"/>
            <p:nvPr/>
          </p:nvSpPr>
          <p:spPr>
            <a:xfrm>
              <a:off x="1851024" y="2725412"/>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50</a:t>
              </a:r>
            </a:p>
          </p:txBody>
        </p:sp>
        <p:sp>
          <p:nvSpPr>
            <p:cNvPr id="17" name="Freeform: Shape 16">
              <a:extLst>
                <a:ext uri="{FF2B5EF4-FFF2-40B4-BE49-F238E27FC236}">
                  <a16:creationId xmlns="" xmlns:a16="http://schemas.microsoft.com/office/drawing/2014/main" id="{795CD855-BF3A-6D64-6699-084BBE975243}"/>
                </a:ext>
              </a:extLst>
            </p:cNvPr>
            <p:cNvSpPr/>
            <p:nvPr/>
          </p:nvSpPr>
          <p:spPr>
            <a:xfrm>
              <a:off x="2172768" y="2849625"/>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8" name="TextBox 17">
              <a:extLst>
                <a:ext uri="{FF2B5EF4-FFF2-40B4-BE49-F238E27FC236}">
                  <a16:creationId xmlns="" xmlns:a16="http://schemas.microsoft.com/office/drawing/2014/main" id="{014CAFA3-8882-8790-2244-E5A648620EBF}"/>
                </a:ext>
              </a:extLst>
            </p:cNvPr>
            <p:cNvSpPr txBox="1"/>
            <p:nvPr/>
          </p:nvSpPr>
          <p:spPr>
            <a:xfrm>
              <a:off x="1851024" y="304089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40</a:t>
              </a:r>
            </a:p>
          </p:txBody>
        </p:sp>
        <p:sp>
          <p:nvSpPr>
            <p:cNvPr id="19" name="Freeform: Shape 18">
              <a:extLst>
                <a:ext uri="{FF2B5EF4-FFF2-40B4-BE49-F238E27FC236}">
                  <a16:creationId xmlns="" xmlns:a16="http://schemas.microsoft.com/office/drawing/2014/main" id="{C69C4FED-2101-B316-8131-7A1FD3A52AFF}"/>
                </a:ext>
              </a:extLst>
            </p:cNvPr>
            <p:cNvSpPr/>
            <p:nvPr/>
          </p:nvSpPr>
          <p:spPr>
            <a:xfrm>
              <a:off x="2172768" y="3166832"/>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20" name="TextBox 19">
              <a:extLst>
                <a:ext uri="{FF2B5EF4-FFF2-40B4-BE49-F238E27FC236}">
                  <a16:creationId xmlns="" xmlns:a16="http://schemas.microsoft.com/office/drawing/2014/main" id="{AD0A66E4-BB53-E534-DB41-69B39DAE64C3}"/>
                </a:ext>
              </a:extLst>
            </p:cNvPr>
            <p:cNvSpPr txBox="1"/>
            <p:nvPr/>
          </p:nvSpPr>
          <p:spPr>
            <a:xfrm>
              <a:off x="1851024" y="3356376"/>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30</a:t>
              </a:r>
            </a:p>
          </p:txBody>
        </p:sp>
        <p:sp>
          <p:nvSpPr>
            <p:cNvPr id="21" name="Freeform: Shape 20">
              <a:extLst>
                <a:ext uri="{FF2B5EF4-FFF2-40B4-BE49-F238E27FC236}">
                  <a16:creationId xmlns="" xmlns:a16="http://schemas.microsoft.com/office/drawing/2014/main" id="{79BE0CF9-7591-2AC5-6E18-AD9545C719FC}"/>
                </a:ext>
              </a:extLst>
            </p:cNvPr>
            <p:cNvSpPr/>
            <p:nvPr/>
          </p:nvSpPr>
          <p:spPr>
            <a:xfrm>
              <a:off x="2172768" y="3484040"/>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22" name="TextBox 21">
              <a:extLst>
                <a:ext uri="{FF2B5EF4-FFF2-40B4-BE49-F238E27FC236}">
                  <a16:creationId xmlns="" xmlns:a16="http://schemas.microsoft.com/office/drawing/2014/main" id="{2551F2DF-5427-06E0-8BB4-29681B3F5CAA}"/>
                </a:ext>
              </a:extLst>
            </p:cNvPr>
            <p:cNvSpPr txBox="1"/>
            <p:nvPr/>
          </p:nvSpPr>
          <p:spPr>
            <a:xfrm>
              <a:off x="1851024" y="367164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20</a:t>
              </a:r>
            </a:p>
          </p:txBody>
        </p:sp>
        <p:sp>
          <p:nvSpPr>
            <p:cNvPr id="23" name="Freeform: Shape 22">
              <a:extLst>
                <a:ext uri="{FF2B5EF4-FFF2-40B4-BE49-F238E27FC236}">
                  <a16:creationId xmlns="" xmlns:a16="http://schemas.microsoft.com/office/drawing/2014/main" id="{68A9E4C5-4E30-E8E9-5D80-0851DE081166}"/>
                </a:ext>
              </a:extLst>
            </p:cNvPr>
            <p:cNvSpPr/>
            <p:nvPr/>
          </p:nvSpPr>
          <p:spPr>
            <a:xfrm>
              <a:off x="2172768" y="3818714"/>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24" name="TextBox 23">
              <a:extLst>
                <a:ext uri="{FF2B5EF4-FFF2-40B4-BE49-F238E27FC236}">
                  <a16:creationId xmlns="" xmlns:a16="http://schemas.microsoft.com/office/drawing/2014/main" id="{FD9BDB0D-482F-2C58-AB54-CAF943BDED2F}"/>
                </a:ext>
              </a:extLst>
            </p:cNvPr>
            <p:cNvSpPr txBox="1"/>
            <p:nvPr/>
          </p:nvSpPr>
          <p:spPr>
            <a:xfrm>
              <a:off x="1851024" y="3987125"/>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10</a:t>
              </a:r>
            </a:p>
          </p:txBody>
        </p:sp>
        <p:sp>
          <p:nvSpPr>
            <p:cNvPr id="25" name="Freeform: Shape 24">
              <a:extLst>
                <a:ext uri="{FF2B5EF4-FFF2-40B4-BE49-F238E27FC236}">
                  <a16:creationId xmlns="" xmlns:a16="http://schemas.microsoft.com/office/drawing/2014/main" id="{77E71047-8B12-C8AC-23B8-C52087F22627}"/>
                </a:ext>
              </a:extLst>
            </p:cNvPr>
            <p:cNvSpPr/>
            <p:nvPr/>
          </p:nvSpPr>
          <p:spPr>
            <a:xfrm>
              <a:off x="2172768" y="4135921"/>
              <a:ext cx="61026" cy="21564"/>
            </a:xfrm>
            <a:custGeom>
              <a:avLst/>
              <a:gdLst>
                <a:gd name="connsiteX0" fmla="*/ 0 w 61026"/>
                <a:gd name="connsiteY0" fmla="*/ 0 h 21564"/>
                <a:gd name="connsiteX1" fmla="*/ 61026 w 61026"/>
                <a:gd name="connsiteY1" fmla="*/ 0 h 21564"/>
              </a:gdLst>
              <a:ahLst/>
              <a:cxnLst>
                <a:cxn ang="0">
                  <a:pos x="connsiteX0" y="connsiteY0"/>
                </a:cxn>
                <a:cxn ang="0">
                  <a:pos x="connsiteX1" y="connsiteY1"/>
                </a:cxn>
              </a:cxnLst>
              <a:rect l="l" t="t" r="r" b="b"/>
              <a:pathLst>
                <a:path w="61026" h="21564">
                  <a:moveTo>
                    <a:pt x="0" y="0"/>
                  </a:moveTo>
                  <a:lnTo>
                    <a:pt x="61026"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26" name="TextBox 25">
              <a:extLst>
                <a:ext uri="{FF2B5EF4-FFF2-40B4-BE49-F238E27FC236}">
                  <a16:creationId xmlns="" xmlns:a16="http://schemas.microsoft.com/office/drawing/2014/main" id="{428CB9BB-065A-8A0B-D5FB-D759C6717410}"/>
                </a:ext>
              </a:extLst>
            </p:cNvPr>
            <p:cNvSpPr txBox="1"/>
            <p:nvPr/>
          </p:nvSpPr>
          <p:spPr>
            <a:xfrm rot="16200000">
              <a:off x="1284563" y="2597548"/>
              <a:ext cx="644728" cy="240640"/>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57 Condensed"/>
                  <a:rtl val="0"/>
                </a:rPr>
                <a:t>OS (%)</a:t>
              </a:r>
            </a:p>
          </p:txBody>
        </p:sp>
        <p:sp>
          <p:nvSpPr>
            <p:cNvPr id="27" name="TextBox 26">
              <a:extLst>
                <a:ext uri="{FF2B5EF4-FFF2-40B4-BE49-F238E27FC236}">
                  <a16:creationId xmlns="" xmlns:a16="http://schemas.microsoft.com/office/drawing/2014/main" id="{9BD14A52-A178-FE24-69F8-2B4DBE3E290E}"/>
                </a:ext>
              </a:extLst>
            </p:cNvPr>
            <p:cNvSpPr txBox="1"/>
            <p:nvPr/>
          </p:nvSpPr>
          <p:spPr>
            <a:xfrm>
              <a:off x="2375893" y="4508544"/>
              <a:ext cx="458267" cy="240639"/>
            </a:xfrm>
            <a:prstGeom prst="rect">
              <a:avLst/>
            </a:prstGeom>
            <a:noFill/>
          </p:spPr>
          <p:txBody>
            <a:bodyPr wrap="square" rtlCol="0">
              <a:spAutoFit/>
            </a:bodyPr>
            <a:lstStyle/>
            <a:p>
              <a:pPr algn="l"/>
              <a:r>
                <a:rPr lang="en-US" sz="1100" spc="1521" baseline="0">
                  <a:ln/>
                  <a:solidFill>
                    <a:srgbClr val="181815"/>
                  </a:solidFill>
                  <a:latin typeface="Arial" panose="020B0604020202020204" pitchFamily="34" charset="0"/>
                  <a:cs typeface="Arial" panose="020B0604020202020204" pitchFamily="34" charset="0"/>
                  <a:sym typeface="Univers"/>
                  <a:rtl val="0"/>
                </a:rPr>
                <a:t>1</a:t>
              </a:r>
            </a:p>
          </p:txBody>
        </p:sp>
        <p:sp>
          <p:nvSpPr>
            <p:cNvPr id="28" name="TextBox 27">
              <a:extLst>
                <a:ext uri="{FF2B5EF4-FFF2-40B4-BE49-F238E27FC236}">
                  <a16:creationId xmlns="" xmlns:a16="http://schemas.microsoft.com/office/drawing/2014/main" id="{6F5CE121-B3D5-EFFA-9841-87333CE977C9}"/>
                </a:ext>
              </a:extLst>
            </p:cNvPr>
            <p:cNvSpPr txBox="1"/>
            <p:nvPr/>
          </p:nvSpPr>
          <p:spPr>
            <a:xfrm>
              <a:off x="2652344"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a:t>
              </a:r>
            </a:p>
          </p:txBody>
        </p:sp>
        <p:sp>
          <p:nvSpPr>
            <p:cNvPr id="29" name="Freeform: Shape 28">
              <a:extLst>
                <a:ext uri="{FF2B5EF4-FFF2-40B4-BE49-F238E27FC236}">
                  <a16:creationId xmlns="" xmlns:a16="http://schemas.microsoft.com/office/drawing/2014/main" id="{4AB1EFF5-5670-8874-DA7F-E7D660DB8D37}"/>
                </a:ext>
              </a:extLst>
            </p:cNvPr>
            <p:cNvSpPr/>
            <p:nvPr/>
          </p:nvSpPr>
          <p:spPr>
            <a:xfrm>
              <a:off x="2526418"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30" name="TextBox 29">
              <a:extLst>
                <a:ext uri="{FF2B5EF4-FFF2-40B4-BE49-F238E27FC236}">
                  <a16:creationId xmlns="" xmlns:a16="http://schemas.microsoft.com/office/drawing/2014/main" id="{4D5C18C3-88B4-5339-4AC5-B822B2D40986}"/>
                </a:ext>
              </a:extLst>
            </p:cNvPr>
            <p:cNvSpPr txBox="1"/>
            <p:nvPr/>
          </p:nvSpPr>
          <p:spPr>
            <a:xfrm>
              <a:off x="2929011"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3</a:t>
              </a:r>
            </a:p>
          </p:txBody>
        </p:sp>
        <p:sp>
          <p:nvSpPr>
            <p:cNvPr id="31" name="Freeform: Shape 30">
              <a:extLst>
                <a:ext uri="{FF2B5EF4-FFF2-40B4-BE49-F238E27FC236}">
                  <a16:creationId xmlns="" xmlns:a16="http://schemas.microsoft.com/office/drawing/2014/main" id="{0552F442-8C7B-AA78-6AFD-72DBD0EC6525}"/>
                </a:ext>
              </a:extLst>
            </p:cNvPr>
            <p:cNvSpPr/>
            <p:nvPr/>
          </p:nvSpPr>
          <p:spPr>
            <a:xfrm>
              <a:off x="2799419"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32" name="TextBox 31">
              <a:extLst>
                <a:ext uri="{FF2B5EF4-FFF2-40B4-BE49-F238E27FC236}">
                  <a16:creationId xmlns="" xmlns:a16="http://schemas.microsoft.com/office/drawing/2014/main" id="{65FC9E8E-5105-E863-16EE-0F616E7E12BB}"/>
                </a:ext>
              </a:extLst>
            </p:cNvPr>
            <p:cNvSpPr txBox="1"/>
            <p:nvPr/>
          </p:nvSpPr>
          <p:spPr>
            <a:xfrm>
              <a:off x="3205678"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4</a:t>
              </a:r>
            </a:p>
          </p:txBody>
        </p:sp>
        <p:sp>
          <p:nvSpPr>
            <p:cNvPr id="33" name="Freeform: Shape 32">
              <a:extLst>
                <a:ext uri="{FF2B5EF4-FFF2-40B4-BE49-F238E27FC236}">
                  <a16:creationId xmlns="" xmlns:a16="http://schemas.microsoft.com/office/drawing/2014/main" id="{25E9916E-82EE-3D68-2920-6BD90E1B6F15}"/>
                </a:ext>
              </a:extLst>
            </p:cNvPr>
            <p:cNvSpPr/>
            <p:nvPr/>
          </p:nvSpPr>
          <p:spPr>
            <a:xfrm>
              <a:off x="3072420"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34" name="TextBox 33">
              <a:extLst>
                <a:ext uri="{FF2B5EF4-FFF2-40B4-BE49-F238E27FC236}">
                  <a16:creationId xmlns="" xmlns:a16="http://schemas.microsoft.com/office/drawing/2014/main" id="{12FF4EF5-696E-4D09-FA65-1D30E7901860}"/>
                </a:ext>
              </a:extLst>
            </p:cNvPr>
            <p:cNvSpPr txBox="1"/>
            <p:nvPr/>
          </p:nvSpPr>
          <p:spPr>
            <a:xfrm>
              <a:off x="3482344"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5</a:t>
              </a:r>
            </a:p>
          </p:txBody>
        </p:sp>
        <p:sp>
          <p:nvSpPr>
            <p:cNvPr id="35" name="Freeform: Shape 34">
              <a:extLst>
                <a:ext uri="{FF2B5EF4-FFF2-40B4-BE49-F238E27FC236}">
                  <a16:creationId xmlns="" xmlns:a16="http://schemas.microsoft.com/office/drawing/2014/main" id="{868A4BE0-FAA6-663E-E413-6377CA79F48A}"/>
                </a:ext>
              </a:extLst>
            </p:cNvPr>
            <p:cNvSpPr/>
            <p:nvPr/>
          </p:nvSpPr>
          <p:spPr>
            <a:xfrm>
              <a:off x="3365044"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36" name="TextBox 35">
              <a:extLst>
                <a:ext uri="{FF2B5EF4-FFF2-40B4-BE49-F238E27FC236}">
                  <a16:creationId xmlns="" xmlns:a16="http://schemas.microsoft.com/office/drawing/2014/main" id="{55294E2A-7529-24E9-1CA4-35641495E423}"/>
                </a:ext>
              </a:extLst>
            </p:cNvPr>
            <p:cNvSpPr txBox="1"/>
            <p:nvPr/>
          </p:nvSpPr>
          <p:spPr>
            <a:xfrm>
              <a:off x="3759011"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6</a:t>
              </a:r>
            </a:p>
          </p:txBody>
        </p:sp>
        <p:sp>
          <p:nvSpPr>
            <p:cNvPr id="37" name="Freeform: Shape 36">
              <a:extLst>
                <a:ext uri="{FF2B5EF4-FFF2-40B4-BE49-F238E27FC236}">
                  <a16:creationId xmlns="" xmlns:a16="http://schemas.microsoft.com/office/drawing/2014/main" id="{A7D688FF-3E84-FBA9-ECDC-40654303B5DA}"/>
                </a:ext>
              </a:extLst>
            </p:cNvPr>
            <p:cNvSpPr/>
            <p:nvPr/>
          </p:nvSpPr>
          <p:spPr>
            <a:xfrm>
              <a:off x="3638045"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38" name="TextBox 37">
              <a:extLst>
                <a:ext uri="{FF2B5EF4-FFF2-40B4-BE49-F238E27FC236}">
                  <a16:creationId xmlns="" xmlns:a16="http://schemas.microsoft.com/office/drawing/2014/main" id="{651EE291-0A7D-411A-F58B-3C9AB391F417}"/>
                </a:ext>
              </a:extLst>
            </p:cNvPr>
            <p:cNvSpPr txBox="1"/>
            <p:nvPr/>
          </p:nvSpPr>
          <p:spPr>
            <a:xfrm>
              <a:off x="4035678"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7</a:t>
              </a:r>
            </a:p>
          </p:txBody>
        </p:sp>
        <p:sp>
          <p:nvSpPr>
            <p:cNvPr id="39" name="Freeform: Shape 38">
              <a:extLst>
                <a:ext uri="{FF2B5EF4-FFF2-40B4-BE49-F238E27FC236}">
                  <a16:creationId xmlns="" xmlns:a16="http://schemas.microsoft.com/office/drawing/2014/main" id="{4B4C3951-43CA-F5E6-CFF8-78B561AF92CC}"/>
                </a:ext>
              </a:extLst>
            </p:cNvPr>
            <p:cNvSpPr/>
            <p:nvPr/>
          </p:nvSpPr>
          <p:spPr>
            <a:xfrm>
              <a:off x="3911046"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40" name="TextBox 39">
              <a:extLst>
                <a:ext uri="{FF2B5EF4-FFF2-40B4-BE49-F238E27FC236}">
                  <a16:creationId xmlns="" xmlns:a16="http://schemas.microsoft.com/office/drawing/2014/main" id="{836C802E-019F-1746-2D8D-3F1B624FD034}"/>
                </a:ext>
              </a:extLst>
            </p:cNvPr>
            <p:cNvSpPr txBox="1"/>
            <p:nvPr/>
          </p:nvSpPr>
          <p:spPr>
            <a:xfrm>
              <a:off x="4312345"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8</a:t>
              </a:r>
            </a:p>
          </p:txBody>
        </p:sp>
        <p:sp>
          <p:nvSpPr>
            <p:cNvPr id="41" name="Freeform: Shape 40">
              <a:extLst>
                <a:ext uri="{FF2B5EF4-FFF2-40B4-BE49-F238E27FC236}">
                  <a16:creationId xmlns="" xmlns:a16="http://schemas.microsoft.com/office/drawing/2014/main" id="{955F345B-857E-F902-CDD9-A50AB4F11990}"/>
                </a:ext>
              </a:extLst>
            </p:cNvPr>
            <p:cNvSpPr/>
            <p:nvPr/>
          </p:nvSpPr>
          <p:spPr>
            <a:xfrm>
              <a:off x="4184047"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42" name="TextBox 41">
              <a:extLst>
                <a:ext uri="{FF2B5EF4-FFF2-40B4-BE49-F238E27FC236}">
                  <a16:creationId xmlns="" xmlns:a16="http://schemas.microsoft.com/office/drawing/2014/main" id="{BDC6A7F7-D9C9-E8BC-00D1-F247E8A453C0}"/>
                </a:ext>
              </a:extLst>
            </p:cNvPr>
            <p:cNvSpPr txBox="1"/>
            <p:nvPr/>
          </p:nvSpPr>
          <p:spPr>
            <a:xfrm>
              <a:off x="4589012"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9</a:t>
              </a:r>
            </a:p>
          </p:txBody>
        </p:sp>
        <p:sp>
          <p:nvSpPr>
            <p:cNvPr id="43" name="Freeform: Shape 42">
              <a:extLst>
                <a:ext uri="{FF2B5EF4-FFF2-40B4-BE49-F238E27FC236}">
                  <a16:creationId xmlns="" xmlns:a16="http://schemas.microsoft.com/office/drawing/2014/main" id="{BAA05B55-B587-944D-47A0-E893B27C2B40}"/>
                </a:ext>
              </a:extLst>
            </p:cNvPr>
            <p:cNvSpPr/>
            <p:nvPr/>
          </p:nvSpPr>
          <p:spPr>
            <a:xfrm>
              <a:off x="4457048"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44" name="TextBox 43">
              <a:extLst>
                <a:ext uri="{FF2B5EF4-FFF2-40B4-BE49-F238E27FC236}">
                  <a16:creationId xmlns="" xmlns:a16="http://schemas.microsoft.com/office/drawing/2014/main" id="{62CD6597-5FA5-7897-57C2-697D5870A56C}"/>
                </a:ext>
              </a:extLst>
            </p:cNvPr>
            <p:cNvSpPr txBox="1"/>
            <p:nvPr/>
          </p:nvSpPr>
          <p:spPr>
            <a:xfrm>
              <a:off x="4823629"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10</a:t>
              </a:r>
            </a:p>
          </p:txBody>
        </p:sp>
        <p:sp>
          <p:nvSpPr>
            <p:cNvPr id="45" name="Freeform: Shape 44">
              <a:extLst>
                <a:ext uri="{FF2B5EF4-FFF2-40B4-BE49-F238E27FC236}">
                  <a16:creationId xmlns="" xmlns:a16="http://schemas.microsoft.com/office/drawing/2014/main" id="{EB098356-33E5-7BDE-63E2-ED743E100846}"/>
                </a:ext>
              </a:extLst>
            </p:cNvPr>
            <p:cNvSpPr/>
            <p:nvPr/>
          </p:nvSpPr>
          <p:spPr>
            <a:xfrm>
              <a:off x="4730265"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46" name="TextBox 45">
              <a:extLst>
                <a:ext uri="{FF2B5EF4-FFF2-40B4-BE49-F238E27FC236}">
                  <a16:creationId xmlns="" xmlns:a16="http://schemas.microsoft.com/office/drawing/2014/main" id="{E18DBCBB-9887-7444-7041-3D46898C8B22}"/>
                </a:ext>
              </a:extLst>
            </p:cNvPr>
            <p:cNvSpPr txBox="1"/>
            <p:nvPr/>
          </p:nvSpPr>
          <p:spPr>
            <a:xfrm>
              <a:off x="5100295"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11</a:t>
              </a:r>
            </a:p>
          </p:txBody>
        </p:sp>
        <p:sp>
          <p:nvSpPr>
            <p:cNvPr id="47" name="Freeform: Shape 46">
              <a:extLst>
                <a:ext uri="{FF2B5EF4-FFF2-40B4-BE49-F238E27FC236}">
                  <a16:creationId xmlns="" xmlns:a16="http://schemas.microsoft.com/office/drawing/2014/main" id="{D54892FC-B99A-A52B-6D83-EF62A9762E68}"/>
                </a:ext>
              </a:extLst>
            </p:cNvPr>
            <p:cNvSpPr/>
            <p:nvPr/>
          </p:nvSpPr>
          <p:spPr>
            <a:xfrm>
              <a:off x="5003266"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48" name="TextBox 47">
              <a:extLst>
                <a:ext uri="{FF2B5EF4-FFF2-40B4-BE49-F238E27FC236}">
                  <a16:creationId xmlns="" xmlns:a16="http://schemas.microsoft.com/office/drawing/2014/main" id="{1AEC5D7D-F397-98BE-C197-6C3E2D6D5A62}"/>
                </a:ext>
              </a:extLst>
            </p:cNvPr>
            <p:cNvSpPr txBox="1"/>
            <p:nvPr/>
          </p:nvSpPr>
          <p:spPr>
            <a:xfrm>
              <a:off x="5376962"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12</a:t>
              </a:r>
            </a:p>
          </p:txBody>
        </p:sp>
        <p:sp>
          <p:nvSpPr>
            <p:cNvPr id="49" name="Freeform: Shape 48">
              <a:extLst>
                <a:ext uri="{FF2B5EF4-FFF2-40B4-BE49-F238E27FC236}">
                  <a16:creationId xmlns="" xmlns:a16="http://schemas.microsoft.com/office/drawing/2014/main" id="{BA84C0BB-0551-2E45-571B-8361F9C42C42}"/>
                </a:ext>
              </a:extLst>
            </p:cNvPr>
            <p:cNvSpPr/>
            <p:nvPr/>
          </p:nvSpPr>
          <p:spPr>
            <a:xfrm>
              <a:off x="5276267" y="4452913"/>
              <a:ext cx="21564" cy="61241"/>
            </a:xfrm>
            <a:custGeom>
              <a:avLst/>
              <a:gdLst>
                <a:gd name="connsiteX0" fmla="*/ 0 w 21564"/>
                <a:gd name="connsiteY0" fmla="*/ 61242 h 61241"/>
                <a:gd name="connsiteX1" fmla="*/ 0 w 21564"/>
                <a:gd name="connsiteY1" fmla="*/ 0 h 61241"/>
                <a:gd name="connsiteX2" fmla="*/ 0 w 21564"/>
                <a:gd name="connsiteY2" fmla="*/ 61242 h 61241"/>
                <a:gd name="connsiteX3" fmla="*/ 0 w 21564"/>
                <a:gd name="connsiteY3" fmla="*/ 0 h 61241"/>
              </a:gdLst>
              <a:ahLst/>
              <a:cxnLst>
                <a:cxn ang="0">
                  <a:pos x="connsiteX0" y="connsiteY0"/>
                </a:cxn>
                <a:cxn ang="0">
                  <a:pos x="connsiteX1" y="connsiteY1"/>
                </a:cxn>
                <a:cxn ang="0">
                  <a:pos x="connsiteX2" y="connsiteY2"/>
                </a:cxn>
                <a:cxn ang="0">
                  <a:pos x="connsiteX3" y="connsiteY3"/>
                </a:cxn>
              </a:cxnLst>
              <a:rect l="l" t="t" r="r" b="b"/>
              <a:pathLst>
                <a:path w="21564" h="61241">
                  <a:moveTo>
                    <a:pt x="0" y="61242"/>
                  </a:moveTo>
                  <a:lnTo>
                    <a:pt x="0" y="0"/>
                  </a:lnTo>
                  <a:moveTo>
                    <a:pt x="0" y="61242"/>
                  </a:moveTo>
                  <a:lnTo>
                    <a:pt x="0" y="0"/>
                  </a:lnTo>
                </a:path>
              </a:pathLst>
            </a:custGeom>
            <a:noFill/>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50" name="TextBox 49">
              <a:extLst>
                <a:ext uri="{FF2B5EF4-FFF2-40B4-BE49-F238E27FC236}">
                  <a16:creationId xmlns="" xmlns:a16="http://schemas.microsoft.com/office/drawing/2014/main" id="{1DCD5A0E-EA08-66B9-19A2-243384B7CC90}"/>
                </a:ext>
              </a:extLst>
            </p:cNvPr>
            <p:cNvSpPr txBox="1"/>
            <p:nvPr/>
          </p:nvSpPr>
          <p:spPr>
            <a:xfrm>
              <a:off x="5653629"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13</a:t>
              </a:r>
            </a:p>
          </p:txBody>
        </p:sp>
        <p:sp>
          <p:nvSpPr>
            <p:cNvPr id="51" name="Freeform: Shape 50">
              <a:extLst>
                <a:ext uri="{FF2B5EF4-FFF2-40B4-BE49-F238E27FC236}">
                  <a16:creationId xmlns="" xmlns:a16="http://schemas.microsoft.com/office/drawing/2014/main" id="{F0E205AB-10B5-F321-27C2-5171F8A6F893}"/>
                </a:ext>
              </a:extLst>
            </p:cNvPr>
            <p:cNvSpPr/>
            <p:nvPr/>
          </p:nvSpPr>
          <p:spPr>
            <a:xfrm>
              <a:off x="5568891"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52" name="TextBox 51">
              <a:extLst>
                <a:ext uri="{FF2B5EF4-FFF2-40B4-BE49-F238E27FC236}">
                  <a16:creationId xmlns="" xmlns:a16="http://schemas.microsoft.com/office/drawing/2014/main" id="{5E7472FA-75C0-99AB-E364-A63C31F3C05A}"/>
                </a:ext>
              </a:extLst>
            </p:cNvPr>
            <p:cNvSpPr txBox="1"/>
            <p:nvPr/>
          </p:nvSpPr>
          <p:spPr>
            <a:xfrm>
              <a:off x="5930296"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14</a:t>
              </a:r>
            </a:p>
          </p:txBody>
        </p:sp>
        <p:sp>
          <p:nvSpPr>
            <p:cNvPr id="53" name="Freeform: Shape 52">
              <a:extLst>
                <a:ext uri="{FF2B5EF4-FFF2-40B4-BE49-F238E27FC236}">
                  <a16:creationId xmlns="" xmlns:a16="http://schemas.microsoft.com/office/drawing/2014/main" id="{4281DEEA-2E2F-4C55-CC77-6C64088B73CB}"/>
                </a:ext>
              </a:extLst>
            </p:cNvPr>
            <p:cNvSpPr/>
            <p:nvPr/>
          </p:nvSpPr>
          <p:spPr>
            <a:xfrm>
              <a:off x="5841892"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54" name="TextBox 53">
              <a:extLst>
                <a:ext uri="{FF2B5EF4-FFF2-40B4-BE49-F238E27FC236}">
                  <a16:creationId xmlns="" xmlns:a16="http://schemas.microsoft.com/office/drawing/2014/main" id="{432A9336-EFE5-917B-947F-1C363E5BBE81}"/>
                </a:ext>
              </a:extLst>
            </p:cNvPr>
            <p:cNvSpPr txBox="1"/>
            <p:nvPr/>
          </p:nvSpPr>
          <p:spPr>
            <a:xfrm>
              <a:off x="6206963"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15</a:t>
              </a:r>
            </a:p>
          </p:txBody>
        </p:sp>
        <p:sp>
          <p:nvSpPr>
            <p:cNvPr id="55" name="Freeform: Shape 54">
              <a:extLst>
                <a:ext uri="{FF2B5EF4-FFF2-40B4-BE49-F238E27FC236}">
                  <a16:creationId xmlns="" xmlns:a16="http://schemas.microsoft.com/office/drawing/2014/main" id="{89619544-D3D0-E22D-DC52-519E21789377}"/>
                </a:ext>
              </a:extLst>
            </p:cNvPr>
            <p:cNvSpPr/>
            <p:nvPr/>
          </p:nvSpPr>
          <p:spPr>
            <a:xfrm>
              <a:off x="6114893"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56" name="TextBox 55">
              <a:extLst>
                <a:ext uri="{FF2B5EF4-FFF2-40B4-BE49-F238E27FC236}">
                  <a16:creationId xmlns="" xmlns:a16="http://schemas.microsoft.com/office/drawing/2014/main" id="{1B5C9284-7579-DD66-A987-2D53E8F64243}"/>
                </a:ext>
              </a:extLst>
            </p:cNvPr>
            <p:cNvSpPr txBox="1"/>
            <p:nvPr/>
          </p:nvSpPr>
          <p:spPr>
            <a:xfrm>
              <a:off x="6483630"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16</a:t>
              </a:r>
            </a:p>
          </p:txBody>
        </p:sp>
        <p:sp>
          <p:nvSpPr>
            <p:cNvPr id="57" name="Freeform: Shape 56">
              <a:extLst>
                <a:ext uri="{FF2B5EF4-FFF2-40B4-BE49-F238E27FC236}">
                  <a16:creationId xmlns="" xmlns:a16="http://schemas.microsoft.com/office/drawing/2014/main" id="{CD8E9D7C-2565-64FC-F798-C4ACC2C7464E}"/>
                </a:ext>
              </a:extLst>
            </p:cNvPr>
            <p:cNvSpPr/>
            <p:nvPr/>
          </p:nvSpPr>
          <p:spPr>
            <a:xfrm>
              <a:off x="6387894"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58" name="TextBox 57">
              <a:extLst>
                <a:ext uri="{FF2B5EF4-FFF2-40B4-BE49-F238E27FC236}">
                  <a16:creationId xmlns="" xmlns:a16="http://schemas.microsoft.com/office/drawing/2014/main" id="{869176EC-8964-8CB3-AE2F-1FEEEEBE7D41}"/>
                </a:ext>
              </a:extLst>
            </p:cNvPr>
            <p:cNvSpPr txBox="1"/>
            <p:nvPr/>
          </p:nvSpPr>
          <p:spPr>
            <a:xfrm>
              <a:off x="6760296"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17</a:t>
              </a:r>
            </a:p>
          </p:txBody>
        </p:sp>
        <p:sp>
          <p:nvSpPr>
            <p:cNvPr id="59" name="Freeform: Shape 58">
              <a:extLst>
                <a:ext uri="{FF2B5EF4-FFF2-40B4-BE49-F238E27FC236}">
                  <a16:creationId xmlns="" xmlns:a16="http://schemas.microsoft.com/office/drawing/2014/main" id="{350CA058-AB22-2F81-CB32-AEA177930AA5}"/>
                </a:ext>
              </a:extLst>
            </p:cNvPr>
            <p:cNvSpPr/>
            <p:nvPr/>
          </p:nvSpPr>
          <p:spPr>
            <a:xfrm>
              <a:off x="6680518"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0" name="TextBox 59">
              <a:extLst>
                <a:ext uri="{FF2B5EF4-FFF2-40B4-BE49-F238E27FC236}">
                  <a16:creationId xmlns="" xmlns:a16="http://schemas.microsoft.com/office/drawing/2014/main" id="{520B1C64-7518-7A05-D2B2-818078ADCC64}"/>
                </a:ext>
              </a:extLst>
            </p:cNvPr>
            <p:cNvSpPr txBox="1"/>
            <p:nvPr/>
          </p:nvSpPr>
          <p:spPr>
            <a:xfrm>
              <a:off x="7036963"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18</a:t>
              </a:r>
            </a:p>
          </p:txBody>
        </p:sp>
        <p:sp>
          <p:nvSpPr>
            <p:cNvPr id="61" name="Freeform: Shape 60">
              <a:extLst>
                <a:ext uri="{FF2B5EF4-FFF2-40B4-BE49-F238E27FC236}">
                  <a16:creationId xmlns="" xmlns:a16="http://schemas.microsoft.com/office/drawing/2014/main" id="{28C4498A-5406-1D39-719C-DC89EB9F075D}"/>
                </a:ext>
              </a:extLst>
            </p:cNvPr>
            <p:cNvSpPr/>
            <p:nvPr/>
          </p:nvSpPr>
          <p:spPr>
            <a:xfrm>
              <a:off x="6953519"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2" name="TextBox 61">
              <a:extLst>
                <a:ext uri="{FF2B5EF4-FFF2-40B4-BE49-F238E27FC236}">
                  <a16:creationId xmlns="" xmlns:a16="http://schemas.microsoft.com/office/drawing/2014/main" id="{E914E76B-7E54-C926-B4D2-071367B6D4A8}"/>
                </a:ext>
              </a:extLst>
            </p:cNvPr>
            <p:cNvSpPr txBox="1"/>
            <p:nvPr/>
          </p:nvSpPr>
          <p:spPr>
            <a:xfrm>
              <a:off x="7313630"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19</a:t>
              </a:r>
            </a:p>
          </p:txBody>
        </p:sp>
        <p:sp>
          <p:nvSpPr>
            <p:cNvPr id="63" name="Freeform: Shape 62">
              <a:extLst>
                <a:ext uri="{FF2B5EF4-FFF2-40B4-BE49-F238E27FC236}">
                  <a16:creationId xmlns="" xmlns:a16="http://schemas.microsoft.com/office/drawing/2014/main" id="{EB02DE58-AAD2-130C-48D2-0AE36EA743E5}"/>
                </a:ext>
              </a:extLst>
            </p:cNvPr>
            <p:cNvSpPr/>
            <p:nvPr/>
          </p:nvSpPr>
          <p:spPr>
            <a:xfrm>
              <a:off x="7226520"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4" name="TextBox 63">
              <a:extLst>
                <a:ext uri="{FF2B5EF4-FFF2-40B4-BE49-F238E27FC236}">
                  <a16:creationId xmlns="" xmlns:a16="http://schemas.microsoft.com/office/drawing/2014/main" id="{C2ABC5BF-6319-80E8-145A-E0E3F69EAD15}"/>
                </a:ext>
              </a:extLst>
            </p:cNvPr>
            <p:cNvSpPr txBox="1"/>
            <p:nvPr/>
          </p:nvSpPr>
          <p:spPr>
            <a:xfrm>
              <a:off x="7590297"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20</a:t>
              </a:r>
            </a:p>
          </p:txBody>
        </p:sp>
        <p:sp>
          <p:nvSpPr>
            <p:cNvPr id="65" name="Freeform: Shape 64">
              <a:extLst>
                <a:ext uri="{FF2B5EF4-FFF2-40B4-BE49-F238E27FC236}">
                  <a16:creationId xmlns="" xmlns:a16="http://schemas.microsoft.com/office/drawing/2014/main" id="{901587B5-3915-F2FC-71DB-5366069A42A2}"/>
                </a:ext>
              </a:extLst>
            </p:cNvPr>
            <p:cNvSpPr/>
            <p:nvPr/>
          </p:nvSpPr>
          <p:spPr>
            <a:xfrm>
              <a:off x="7499736"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6" name="TextBox 65">
              <a:extLst>
                <a:ext uri="{FF2B5EF4-FFF2-40B4-BE49-F238E27FC236}">
                  <a16:creationId xmlns="" xmlns:a16="http://schemas.microsoft.com/office/drawing/2014/main" id="{FD5A8955-46EE-E20D-71B7-2153F1450386}"/>
                </a:ext>
              </a:extLst>
            </p:cNvPr>
            <p:cNvSpPr txBox="1"/>
            <p:nvPr/>
          </p:nvSpPr>
          <p:spPr>
            <a:xfrm>
              <a:off x="7866964"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21</a:t>
              </a:r>
            </a:p>
          </p:txBody>
        </p:sp>
        <p:sp>
          <p:nvSpPr>
            <p:cNvPr id="67" name="Freeform: Shape 66">
              <a:extLst>
                <a:ext uri="{FF2B5EF4-FFF2-40B4-BE49-F238E27FC236}">
                  <a16:creationId xmlns="" xmlns:a16="http://schemas.microsoft.com/office/drawing/2014/main" id="{F01EEC29-E743-6296-30B5-D11F305C6F54}"/>
                </a:ext>
              </a:extLst>
            </p:cNvPr>
            <p:cNvSpPr/>
            <p:nvPr/>
          </p:nvSpPr>
          <p:spPr>
            <a:xfrm>
              <a:off x="7772737"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68" name="TextBox 67">
              <a:extLst>
                <a:ext uri="{FF2B5EF4-FFF2-40B4-BE49-F238E27FC236}">
                  <a16:creationId xmlns="" xmlns:a16="http://schemas.microsoft.com/office/drawing/2014/main" id="{C0AA20E9-EDFE-0882-0A95-54E1AD0B14D7}"/>
                </a:ext>
              </a:extLst>
            </p:cNvPr>
            <p:cNvSpPr txBox="1"/>
            <p:nvPr/>
          </p:nvSpPr>
          <p:spPr>
            <a:xfrm>
              <a:off x="8143630"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22</a:t>
              </a:r>
            </a:p>
          </p:txBody>
        </p:sp>
        <p:sp>
          <p:nvSpPr>
            <p:cNvPr id="69" name="Freeform: Shape 68">
              <a:extLst>
                <a:ext uri="{FF2B5EF4-FFF2-40B4-BE49-F238E27FC236}">
                  <a16:creationId xmlns="" xmlns:a16="http://schemas.microsoft.com/office/drawing/2014/main" id="{DAFA431F-3982-8C96-1DE0-A01F519FE63F}"/>
                </a:ext>
              </a:extLst>
            </p:cNvPr>
            <p:cNvSpPr/>
            <p:nvPr/>
          </p:nvSpPr>
          <p:spPr>
            <a:xfrm>
              <a:off x="8045738"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70" name="TextBox 69">
              <a:extLst>
                <a:ext uri="{FF2B5EF4-FFF2-40B4-BE49-F238E27FC236}">
                  <a16:creationId xmlns="" xmlns:a16="http://schemas.microsoft.com/office/drawing/2014/main" id="{CD66CCA0-4348-E66D-1357-B5D51573CD95}"/>
                </a:ext>
              </a:extLst>
            </p:cNvPr>
            <p:cNvSpPr txBox="1"/>
            <p:nvPr/>
          </p:nvSpPr>
          <p:spPr>
            <a:xfrm>
              <a:off x="8420297"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a:t>
              </a:r>
            </a:p>
          </p:txBody>
        </p:sp>
        <p:sp>
          <p:nvSpPr>
            <p:cNvPr id="71" name="Freeform: Shape 70">
              <a:extLst>
                <a:ext uri="{FF2B5EF4-FFF2-40B4-BE49-F238E27FC236}">
                  <a16:creationId xmlns="" xmlns:a16="http://schemas.microsoft.com/office/drawing/2014/main" id="{7D96D85B-3096-9185-77D5-791E83FC231D}"/>
                </a:ext>
              </a:extLst>
            </p:cNvPr>
            <p:cNvSpPr/>
            <p:nvPr/>
          </p:nvSpPr>
          <p:spPr>
            <a:xfrm>
              <a:off x="8338362"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72" name="TextBox 71">
              <a:extLst>
                <a:ext uri="{FF2B5EF4-FFF2-40B4-BE49-F238E27FC236}">
                  <a16:creationId xmlns="" xmlns:a16="http://schemas.microsoft.com/office/drawing/2014/main" id="{7868E559-9829-D8E1-A658-E4B412991E4E}"/>
                </a:ext>
              </a:extLst>
            </p:cNvPr>
            <p:cNvSpPr txBox="1"/>
            <p:nvPr/>
          </p:nvSpPr>
          <p:spPr>
            <a:xfrm>
              <a:off x="8696964"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24</a:t>
              </a:r>
            </a:p>
          </p:txBody>
        </p:sp>
        <p:sp>
          <p:nvSpPr>
            <p:cNvPr id="73" name="Freeform: Shape 72">
              <a:extLst>
                <a:ext uri="{FF2B5EF4-FFF2-40B4-BE49-F238E27FC236}">
                  <a16:creationId xmlns="" xmlns:a16="http://schemas.microsoft.com/office/drawing/2014/main" id="{07E7DFE9-11EE-5266-9661-9953E2ABE8DC}"/>
                </a:ext>
              </a:extLst>
            </p:cNvPr>
            <p:cNvSpPr/>
            <p:nvPr/>
          </p:nvSpPr>
          <p:spPr>
            <a:xfrm>
              <a:off x="8611363"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74" name="TextBox 73">
              <a:extLst>
                <a:ext uri="{FF2B5EF4-FFF2-40B4-BE49-F238E27FC236}">
                  <a16:creationId xmlns="" xmlns:a16="http://schemas.microsoft.com/office/drawing/2014/main" id="{DADCF802-5574-94E9-F781-7D74827F9281}"/>
                </a:ext>
              </a:extLst>
            </p:cNvPr>
            <p:cNvSpPr txBox="1"/>
            <p:nvPr/>
          </p:nvSpPr>
          <p:spPr>
            <a:xfrm>
              <a:off x="8973415"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25</a:t>
              </a:r>
            </a:p>
          </p:txBody>
        </p:sp>
        <p:sp>
          <p:nvSpPr>
            <p:cNvPr id="75" name="Freeform: Shape 74">
              <a:extLst>
                <a:ext uri="{FF2B5EF4-FFF2-40B4-BE49-F238E27FC236}">
                  <a16:creationId xmlns="" xmlns:a16="http://schemas.microsoft.com/office/drawing/2014/main" id="{D851AB92-5941-022C-62BF-29BA8CFC39C3}"/>
                </a:ext>
              </a:extLst>
            </p:cNvPr>
            <p:cNvSpPr/>
            <p:nvPr/>
          </p:nvSpPr>
          <p:spPr>
            <a:xfrm>
              <a:off x="8884364"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76" name="TextBox 75">
              <a:extLst>
                <a:ext uri="{FF2B5EF4-FFF2-40B4-BE49-F238E27FC236}">
                  <a16:creationId xmlns="" xmlns:a16="http://schemas.microsoft.com/office/drawing/2014/main" id="{3C156FA7-8A8D-2315-4387-F166E9C05B15}"/>
                </a:ext>
              </a:extLst>
            </p:cNvPr>
            <p:cNvSpPr txBox="1"/>
            <p:nvPr/>
          </p:nvSpPr>
          <p:spPr>
            <a:xfrm>
              <a:off x="9250082"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26</a:t>
              </a:r>
            </a:p>
          </p:txBody>
        </p:sp>
        <p:sp>
          <p:nvSpPr>
            <p:cNvPr id="77" name="Freeform: Shape 76">
              <a:extLst>
                <a:ext uri="{FF2B5EF4-FFF2-40B4-BE49-F238E27FC236}">
                  <a16:creationId xmlns="" xmlns:a16="http://schemas.microsoft.com/office/drawing/2014/main" id="{35595287-D277-56CB-A03F-E775E02C60A2}"/>
                </a:ext>
              </a:extLst>
            </p:cNvPr>
            <p:cNvSpPr/>
            <p:nvPr/>
          </p:nvSpPr>
          <p:spPr>
            <a:xfrm>
              <a:off x="9157365"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78" name="TextBox 77">
              <a:extLst>
                <a:ext uri="{FF2B5EF4-FFF2-40B4-BE49-F238E27FC236}">
                  <a16:creationId xmlns="" xmlns:a16="http://schemas.microsoft.com/office/drawing/2014/main" id="{58F64C5D-A040-A343-AF33-F8F5F6EE1F8D}"/>
                </a:ext>
              </a:extLst>
            </p:cNvPr>
            <p:cNvSpPr txBox="1"/>
            <p:nvPr/>
          </p:nvSpPr>
          <p:spPr>
            <a:xfrm>
              <a:off x="5323483" y="4789524"/>
              <a:ext cx="1091966"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57 Condensed"/>
                  <a:rtl val="0"/>
                </a:rPr>
                <a:t>Time (months)</a:t>
              </a:r>
            </a:p>
          </p:txBody>
        </p:sp>
        <p:sp>
          <p:nvSpPr>
            <p:cNvPr id="79" name="TextBox 78">
              <a:extLst>
                <a:ext uri="{FF2B5EF4-FFF2-40B4-BE49-F238E27FC236}">
                  <a16:creationId xmlns="" xmlns:a16="http://schemas.microsoft.com/office/drawing/2014/main" id="{746E7AF9-C1D6-A2E5-0DB1-226E8A7BCBB5}"/>
                </a:ext>
              </a:extLst>
            </p:cNvPr>
            <p:cNvSpPr txBox="1"/>
            <p:nvPr/>
          </p:nvSpPr>
          <p:spPr>
            <a:xfrm>
              <a:off x="9526749" y="4508544"/>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27</a:t>
              </a:r>
            </a:p>
          </p:txBody>
        </p:sp>
        <p:sp>
          <p:nvSpPr>
            <p:cNvPr id="80" name="Freeform: Shape 79">
              <a:extLst>
                <a:ext uri="{FF2B5EF4-FFF2-40B4-BE49-F238E27FC236}">
                  <a16:creationId xmlns="" xmlns:a16="http://schemas.microsoft.com/office/drawing/2014/main" id="{70915817-84E6-18AF-162D-3352D4F3AECC}"/>
                </a:ext>
              </a:extLst>
            </p:cNvPr>
            <p:cNvSpPr/>
            <p:nvPr/>
          </p:nvSpPr>
          <p:spPr>
            <a:xfrm>
              <a:off x="9449989"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81" name="TextBox 80">
              <a:extLst>
                <a:ext uri="{FF2B5EF4-FFF2-40B4-BE49-F238E27FC236}">
                  <a16:creationId xmlns="" xmlns:a16="http://schemas.microsoft.com/office/drawing/2014/main" id="{E7749B60-22E6-630E-C76B-F5E1A4148808}"/>
                </a:ext>
              </a:extLst>
            </p:cNvPr>
            <p:cNvSpPr txBox="1"/>
            <p:nvPr/>
          </p:nvSpPr>
          <p:spPr>
            <a:xfrm>
              <a:off x="2099226" y="4508544"/>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0</a:t>
              </a:r>
            </a:p>
          </p:txBody>
        </p:sp>
        <p:sp>
          <p:nvSpPr>
            <p:cNvPr id="82" name="Freeform: Shape 81">
              <a:extLst>
                <a:ext uri="{FF2B5EF4-FFF2-40B4-BE49-F238E27FC236}">
                  <a16:creationId xmlns="" xmlns:a16="http://schemas.microsoft.com/office/drawing/2014/main" id="{3F83C7B4-E5D3-9B0E-3452-5E1FE3A8DD2A}"/>
                </a:ext>
              </a:extLst>
            </p:cNvPr>
            <p:cNvSpPr/>
            <p:nvPr/>
          </p:nvSpPr>
          <p:spPr>
            <a:xfrm>
              <a:off x="9703583" y="4453129"/>
              <a:ext cx="21564" cy="61026"/>
            </a:xfrm>
            <a:custGeom>
              <a:avLst/>
              <a:gdLst>
                <a:gd name="connsiteX0" fmla="*/ 0 w 21564"/>
                <a:gd name="connsiteY0" fmla="*/ 61026 h 61026"/>
                <a:gd name="connsiteX1" fmla="*/ 0 w 21564"/>
                <a:gd name="connsiteY1" fmla="*/ 0 h 61026"/>
              </a:gdLst>
              <a:ahLst/>
              <a:cxnLst>
                <a:cxn ang="0">
                  <a:pos x="connsiteX0" y="connsiteY0"/>
                </a:cxn>
                <a:cxn ang="0">
                  <a:pos x="connsiteX1" y="connsiteY1"/>
                </a:cxn>
              </a:cxnLst>
              <a:rect l="l" t="t" r="r" b="b"/>
              <a:pathLst>
                <a:path w="21564" h="61026">
                  <a:moveTo>
                    <a:pt x="0" y="61026"/>
                  </a:moveTo>
                  <a:lnTo>
                    <a:pt x="0" y="0"/>
                  </a:lnTo>
                </a:path>
              </a:pathLst>
            </a:custGeom>
            <a:ln w="10775" cap="flat">
              <a:solidFill>
                <a:srgbClr val="181815"/>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83" name="TextBox 82">
              <a:extLst>
                <a:ext uri="{FF2B5EF4-FFF2-40B4-BE49-F238E27FC236}">
                  <a16:creationId xmlns="" xmlns:a16="http://schemas.microsoft.com/office/drawing/2014/main" id="{D9337F42-7C18-E440-75D9-C1A7AC0E69E6}"/>
                </a:ext>
              </a:extLst>
            </p:cNvPr>
            <p:cNvSpPr txBox="1"/>
            <p:nvPr/>
          </p:nvSpPr>
          <p:spPr>
            <a:xfrm>
              <a:off x="2033240"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239</a:t>
              </a:r>
            </a:p>
          </p:txBody>
        </p:sp>
        <p:sp>
          <p:nvSpPr>
            <p:cNvPr id="84" name="TextBox 83">
              <a:extLst>
                <a:ext uri="{FF2B5EF4-FFF2-40B4-BE49-F238E27FC236}">
                  <a16:creationId xmlns="" xmlns:a16="http://schemas.microsoft.com/office/drawing/2014/main" id="{797980DD-C287-91C9-7E72-DBE43347D094}"/>
                </a:ext>
              </a:extLst>
            </p:cNvPr>
            <p:cNvSpPr txBox="1"/>
            <p:nvPr/>
          </p:nvSpPr>
          <p:spPr>
            <a:xfrm>
              <a:off x="2033240"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238</a:t>
              </a:r>
            </a:p>
          </p:txBody>
        </p:sp>
        <p:sp>
          <p:nvSpPr>
            <p:cNvPr id="85" name="TextBox 84">
              <a:extLst>
                <a:ext uri="{FF2B5EF4-FFF2-40B4-BE49-F238E27FC236}">
                  <a16:creationId xmlns="" xmlns:a16="http://schemas.microsoft.com/office/drawing/2014/main" id="{71E533D7-7F18-8BC8-2317-E45BC5CB1CBE}"/>
                </a:ext>
              </a:extLst>
            </p:cNvPr>
            <p:cNvSpPr txBox="1"/>
            <p:nvPr/>
          </p:nvSpPr>
          <p:spPr>
            <a:xfrm>
              <a:off x="2310769"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233</a:t>
              </a:r>
            </a:p>
          </p:txBody>
        </p:sp>
        <p:sp>
          <p:nvSpPr>
            <p:cNvPr id="86" name="TextBox 85">
              <a:extLst>
                <a:ext uri="{FF2B5EF4-FFF2-40B4-BE49-F238E27FC236}">
                  <a16:creationId xmlns="" xmlns:a16="http://schemas.microsoft.com/office/drawing/2014/main" id="{2E3CE8E5-277D-A9A1-6656-D51BA5A26699}"/>
                </a:ext>
              </a:extLst>
            </p:cNvPr>
            <p:cNvSpPr txBox="1"/>
            <p:nvPr/>
          </p:nvSpPr>
          <p:spPr>
            <a:xfrm>
              <a:off x="2310769"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223</a:t>
              </a:r>
            </a:p>
          </p:txBody>
        </p:sp>
        <p:sp>
          <p:nvSpPr>
            <p:cNvPr id="87" name="TextBox 86">
              <a:extLst>
                <a:ext uri="{FF2B5EF4-FFF2-40B4-BE49-F238E27FC236}">
                  <a16:creationId xmlns="" xmlns:a16="http://schemas.microsoft.com/office/drawing/2014/main" id="{8D822733-AA6C-AE2F-196C-593AC62F24DE}"/>
                </a:ext>
              </a:extLst>
            </p:cNvPr>
            <p:cNvSpPr txBox="1"/>
            <p:nvPr/>
          </p:nvSpPr>
          <p:spPr>
            <a:xfrm>
              <a:off x="2588299"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230</a:t>
              </a:r>
            </a:p>
          </p:txBody>
        </p:sp>
        <p:sp>
          <p:nvSpPr>
            <p:cNvPr id="88" name="TextBox 87">
              <a:extLst>
                <a:ext uri="{FF2B5EF4-FFF2-40B4-BE49-F238E27FC236}">
                  <a16:creationId xmlns="" xmlns:a16="http://schemas.microsoft.com/office/drawing/2014/main" id="{61743846-22DA-1DAE-3CE3-5D7F00DB06DB}"/>
                </a:ext>
              </a:extLst>
            </p:cNvPr>
            <p:cNvSpPr txBox="1"/>
            <p:nvPr/>
          </p:nvSpPr>
          <p:spPr>
            <a:xfrm>
              <a:off x="2588299"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216</a:t>
              </a:r>
            </a:p>
          </p:txBody>
        </p:sp>
        <p:sp>
          <p:nvSpPr>
            <p:cNvPr id="89" name="TextBox 88">
              <a:extLst>
                <a:ext uri="{FF2B5EF4-FFF2-40B4-BE49-F238E27FC236}">
                  <a16:creationId xmlns="" xmlns:a16="http://schemas.microsoft.com/office/drawing/2014/main" id="{C27A1EF7-B9D1-D7F5-7D43-E7625EA9E565}"/>
                </a:ext>
              </a:extLst>
            </p:cNvPr>
            <p:cNvSpPr txBox="1"/>
            <p:nvPr/>
          </p:nvSpPr>
          <p:spPr>
            <a:xfrm>
              <a:off x="2865828"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229</a:t>
              </a:r>
            </a:p>
          </p:txBody>
        </p:sp>
        <p:sp>
          <p:nvSpPr>
            <p:cNvPr id="90" name="TextBox 89">
              <a:extLst>
                <a:ext uri="{FF2B5EF4-FFF2-40B4-BE49-F238E27FC236}">
                  <a16:creationId xmlns="" xmlns:a16="http://schemas.microsoft.com/office/drawing/2014/main" id="{C9CE9EF3-EAC8-966E-A718-255EA59F25D9}"/>
                </a:ext>
              </a:extLst>
            </p:cNvPr>
            <p:cNvSpPr txBox="1"/>
            <p:nvPr/>
          </p:nvSpPr>
          <p:spPr>
            <a:xfrm>
              <a:off x="2865828"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206</a:t>
              </a:r>
            </a:p>
          </p:txBody>
        </p:sp>
        <p:sp>
          <p:nvSpPr>
            <p:cNvPr id="91" name="TextBox 90">
              <a:extLst>
                <a:ext uri="{FF2B5EF4-FFF2-40B4-BE49-F238E27FC236}">
                  <a16:creationId xmlns="" xmlns:a16="http://schemas.microsoft.com/office/drawing/2014/main" id="{A050E008-8256-953E-3803-385A45B40D18}"/>
                </a:ext>
              </a:extLst>
            </p:cNvPr>
            <p:cNvSpPr txBox="1"/>
            <p:nvPr/>
          </p:nvSpPr>
          <p:spPr>
            <a:xfrm>
              <a:off x="3143358"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220</a:t>
              </a:r>
            </a:p>
          </p:txBody>
        </p:sp>
        <p:sp>
          <p:nvSpPr>
            <p:cNvPr id="92" name="TextBox 91">
              <a:extLst>
                <a:ext uri="{FF2B5EF4-FFF2-40B4-BE49-F238E27FC236}">
                  <a16:creationId xmlns="" xmlns:a16="http://schemas.microsoft.com/office/drawing/2014/main" id="{0E1122C0-EADE-9E8E-EAEB-3CC9F7384F49}"/>
                </a:ext>
              </a:extLst>
            </p:cNvPr>
            <p:cNvSpPr txBox="1"/>
            <p:nvPr/>
          </p:nvSpPr>
          <p:spPr>
            <a:xfrm>
              <a:off x="3143358"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164</a:t>
              </a:r>
            </a:p>
          </p:txBody>
        </p:sp>
        <p:sp>
          <p:nvSpPr>
            <p:cNvPr id="93" name="TextBox 92">
              <a:extLst>
                <a:ext uri="{FF2B5EF4-FFF2-40B4-BE49-F238E27FC236}">
                  <a16:creationId xmlns="" xmlns:a16="http://schemas.microsoft.com/office/drawing/2014/main" id="{2CECB46A-4D39-F5CF-810A-151D48EDC00E}"/>
                </a:ext>
              </a:extLst>
            </p:cNvPr>
            <p:cNvSpPr txBox="1"/>
            <p:nvPr/>
          </p:nvSpPr>
          <p:spPr>
            <a:xfrm>
              <a:off x="3420887"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218</a:t>
              </a:r>
            </a:p>
          </p:txBody>
        </p:sp>
        <p:sp>
          <p:nvSpPr>
            <p:cNvPr id="94" name="TextBox 93">
              <a:extLst>
                <a:ext uri="{FF2B5EF4-FFF2-40B4-BE49-F238E27FC236}">
                  <a16:creationId xmlns="" xmlns:a16="http://schemas.microsoft.com/office/drawing/2014/main" id="{61E5CB7E-BFAA-5347-3E15-5B750559E286}"/>
                </a:ext>
              </a:extLst>
            </p:cNvPr>
            <p:cNvSpPr txBox="1"/>
            <p:nvPr/>
          </p:nvSpPr>
          <p:spPr>
            <a:xfrm>
              <a:off x="3420887"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187</a:t>
              </a:r>
            </a:p>
          </p:txBody>
        </p:sp>
        <p:sp>
          <p:nvSpPr>
            <p:cNvPr id="95" name="TextBox 94">
              <a:extLst>
                <a:ext uri="{FF2B5EF4-FFF2-40B4-BE49-F238E27FC236}">
                  <a16:creationId xmlns="" xmlns:a16="http://schemas.microsoft.com/office/drawing/2014/main" id="{B91FE493-2902-3478-67CA-3D0D6AC811DF}"/>
                </a:ext>
              </a:extLst>
            </p:cNvPr>
            <p:cNvSpPr txBox="1"/>
            <p:nvPr/>
          </p:nvSpPr>
          <p:spPr>
            <a:xfrm>
              <a:off x="3698416"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211</a:t>
              </a:r>
            </a:p>
          </p:txBody>
        </p:sp>
        <p:sp>
          <p:nvSpPr>
            <p:cNvPr id="96" name="TextBox 95">
              <a:extLst>
                <a:ext uri="{FF2B5EF4-FFF2-40B4-BE49-F238E27FC236}">
                  <a16:creationId xmlns="" xmlns:a16="http://schemas.microsoft.com/office/drawing/2014/main" id="{D2E144F9-EEE9-C167-19DB-5EFB28F97A4C}"/>
                </a:ext>
              </a:extLst>
            </p:cNvPr>
            <p:cNvSpPr txBox="1"/>
            <p:nvPr/>
          </p:nvSpPr>
          <p:spPr>
            <a:xfrm>
              <a:off x="3698416"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179</a:t>
              </a:r>
            </a:p>
          </p:txBody>
        </p:sp>
        <p:sp>
          <p:nvSpPr>
            <p:cNvPr id="97" name="TextBox 96">
              <a:extLst>
                <a:ext uri="{FF2B5EF4-FFF2-40B4-BE49-F238E27FC236}">
                  <a16:creationId xmlns="" xmlns:a16="http://schemas.microsoft.com/office/drawing/2014/main" id="{63269A44-1557-5E5D-2429-214F10608306}"/>
                </a:ext>
              </a:extLst>
            </p:cNvPr>
            <p:cNvSpPr txBox="1"/>
            <p:nvPr/>
          </p:nvSpPr>
          <p:spPr>
            <a:xfrm>
              <a:off x="3975946"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202</a:t>
              </a:r>
            </a:p>
          </p:txBody>
        </p:sp>
        <p:sp>
          <p:nvSpPr>
            <p:cNvPr id="98" name="TextBox 97">
              <a:extLst>
                <a:ext uri="{FF2B5EF4-FFF2-40B4-BE49-F238E27FC236}">
                  <a16:creationId xmlns="" xmlns:a16="http://schemas.microsoft.com/office/drawing/2014/main" id="{5D9A9894-5982-8762-E6BB-AF85C9DEE482}"/>
                </a:ext>
              </a:extLst>
            </p:cNvPr>
            <p:cNvSpPr txBox="1"/>
            <p:nvPr/>
          </p:nvSpPr>
          <p:spPr>
            <a:xfrm>
              <a:off x="3975946"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177</a:t>
              </a:r>
            </a:p>
          </p:txBody>
        </p:sp>
        <p:sp>
          <p:nvSpPr>
            <p:cNvPr id="99" name="TextBox 98">
              <a:extLst>
                <a:ext uri="{FF2B5EF4-FFF2-40B4-BE49-F238E27FC236}">
                  <a16:creationId xmlns="" xmlns:a16="http://schemas.microsoft.com/office/drawing/2014/main" id="{DCD7DA83-0369-E321-1E89-D82D75CE2D7C}"/>
                </a:ext>
              </a:extLst>
            </p:cNvPr>
            <p:cNvSpPr txBox="1"/>
            <p:nvPr/>
          </p:nvSpPr>
          <p:spPr>
            <a:xfrm>
              <a:off x="4253475"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197</a:t>
              </a:r>
            </a:p>
          </p:txBody>
        </p:sp>
        <p:sp>
          <p:nvSpPr>
            <p:cNvPr id="100" name="TextBox 99">
              <a:extLst>
                <a:ext uri="{FF2B5EF4-FFF2-40B4-BE49-F238E27FC236}">
                  <a16:creationId xmlns="" xmlns:a16="http://schemas.microsoft.com/office/drawing/2014/main" id="{59002253-6902-FA07-4C89-D7AF5F967EC3}"/>
                </a:ext>
              </a:extLst>
            </p:cNvPr>
            <p:cNvSpPr txBox="1"/>
            <p:nvPr/>
          </p:nvSpPr>
          <p:spPr>
            <a:xfrm>
              <a:off x="4253475"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173</a:t>
              </a:r>
            </a:p>
          </p:txBody>
        </p:sp>
        <p:sp>
          <p:nvSpPr>
            <p:cNvPr id="101" name="TextBox 100">
              <a:extLst>
                <a:ext uri="{FF2B5EF4-FFF2-40B4-BE49-F238E27FC236}">
                  <a16:creationId xmlns="" xmlns:a16="http://schemas.microsoft.com/office/drawing/2014/main" id="{6CB70F0E-657B-FDCA-AAF9-C044C5329201}"/>
                </a:ext>
              </a:extLst>
            </p:cNvPr>
            <p:cNvSpPr txBox="1"/>
            <p:nvPr/>
          </p:nvSpPr>
          <p:spPr>
            <a:xfrm>
              <a:off x="4531004"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191</a:t>
              </a:r>
            </a:p>
          </p:txBody>
        </p:sp>
        <p:sp>
          <p:nvSpPr>
            <p:cNvPr id="102" name="TextBox 101">
              <a:extLst>
                <a:ext uri="{FF2B5EF4-FFF2-40B4-BE49-F238E27FC236}">
                  <a16:creationId xmlns="" xmlns:a16="http://schemas.microsoft.com/office/drawing/2014/main" id="{A948CC04-54D2-B9BC-0BD1-964545AEC627}"/>
                </a:ext>
              </a:extLst>
            </p:cNvPr>
            <p:cNvSpPr txBox="1"/>
            <p:nvPr/>
          </p:nvSpPr>
          <p:spPr>
            <a:xfrm>
              <a:off x="4531004"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163</a:t>
              </a:r>
            </a:p>
          </p:txBody>
        </p:sp>
        <p:sp>
          <p:nvSpPr>
            <p:cNvPr id="103" name="TextBox 102">
              <a:extLst>
                <a:ext uri="{FF2B5EF4-FFF2-40B4-BE49-F238E27FC236}">
                  <a16:creationId xmlns="" xmlns:a16="http://schemas.microsoft.com/office/drawing/2014/main" id="{8FE4C36A-7BF2-B0BB-0AE4-64956E7F55A1}"/>
                </a:ext>
              </a:extLst>
            </p:cNvPr>
            <p:cNvSpPr txBox="1"/>
            <p:nvPr/>
          </p:nvSpPr>
          <p:spPr>
            <a:xfrm>
              <a:off x="4808534"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180</a:t>
              </a:r>
            </a:p>
          </p:txBody>
        </p:sp>
        <p:sp>
          <p:nvSpPr>
            <p:cNvPr id="104" name="TextBox 103">
              <a:extLst>
                <a:ext uri="{FF2B5EF4-FFF2-40B4-BE49-F238E27FC236}">
                  <a16:creationId xmlns="" xmlns:a16="http://schemas.microsoft.com/office/drawing/2014/main" id="{7C5A7435-2644-CD36-5279-B677FB810CE5}"/>
                </a:ext>
              </a:extLst>
            </p:cNvPr>
            <p:cNvSpPr txBox="1"/>
            <p:nvPr/>
          </p:nvSpPr>
          <p:spPr>
            <a:xfrm>
              <a:off x="4808534"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157</a:t>
              </a:r>
            </a:p>
          </p:txBody>
        </p:sp>
        <p:sp>
          <p:nvSpPr>
            <p:cNvPr id="105" name="TextBox 104">
              <a:extLst>
                <a:ext uri="{FF2B5EF4-FFF2-40B4-BE49-F238E27FC236}">
                  <a16:creationId xmlns="" xmlns:a16="http://schemas.microsoft.com/office/drawing/2014/main" id="{581E8FDA-9783-7B3A-1755-343394C82EA3}"/>
                </a:ext>
              </a:extLst>
            </p:cNvPr>
            <p:cNvSpPr txBox="1"/>
            <p:nvPr/>
          </p:nvSpPr>
          <p:spPr>
            <a:xfrm>
              <a:off x="5086063"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166</a:t>
              </a:r>
            </a:p>
          </p:txBody>
        </p:sp>
        <p:sp>
          <p:nvSpPr>
            <p:cNvPr id="106" name="TextBox 105">
              <a:extLst>
                <a:ext uri="{FF2B5EF4-FFF2-40B4-BE49-F238E27FC236}">
                  <a16:creationId xmlns="" xmlns:a16="http://schemas.microsoft.com/office/drawing/2014/main" id="{80AD40E7-79C3-669E-4216-DB385B7465F4}"/>
                </a:ext>
              </a:extLst>
            </p:cNvPr>
            <p:cNvSpPr txBox="1"/>
            <p:nvPr/>
          </p:nvSpPr>
          <p:spPr>
            <a:xfrm>
              <a:off x="5086063"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144</a:t>
              </a:r>
            </a:p>
          </p:txBody>
        </p:sp>
        <p:sp>
          <p:nvSpPr>
            <p:cNvPr id="107" name="TextBox 106">
              <a:extLst>
                <a:ext uri="{FF2B5EF4-FFF2-40B4-BE49-F238E27FC236}">
                  <a16:creationId xmlns="" xmlns:a16="http://schemas.microsoft.com/office/drawing/2014/main" id="{3A9C58DA-C28C-B81E-C707-AC82A208FB91}"/>
                </a:ext>
              </a:extLst>
            </p:cNvPr>
            <p:cNvSpPr txBox="1"/>
            <p:nvPr/>
          </p:nvSpPr>
          <p:spPr>
            <a:xfrm>
              <a:off x="5363808"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139</a:t>
              </a:r>
            </a:p>
          </p:txBody>
        </p:sp>
        <p:sp>
          <p:nvSpPr>
            <p:cNvPr id="108" name="TextBox 107">
              <a:extLst>
                <a:ext uri="{FF2B5EF4-FFF2-40B4-BE49-F238E27FC236}">
                  <a16:creationId xmlns="" xmlns:a16="http://schemas.microsoft.com/office/drawing/2014/main" id="{FD317BC3-5E2B-5652-C010-90E8F23EC2ED}"/>
                </a:ext>
              </a:extLst>
            </p:cNvPr>
            <p:cNvSpPr txBox="1"/>
            <p:nvPr/>
          </p:nvSpPr>
          <p:spPr>
            <a:xfrm>
              <a:off x="5363808" y="5490571"/>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118</a:t>
              </a:r>
            </a:p>
          </p:txBody>
        </p:sp>
        <p:sp>
          <p:nvSpPr>
            <p:cNvPr id="109" name="TextBox 108">
              <a:extLst>
                <a:ext uri="{FF2B5EF4-FFF2-40B4-BE49-F238E27FC236}">
                  <a16:creationId xmlns="" xmlns:a16="http://schemas.microsoft.com/office/drawing/2014/main" id="{7FB76DF5-D2D1-8A5A-6F91-949BEA541D80}"/>
                </a:ext>
              </a:extLst>
            </p:cNvPr>
            <p:cNvSpPr txBox="1"/>
            <p:nvPr/>
          </p:nvSpPr>
          <p:spPr>
            <a:xfrm>
              <a:off x="5641338" y="5285713"/>
              <a:ext cx="420308"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118</a:t>
              </a:r>
            </a:p>
          </p:txBody>
        </p:sp>
        <p:sp>
          <p:nvSpPr>
            <p:cNvPr id="110" name="TextBox 109">
              <a:extLst>
                <a:ext uri="{FF2B5EF4-FFF2-40B4-BE49-F238E27FC236}">
                  <a16:creationId xmlns="" xmlns:a16="http://schemas.microsoft.com/office/drawing/2014/main" id="{2549CB6A-485A-9E50-E0B0-0D532E9816B1}"/>
                </a:ext>
              </a:extLst>
            </p:cNvPr>
            <p:cNvSpPr txBox="1"/>
            <p:nvPr/>
          </p:nvSpPr>
          <p:spPr>
            <a:xfrm>
              <a:off x="5641338"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96</a:t>
              </a:r>
            </a:p>
          </p:txBody>
        </p:sp>
        <p:sp>
          <p:nvSpPr>
            <p:cNvPr id="111" name="TextBox 110">
              <a:extLst>
                <a:ext uri="{FF2B5EF4-FFF2-40B4-BE49-F238E27FC236}">
                  <a16:creationId xmlns="" xmlns:a16="http://schemas.microsoft.com/office/drawing/2014/main" id="{64D6B79F-474A-C1B3-A7FE-F1020C1F1F3C}"/>
                </a:ext>
              </a:extLst>
            </p:cNvPr>
            <p:cNvSpPr txBox="1"/>
            <p:nvPr/>
          </p:nvSpPr>
          <p:spPr>
            <a:xfrm>
              <a:off x="5954879"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98</a:t>
              </a:r>
            </a:p>
          </p:txBody>
        </p:sp>
        <p:sp>
          <p:nvSpPr>
            <p:cNvPr id="112" name="TextBox 111">
              <a:extLst>
                <a:ext uri="{FF2B5EF4-FFF2-40B4-BE49-F238E27FC236}">
                  <a16:creationId xmlns="" xmlns:a16="http://schemas.microsoft.com/office/drawing/2014/main" id="{D3767529-254C-D4E4-E5B4-D06E336DF2C6}"/>
                </a:ext>
              </a:extLst>
            </p:cNvPr>
            <p:cNvSpPr txBox="1"/>
            <p:nvPr/>
          </p:nvSpPr>
          <p:spPr>
            <a:xfrm>
              <a:off x="5954879"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78</a:t>
              </a:r>
            </a:p>
          </p:txBody>
        </p:sp>
        <p:sp>
          <p:nvSpPr>
            <p:cNvPr id="113" name="TextBox 112">
              <a:extLst>
                <a:ext uri="{FF2B5EF4-FFF2-40B4-BE49-F238E27FC236}">
                  <a16:creationId xmlns="" xmlns:a16="http://schemas.microsoft.com/office/drawing/2014/main" id="{4DDD7B9C-A8A0-3DFF-706B-F7D1FAB45D94}"/>
                </a:ext>
              </a:extLst>
            </p:cNvPr>
            <p:cNvSpPr txBox="1"/>
            <p:nvPr/>
          </p:nvSpPr>
          <p:spPr>
            <a:xfrm>
              <a:off x="6232408"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89</a:t>
              </a:r>
            </a:p>
          </p:txBody>
        </p:sp>
        <p:sp>
          <p:nvSpPr>
            <p:cNvPr id="114" name="TextBox 113">
              <a:extLst>
                <a:ext uri="{FF2B5EF4-FFF2-40B4-BE49-F238E27FC236}">
                  <a16:creationId xmlns="" xmlns:a16="http://schemas.microsoft.com/office/drawing/2014/main" id="{6B45E1D2-DC5E-EA44-5412-648DB0676867}"/>
                </a:ext>
              </a:extLst>
            </p:cNvPr>
            <p:cNvSpPr txBox="1"/>
            <p:nvPr/>
          </p:nvSpPr>
          <p:spPr>
            <a:xfrm>
              <a:off x="6232408"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67</a:t>
              </a:r>
            </a:p>
          </p:txBody>
        </p:sp>
        <p:sp>
          <p:nvSpPr>
            <p:cNvPr id="115" name="TextBox 114">
              <a:extLst>
                <a:ext uri="{FF2B5EF4-FFF2-40B4-BE49-F238E27FC236}">
                  <a16:creationId xmlns="" xmlns:a16="http://schemas.microsoft.com/office/drawing/2014/main" id="{3B266016-15A5-9F35-F574-94A90F308316}"/>
                </a:ext>
              </a:extLst>
            </p:cNvPr>
            <p:cNvSpPr txBox="1"/>
            <p:nvPr/>
          </p:nvSpPr>
          <p:spPr>
            <a:xfrm>
              <a:off x="6509938"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78</a:t>
              </a:r>
            </a:p>
          </p:txBody>
        </p:sp>
        <p:sp>
          <p:nvSpPr>
            <p:cNvPr id="116" name="TextBox 115">
              <a:extLst>
                <a:ext uri="{FF2B5EF4-FFF2-40B4-BE49-F238E27FC236}">
                  <a16:creationId xmlns="" xmlns:a16="http://schemas.microsoft.com/office/drawing/2014/main" id="{5B77A0F9-E71B-1305-4014-F85CD761DDB4}"/>
                </a:ext>
              </a:extLst>
            </p:cNvPr>
            <p:cNvSpPr txBox="1"/>
            <p:nvPr/>
          </p:nvSpPr>
          <p:spPr>
            <a:xfrm>
              <a:off x="6509938"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49</a:t>
              </a:r>
            </a:p>
          </p:txBody>
        </p:sp>
        <p:sp>
          <p:nvSpPr>
            <p:cNvPr id="117" name="TextBox 116">
              <a:extLst>
                <a:ext uri="{FF2B5EF4-FFF2-40B4-BE49-F238E27FC236}">
                  <a16:creationId xmlns="" xmlns:a16="http://schemas.microsoft.com/office/drawing/2014/main" id="{57C575DE-B1FD-3793-A447-146121BEA226}"/>
                </a:ext>
              </a:extLst>
            </p:cNvPr>
            <p:cNvSpPr txBox="1"/>
            <p:nvPr/>
          </p:nvSpPr>
          <p:spPr>
            <a:xfrm>
              <a:off x="6787467"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60</a:t>
              </a:r>
            </a:p>
          </p:txBody>
        </p:sp>
        <p:sp>
          <p:nvSpPr>
            <p:cNvPr id="118" name="TextBox 117">
              <a:extLst>
                <a:ext uri="{FF2B5EF4-FFF2-40B4-BE49-F238E27FC236}">
                  <a16:creationId xmlns="" xmlns:a16="http://schemas.microsoft.com/office/drawing/2014/main" id="{59D956A8-01D0-7D9A-BAC7-9EA59BAC1C67}"/>
                </a:ext>
              </a:extLst>
            </p:cNvPr>
            <p:cNvSpPr txBox="1"/>
            <p:nvPr/>
          </p:nvSpPr>
          <p:spPr>
            <a:xfrm>
              <a:off x="6787467"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42</a:t>
              </a:r>
            </a:p>
          </p:txBody>
        </p:sp>
        <p:sp>
          <p:nvSpPr>
            <p:cNvPr id="119" name="TextBox 118">
              <a:extLst>
                <a:ext uri="{FF2B5EF4-FFF2-40B4-BE49-F238E27FC236}">
                  <a16:creationId xmlns="" xmlns:a16="http://schemas.microsoft.com/office/drawing/2014/main" id="{48DD29AB-5228-AF0F-81B9-9774FB06E9ED}"/>
                </a:ext>
              </a:extLst>
            </p:cNvPr>
            <p:cNvSpPr txBox="1"/>
            <p:nvPr/>
          </p:nvSpPr>
          <p:spPr>
            <a:xfrm>
              <a:off x="7064996"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49</a:t>
              </a:r>
            </a:p>
          </p:txBody>
        </p:sp>
        <p:sp>
          <p:nvSpPr>
            <p:cNvPr id="120" name="TextBox 119">
              <a:extLst>
                <a:ext uri="{FF2B5EF4-FFF2-40B4-BE49-F238E27FC236}">
                  <a16:creationId xmlns="" xmlns:a16="http://schemas.microsoft.com/office/drawing/2014/main" id="{6BCC6ECB-E083-7C3C-2CF8-E54F7E19F786}"/>
                </a:ext>
              </a:extLst>
            </p:cNvPr>
            <p:cNvSpPr txBox="1"/>
            <p:nvPr/>
          </p:nvSpPr>
          <p:spPr>
            <a:xfrm>
              <a:off x="7064996"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31</a:t>
              </a:r>
            </a:p>
          </p:txBody>
        </p:sp>
        <p:sp>
          <p:nvSpPr>
            <p:cNvPr id="121" name="TextBox 120">
              <a:extLst>
                <a:ext uri="{FF2B5EF4-FFF2-40B4-BE49-F238E27FC236}">
                  <a16:creationId xmlns="" xmlns:a16="http://schemas.microsoft.com/office/drawing/2014/main" id="{D2258D4C-C038-E9A5-8ECE-6048EA25472D}"/>
                </a:ext>
              </a:extLst>
            </p:cNvPr>
            <p:cNvSpPr txBox="1"/>
            <p:nvPr/>
          </p:nvSpPr>
          <p:spPr>
            <a:xfrm>
              <a:off x="7342526"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33</a:t>
              </a:r>
            </a:p>
          </p:txBody>
        </p:sp>
        <p:sp>
          <p:nvSpPr>
            <p:cNvPr id="122" name="TextBox 121">
              <a:extLst>
                <a:ext uri="{FF2B5EF4-FFF2-40B4-BE49-F238E27FC236}">
                  <a16:creationId xmlns="" xmlns:a16="http://schemas.microsoft.com/office/drawing/2014/main" id="{023C6AD4-9F25-ED32-879F-76DA429FCEE8}"/>
                </a:ext>
              </a:extLst>
            </p:cNvPr>
            <p:cNvSpPr txBox="1"/>
            <p:nvPr/>
          </p:nvSpPr>
          <p:spPr>
            <a:xfrm>
              <a:off x="7342526"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23</a:t>
              </a:r>
            </a:p>
          </p:txBody>
        </p:sp>
        <p:sp>
          <p:nvSpPr>
            <p:cNvPr id="123" name="TextBox 122">
              <a:extLst>
                <a:ext uri="{FF2B5EF4-FFF2-40B4-BE49-F238E27FC236}">
                  <a16:creationId xmlns="" xmlns:a16="http://schemas.microsoft.com/office/drawing/2014/main" id="{9F205169-2F1F-D699-ED8F-C6379527CD1F}"/>
                </a:ext>
              </a:extLst>
            </p:cNvPr>
            <p:cNvSpPr txBox="1"/>
            <p:nvPr/>
          </p:nvSpPr>
          <p:spPr>
            <a:xfrm>
              <a:off x="7620055"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22</a:t>
              </a:r>
            </a:p>
          </p:txBody>
        </p:sp>
        <p:sp>
          <p:nvSpPr>
            <p:cNvPr id="124" name="TextBox 123">
              <a:extLst>
                <a:ext uri="{FF2B5EF4-FFF2-40B4-BE49-F238E27FC236}">
                  <a16:creationId xmlns="" xmlns:a16="http://schemas.microsoft.com/office/drawing/2014/main" id="{01066187-001D-305F-9860-249D7F9E589D}"/>
                </a:ext>
              </a:extLst>
            </p:cNvPr>
            <p:cNvSpPr txBox="1"/>
            <p:nvPr/>
          </p:nvSpPr>
          <p:spPr>
            <a:xfrm>
              <a:off x="7620055" y="5490571"/>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15</a:t>
              </a:r>
            </a:p>
          </p:txBody>
        </p:sp>
        <p:sp>
          <p:nvSpPr>
            <p:cNvPr id="125" name="TextBox 124">
              <a:extLst>
                <a:ext uri="{FF2B5EF4-FFF2-40B4-BE49-F238E27FC236}">
                  <a16:creationId xmlns="" xmlns:a16="http://schemas.microsoft.com/office/drawing/2014/main" id="{956DD526-56DC-B949-C760-F3F6CD797CE7}"/>
                </a:ext>
              </a:extLst>
            </p:cNvPr>
            <p:cNvSpPr txBox="1"/>
            <p:nvPr/>
          </p:nvSpPr>
          <p:spPr>
            <a:xfrm>
              <a:off x="7897585" y="5285713"/>
              <a:ext cx="34176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10</a:t>
              </a:r>
            </a:p>
          </p:txBody>
        </p:sp>
        <p:sp>
          <p:nvSpPr>
            <p:cNvPr id="126" name="TextBox 125">
              <a:extLst>
                <a:ext uri="{FF2B5EF4-FFF2-40B4-BE49-F238E27FC236}">
                  <a16:creationId xmlns="" xmlns:a16="http://schemas.microsoft.com/office/drawing/2014/main" id="{0B21BF7F-36D9-17B8-5487-9E7AD07F5F6E}"/>
                </a:ext>
              </a:extLst>
            </p:cNvPr>
            <p:cNvSpPr txBox="1"/>
            <p:nvPr/>
          </p:nvSpPr>
          <p:spPr>
            <a:xfrm>
              <a:off x="7897585"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6</a:t>
              </a:r>
            </a:p>
          </p:txBody>
        </p:sp>
        <p:sp>
          <p:nvSpPr>
            <p:cNvPr id="127" name="TextBox 126">
              <a:extLst>
                <a:ext uri="{FF2B5EF4-FFF2-40B4-BE49-F238E27FC236}">
                  <a16:creationId xmlns="" xmlns:a16="http://schemas.microsoft.com/office/drawing/2014/main" id="{C95CB154-F55D-40A0-0D13-8FFAA890C554}"/>
                </a:ext>
              </a:extLst>
            </p:cNvPr>
            <p:cNvSpPr txBox="1"/>
            <p:nvPr/>
          </p:nvSpPr>
          <p:spPr>
            <a:xfrm>
              <a:off x="8211126" y="5285713"/>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5</a:t>
              </a:r>
            </a:p>
          </p:txBody>
        </p:sp>
        <p:sp>
          <p:nvSpPr>
            <p:cNvPr id="128" name="TextBox 127">
              <a:extLst>
                <a:ext uri="{FF2B5EF4-FFF2-40B4-BE49-F238E27FC236}">
                  <a16:creationId xmlns="" xmlns:a16="http://schemas.microsoft.com/office/drawing/2014/main" id="{13B5DA6C-94FA-7B74-36D4-73778F961216}"/>
                </a:ext>
              </a:extLst>
            </p:cNvPr>
            <p:cNvSpPr txBox="1"/>
            <p:nvPr/>
          </p:nvSpPr>
          <p:spPr>
            <a:xfrm>
              <a:off x="8211126"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3</a:t>
              </a:r>
            </a:p>
          </p:txBody>
        </p:sp>
        <p:sp>
          <p:nvSpPr>
            <p:cNvPr id="129" name="TextBox 128">
              <a:extLst>
                <a:ext uri="{FF2B5EF4-FFF2-40B4-BE49-F238E27FC236}">
                  <a16:creationId xmlns="" xmlns:a16="http://schemas.microsoft.com/office/drawing/2014/main" id="{A8EDFE8B-AB6F-7A91-55C4-F37E0C11DFB2}"/>
                </a:ext>
              </a:extLst>
            </p:cNvPr>
            <p:cNvSpPr txBox="1"/>
            <p:nvPr/>
          </p:nvSpPr>
          <p:spPr>
            <a:xfrm>
              <a:off x="8488655" y="5285713"/>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a:t>
              </a:r>
            </a:p>
          </p:txBody>
        </p:sp>
        <p:sp>
          <p:nvSpPr>
            <p:cNvPr id="130" name="TextBox 129">
              <a:extLst>
                <a:ext uri="{FF2B5EF4-FFF2-40B4-BE49-F238E27FC236}">
                  <a16:creationId xmlns="" xmlns:a16="http://schemas.microsoft.com/office/drawing/2014/main" id="{867B7AFC-19AC-072F-B620-FECA3853627A}"/>
                </a:ext>
              </a:extLst>
            </p:cNvPr>
            <p:cNvSpPr txBox="1"/>
            <p:nvPr/>
          </p:nvSpPr>
          <p:spPr>
            <a:xfrm>
              <a:off x="8488655"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a:t>
              </a:r>
            </a:p>
          </p:txBody>
        </p:sp>
        <p:sp>
          <p:nvSpPr>
            <p:cNvPr id="131" name="TextBox 130">
              <a:extLst>
                <a:ext uri="{FF2B5EF4-FFF2-40B4-BE49-F238E27FC236}">
                  <a16:creationId xmlns="" xmlns:a16="http://schemas.microsoft.com/office/drawing/2014/main" id="{16E996F9-AEFA-C26C-176B-2E2A467BFC02}"/>
                </a:ext>
              </a:extLst>
            </p:cNvPr>
            <p:cNvSpPr txBox="1"/>
            <p:nvPr/>
          </p:nvSpPr>
          <p:spPr>
            <a:xfrm>
              <a:off x="8766185" y="5285713"/>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a:t>
              </a:r>
            </a:p>
          </p:txBody>
        </p:sp>
        <p:sp>
          <p:nvSpPr>
            <p:cNvPr id="132" name="TextBox 131">
              <a:extLst>
                <a:ext uri="{FF2B5EF4-FFF2-40B4-BE49-F238E27FC236}">
                  <a16:creationId xmlns="" xmlns:a16="http://schemas.microsoft.com/office/drawing/2014/main" id="{BFF7246A-D504-B111-98B2-18D97DCB350F}"/>
                </a:ext>
              </a:extLst>
            </p:cNvPr>
            <p:cNvSpPr txBox="1"/>
            <p:nvPr/>
          </p:nvSpPr>
          <p:spPr>
            <a:xfrm>
              <a:off x="8766185"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a:t>
              </a:r>
            </a:p>
          </p:txBody>
        </p:sp>
        <p:sp>
          <p:nvSpPr>
            <p:cNvPr id="133" name="TextBox 132">
              <a:extLst>
                <a:ext uri="{FF2B5EF4-FFF2-40B4-BE49-F238E27FC236}">
                  <a16:creationId xmlns="" xmlns:a16="http://schemas.microsoft.com/office/drawing/2014/main" id="{72B53541-E8BE-9BC5-9E2E-F970C34395A0}"/>
                </a:ext>
              </a:extLst>
            </p:cNvPr>
            <p:cNvSpPr txBox="1"/>
            <p:nvPr/>
          </p:nvSpPr>
          <p:spPr>
            <a:xfrm>
              <a:off x="1296396" y="5285713"/>
              <a:ext cx="889987"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Elacestrant</a:t>
              </a:r>
            </a:p>
          </p:txBody>
        </p:sp>
        <p:sp>
          <p:nvSpPr>
            <p:cNvPr id="134" name="TextBox 133">
              <a:extLst>
                <a:ext uri="{FF2B5EF4-FFF2-40B4-BE49-F238E27FC236}">
                  <a16:creationId xmlns="" xmlns:a16="http://schemas.microsoft.com/office/drawing/2014/main" id="{FD689C0B-C8F3-2510-FE55-7ED030787401}"/>
                </a:ext>
              </a:extLst>
            </p:cNvPr>
            <p:cNvSpPr txBox="1"/>
            <p:nvPr/>
          </p:nvSpPr>
          <p:spPr>
            <a:xfrm>
              <a:off x="1296396" y="5093577"/>
              <a:ext cx="856325"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No. at risk:</a:t>
              </a:r>
            </a:p>
          </p:txBody>
        </p:sp>
        <p:sp>
          <p:nvSpPr>
            <p:cNvPr id="135" name="TextBox 134">
              <a:extLst>
                <a:ext uri="{FF2B5EF4-FFF2-40B4-BE49-F238E27FC236}">
                  <a16:creationId xmlns="" xmlns:a16="http://schemas.microsoft.com/office/drawing/2014/main" id="{86A1F457-0A7A-A737-BED0-4DBA401EFC19}"/>
                </a:ext>
              </a:extLst>
            </p:cNvPr>
            <p:cNvSpPr txBox="1"/>
            <p:nvPr/>
          </p:nvSpPr>
          <p:spPr>
            <a:xfrm>
              <a:off x="1296396" y="5490571"/>
              <a:ext cx="490840"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SOC</a:t>
              </a:r>
            </a:p>
          </p:txBody>
        </p:sp>
        <p:sp>
          <p:nvSpPr>
            <p:cNvPr id="136" name="TextBox 135">
              <a:extLst>
                <a:ext uri="{FF2B5EF4-FFF2-40B4-BE49-F238E27FC236}">
                  <a16:creationId xmlns="" xmlns:a16="http://schemas.microsoft.com/office/drawing/2014/main" id="{9F9F3D6B-8B2F-57D2-5277-326F0A07D4A1}"/>
                </a:ext>
              </a:extLst>
            </p:cNvPr>
            <p:cNvSpPr txBox="1"/>
            <p:nvPr/>
          </p:nvSpPr>
          <p:spPr>
            <a:xfrm>
              <a:off x="9043714" y="5285713"/>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2</a:t>
              </a:r>
            </a:p>
          </p:txBody>
        </p:sp>
        <p:sp>
          <p:nvSpPr>
            <p:cNvPr id="137" name="TextBox 136">
              <a:extLst>
                <a:ext uri="{FF2B5EF4-FFF2-40B4-BE49-F238E27FC236}">
                  <a16:creationId xmlns="" xmlns:a16="http://schemas.microsoft.com/office/drawing/2014/main" id="{831820E7-4AC7-E542-CA81-D7236E2306F4}"/>
                </a:ext>
              </a:extLst>
            </p:cNvPr>
            <p:cNvSpPr txBox="1"/>
            <p:nvPr/>
          </p:nvSpPr>
          <p:spPr>
            <a:xfrm>
              <a:off x="9043714"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1</a:t>
              </a:r>
            </a:p>
          </p:txBody>
        </p:sp>
        <p:sp>
          <p:nvSpPr>
            <p:cNvPr id="138" name="TextBox 137">
              <a:extLst>
                <a:ext uri="{FF2B5EF4-FFF2-40B4-BE49-F238E27FC236}">
                  <a16:creationId xmlns="" xmlns:a16="http://schemas.microsoft.com/office/drawing/2014/main" id="{AA38E062-8255-E2F0-D399-66FFFFBAFF30}"/>
                </a:ext>
              </a:extLst>
            </p:cNvPr>
            <p:cNvSpPr txBox="1"/>
            <p:nvPr/>
          </p:nvSpPr>
          <p:spPr>
            <a:xfrm>
              <a:off x="9321244" y="5285713"/>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0</a:t>
              </a:r>
            </a:p>
          </p:txBody>
        </p:sp>
        <p:sp>
          <p:nvSpPr>
            <p:cNvPr id="139" name="TextBox 138">
              <a:extLst>
                <a:ext uri="{FF2B5EF4-FFF2-40B4-BE49-F238E27FC236}">
                  <a16:creationId xmlns="" xmlns:a16="http://schemas.microsoft.com/office/drawing/2014/main" id="{6818A843-4A1F-7EC3-5806-F4A44B67A465}"/>
                </a:ext>
              </a:extLst>
            </p:cNvPr>
            <p:cNvSpPr txBox="1"/>
            <p:nvPr/>
          </p:nvSpPr>
          <p:spPr>
            <a:xfrm>
              <a:off x="9321244" y="5490571"/>
              <a:ext cx="263214" cy="240639"/>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0</a:t>
              </a:r>
            </a:p>
          </p:txBody>
        </p:sp>
        <p:sp>
          <p:nvSpPr>
            <p:cNvPr id="140" name="Freeform: Shape 139">
              <a:extLst>
                <a:ext uri="{FF2B5EF4-FFF2-40B4-BE49-F238E27FC236}">
                  <a16:creationId xmlns="" xmlns:a16="http://schemas.microsoft.com/office/drawing/2014/main" id="{A6C574D1-92BC-A26C-F423-AD7F74E90FE1}"/>
                </a:ext>
              </a:extLst>
            </p:cNvPr>
            <p:cNvSpPr/>
            <p:nvPr/>
          </p:nvSpPr>
          <p:spPr>
            <a:xfrm>
              <a:off x="2283176" y="1240084"/>
              <a:ext cx="7000986" cy="1495036"/>
            </a:xfrm>
            <a:custGeom>
              <a:avLst/>
              <a:gdLst>
                <a:gd name="connsiteX0" fmla="*/ 5713828 w 7000986"/>
                <a:gd name="connsiteY0" fmla="*/ 0 h 1495036"/>
                <a:gd name="connsiteX1" fmla="*/ 6080632 w 7000986"/>
                <a:gd name="connsiteY1" fmla="*/ 0 h 1495036"/>
                <a:gd name="connsiteX2" fmla="*/ 7000986 w 7000986"/>
                <a:gd name="connsiteY2" fmla="*/ 1495036 h 1495036"/>
                <a:gd name="connsiteX3" fmla="*/ 5627787 w 7000986"/>
                <a:gd name="connsiteY3" fmla="*/ 1495036 h 1495036"/>
                <a:gd name="connsiteX4" fmla="*/ 5585953 w 7000986"/>
                <a:gd name="connsiteY4" fmla="*/ 1397135 h 1495036"/>
                <a:gd name="connsiteX5" fmla="*/ 5444924 w 7000986"/>
                <a:gd name="connsiteY5" fmla="*/ 1397135 h 1495036"/>
                <a:gd name="connsiteX6" fmla="*/ 5444924 w 7000986"/>
                <a:gd name="connsiteY6" fmla="*/ 1317564 h 1495036"/>
                <a:gd name="connsiteX7" fmla="*/ 5303895 w 7000986"/>
                <a:gd name="connsiteY7" fmla="*/ 1317564 h 1495036"/>
                <a:gd name="connsiteX8" fmla="*/ 5241144 w 7000986"/>
                <a:gd name="connsiteY8" fmla="*/ 1274867 h 1495036"/>
                <a:gd name="connsiteX9" fmla="*/ 5147125 w 7000986"/>
                <a:gd name="connsiteY9" fmla="*/ 1274867 h 1495036"/>
                <a:gd name="connsiteX10" fmla="*/ 5131383 w 7000986"/>
                <a:gd name="connsiteY10" fmla="*/ 1219879 h 1495036"/>
                <a:gd name="connsiteX11" fmla="*/ 5068847 w 7000986"/>
                <a:gd name="connsiteY11" fmla="*/ 1177182 h 1495036"/>
                <a:gd name="connsiteX12" fmla="*/ 4948735 w 7000986"/>
                <a:gd name="connsiteY12" fmla="*/ 1128232 h 1495036"/>
                <a:gd name="connsiteX13" fmla="*/ 4745170 w 7000986"/>
                <a:gd name="connsiteY13" fmla="*/ 1122194 h 1495036"/>
                <a:gd name="connsiteX14" fmla="*/ 4682635 w 7000986"/>
                <a:gd name="connsiteY14" fmla="*/ 1097611 h 1495036"/>
                <a:gd name="connsiteX15" fmla="*/ 4620099 w 7000986"/>
                <a:gd name="connsiteY15" fmla="*/ 1097611 h 1495036"/>
                <a:gd name="connsiteX16" fmla="*/ 4562739 w 7000986"/>
                <a:gd name="connsiteY16" fmla="*/ 1042622 h 1495036"/>
                <a:gd name="connsiteX17" fmla="*/ 4218145 w 7000986"/>
                <a:gd name="connsiteY17" fmla="*/ 1060952 h 1495036"/>
                <a:gd name="connsiteX18" fmla="*/ 4155609 w 7000986"/>
                <a:gd name="connsiteY18" fmla="*/ 987634 h 1495036"/>
                <a:gd name="connsiteX19" fmla="*/ 3967571 w 7000986"/>
                <a:gd name="connsiteY19" fmla="*/ 999925 h 1495036"/>
                <a:gd name="connsiteX20" fmla="*/ 3931127 w 7000986"/>
                <a:gd name="connsiteY20" fmla="*/ 932646 h 1495036"/>
                <a:gd name="connsiteX21" fmla="*/ 3800665 w 7000986"/>
                <a:gd name="connsiteY21" fmla="*/ 932646 h 1495036"/>
                <a:gd name="connsiteX22" fmla="*/ 3800665 w 7000986"/>
                <a:gd name="connsiteY22" fmla="*/ 847036 h 1495036"/>
                <a:gd name="connsiteX23" fmla="*/ 3691119 w 7000986"/>
                <a:gd name="connsiteY23" fmla="*/ 847036 h 1495036"/>
                <a:gd name="connsiteX24" fmla="*/ 3612842 w 7000986"/>
                <a:gd name="connsiteY24" fmla="*/ 761427 h 1495036"/>
                <a:gd name="connsiteX25" fmla="*/ 3529389 w 7000986"/>
                <a:gd name="connsiteY25" fmla="*/ 761427 h 1495036"/>
                <a:gd name="connsiteX26" fmla="*/ 3477204 w 7000986"/>
                <a:gd name="connsiteY26" fmla="*/ 718730 h 1495036"/>
                <a:gd name="connsiteX27" fmla="*/ 3398927 w 7000986"/>
                <a:gd name="connsiteY27" fmla="*/ 718730 h 1495036"/>
                <a:gd name="connsiteX28" fmla="*/ 3325824 w 7000986"/>
                <a:gd name="connsiteY28" fmla="*/ 694147 h 1495036"/>
                <a:gd name="connsiteX29" fmla="*/ 3252722 w 7000986"/>
                <a:gd name="connsiteY29" fmla="*/ 657488 h 1495036"/>
                <a:gd name="connsiteX30" fmla="*/ 3195362 w 7000986"/>
                <a:gd name="connsiteY30" fmla="*/ 645197 h 1495036"/>
                <a:gd name="connsiteX31" fmla="*/ 3138001 w 7000986"/>
                <a:gd name="connsiteY31" fmla="*/ 639159 h 1495036"/>
                <a:gd name="connsiteX32" fmla="*/ 3075250 w 7000986"/>
                <a:gd name="connsiteY32" fmla="*/ 596246 h 1495036"/>
                <a:gd name="connsiteX33" fmla="*/ 2981231 w 7000986"/>
                <a:gd name="connsiteY33" fmla="*/ 590208 h 1495036"/>
                <a:gd name="connsiteX34" fmla="*/ 2882036 w 7000986"/>
                <a:gd name="connsiteY34" fmla="*/ 559587 h 1495036"/>
                <a:gd name="connsiteX35" fmla="*/ 2735832 w 7000986"/>
                <a:gd name="connsiteY35" fmla="*/ 504599 h 1495036"/>
                <a:gd name="connsiteX36" fmla="*/ 2605369 w 7000986"/>
                <a:gd name="connsiteY36" fmla="*/ 492307 h 1495036"/>
                <a:gd name="connsiteX37" fmla="*/ 2527092 w 7000986"/>
                <a:gd name="connsiteY37" fmla="*/ 480016 h 1495036"/>
                <a:gd name="connsiteX38" fmla="*/ 2480082 w 7000986"/>
                <a:gd name="connsiteY38" fmla="*/ 461687 h 1495036"/>
                <a:gd name="connsiteX39" fmla="*/ 2406980 w 7000986"/>
                <a:gd name="connsiteY39" fmla="*/ 461687 h 1495036"/>
                <a:gd name="connsiteX40" fmla="*/ 2380887 w 7000986"/>
                <a:gd name="connsiteY40" fmla="*/ 394407 h 1495036"/>
                <a:gd name="connsiteX41" fmla="*/ 2213766 w 7000986"/>
                <a:gd name="connsiteY41" fmla="*/ 394407 h 1495036"/>
                <a:gd name="connsiteX42" fmla="*/ 2192849 w 7000986"/>
                <a:gd name="connsiteY42" fmla="*/ 370039 h 1495036"/>
                <a:gd name="connsiteX43" fmla="*/ 1942275 w 7000986"/>
                <a:gd name="connsiteY43" fmla="*/ 370039 h 1495036"/>
                <a:gd name="connsiteX44" fmla="*/ 1926533 w 7000986"/>
                <a:gd name="connsiteY44" fmla="*/ 321089 h 1495036"/>
                <a:gd name="connsiteX45" fmla="*/ 1889874 w 7000986"/>
                <a:gd name="connsiteY45" fmla="*/ 302759 h 1495036"/>
                <a:gd name="connsiteX46" fmla="*/ 1665392 w 7000986"/>
                <a:gd name="connsiteY46" fmla="*/ 302759 h 1495036"/>
                <a:gd name="connsiteX47" fmla="*/ 1613207 w 7000986"/>
                <a:gd name="connsiteY47" fmla="*/ 223188 h 1495036"/>
                <a:gd name="connsiteX48" fmla="*/ 1555847 w 7000986"/>
                <a:gd name="connsiteY48" fmla="*/ 235480 h 1495036"/>
                <a:gd name="connsiteX49" fmla="*/ 1487920 w 7000986"/>
                <a:gd name="connsiteY49" fmla="*/ 211112 h 1495036"/>
                <a:gd name="connsiteX50" fmla="*/ 1440910 w 7000986"/>
                <a:gd name="connsiteY50" fmla="*/ 162162 h 1495036"/>
                <a:gd name="connsiteX51" fmla="*/ 1331365 w 7000986"/>
                <a:gd name="connsiteY51" fmla="*/ 162162 h 1495036"/>
                <a:gd name="connsiteX52" fmla="*/ 1315623 w 7000986"/>
                <a:gd name="connsiteY52" fmla="*/ 143832 h 1495036"/>
                <a:gd name="connsiteX53" fmla="*/ 1252872 w 7000986"/>
                <a:gd name="connsiteY53" fmla="*/ 137794 h 1495036"/>
                <a:gd name="connsiteX54" fmla="*/ 1059658 w 7000986"/>
                <a:gd name="connsiteY54" fmla="*/ 125503 h 1495036"/>
                <a:gd name="connsiteX55" fmla="*/ 934370 w 7000986"/>
                <a:gd name="connsiteY55" fmla="*/ 101135 h 1495036"/>
                <a:gd name="connsiteX56" fmla="*/ 882185 w 7000986"/>
                <a:gd name="connsiteY56" fmla="*/ 76552 h 1495036"/>
                <a:gd name="connsiteX57" fmla="*/ 798733 w 7000986"/>
                <a:gd name="connsiteY57" fmla="*/ 58223 h 1495036"/>
                <a:gd name="connsiteX58" fmla="*/ 699538 w 7000986"/>
                <a:gd name="connsiteY58" fmla="*/ 64261 h 1495036"/>
                <a:gd name="connsiteX59" fmla="*/ 360120 w 7000986"/>
                <a:gd name="connsiteY59" fmla="*/ 45931 h 1495036"/>
                <a:gd name="connsiteX60" fmla="*/ 349769 w 7000986"/>
                <a:gd name="connsiteY60" fmla="*/ 21348 h 1495036"/>
                <a:gd name="connsiteX61" fmla="*/ 0 w 7000986"/>
                <a:gd name="connsiteY61" fmla="*/ 15311 h 149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000986" h="1495036">
                  <a:moveTo>
                    <a:pt x="5713828" y="0"/>
                  </a:moveTo>
                  <a:lnTo>
                    <a:pt x="6080632" y="0"/>
                  </a:lnTo>
                  <a:moveTo>
                    <a:pt x="7000986" y="1495036"/>
                  </a:moveTo>
                  <a:lnTo>
                    <a:pt x="5627787" y="1495036"/>
                  </a:lnTo>
                  <a:lnTo>
                    <a:pt x="5585953" y="1397135"/>
                  </a:lnTo>
                  <a:lnTo>
                    <a:pt x="5444924" y="1397135"/>
                  </a:lnTo>
                  <a:lnTo>
                    <a:pt x="5444924" y="1317564"/>
                  </a:lnTo>
                  <a:lnTo>
                    <a:pt x="5303895" y="1317564"/>
                  </a:lnTo>
                  <a:lnTo>
                    <a:pt x="5241144" y="1274867"/>
                  </a:lnTo>
                  <a:lnTo>
                    <a:pt x="5147125" y="1274867"/>
                  </a:lnTo>
                  <a:lnTo>
                    <a:pt x="5131383" y="1219879"/>
                  </a:lnTo>
                  <a:lnTo>
                    <a:pt x="5068847" y="1177182"/>
                  </a:lnTo>
                  <a:lnTo>
                    <a:pt x="4948735" y="1128232"/>
                  </a:lnTo>
                  <a:lnTo>
                    <a:pt x="4745170" y="1122194"/>
                  </a:lnTo>
                  <a:lnTo>
                    <a:pt x="4682635" y="1097611"/>
                  </a:lnTo>
                  <a:lnTo>
                    <a:pt x="4620099" y="1097611"/>
                  </a:lnTo>
                  <a:lnTo>
                    <a:pt x="4562739" y="1042622"/>
                  </a:lnTo>
                  <a:lnTo>
                    <a:pt x="4218145" y="1060952"/>
                  </a:lnTo>
                  <a:lnTo>
                    <a:pt x="4155609" y="987634"/>
                  </a:lnTo>
                  <a:lnTo>
                    <a:pt x="3967571" y="999925"/>
                  </a:lnTo>
                  <a:lnTo>
                    <a:pt x="3931127" y="932646"/>
                  </a:lnTo>
                  <a:lnTo>
                    <a:pt x="3800665" y="932646"/>
                  </a:lnTo>
                  <a:lnTo>
                    <a:pt x="3800665" y="847036"/>
                  </a:lnTo>
                  <a:lnTo>
                    <a:pt x="3691119" y="847036"/>
                  </a:lnTo>
                  <a:lnTo>
                    <a:pt x="3612842" y="761427"/>
                  </a:lnTo>
                  <a:lnTo>
                    <a:pt x="3529389" y="761427"/>
                  </a:lnTo>
                  <a:lnTo>
                    <a:pt x="3477204" y="718730"/>
                  </a:lnTo>
                  <a:lnTo>
                    <a:pt x="3398927" y="718730"/>
                  </a:lnTo>
                  <a:lnTo>
                    <a:pt x="3325824" y="694147"/>
                  </a:lnTo>
                  <a:lnTo>
                    <a:pt x="3252722" y="657488"/>
                  </a:lnTo>
                  <a:lnTo>
                    <a:pt x="3195362" y="645197"/>
                  </a:lnTo>
                  <a:lnTo>
                    <a:pt x="3138001" y="639159"/>
                  </a:lnTo>
                  <a:lnTo>
                    <a:pt x="3075250" y="596246"/>
                  </a:lnTo>
                  <a:lnTo>
                    <a:pt x="2981231" y="590208"/>
                  </a:lnTo>
                  <a:lnTo>
                    <a:pt x="2882036" y="559587"/>
                  </a:lnTo>
                  <a:lnTo>
                    <a:pt x="2735832" y="504599"/>
                  </a:lnTo>
                  <a:lnTo>
                    <a:pt x="2605369" y="492307"/>
                  </a:lnTo>
                  <a:lnTo>
                    <a:pt x="2527092" y="480016"/>
                  </a:lnTo>
                  <a:lnTo>
                    <a:pt x="2480082" y="461687"/>
                  </a:lnTo>
                  <a:lnTo>
                    <a:pt x="2406980" y="461687"/>
                  </a:lnTo>
                  <a:lnTo>
                    <a:pt x="2380887" y="394407"/>
                  </a:lnTo>
                  <a:lnTo>
                    <a:pt x="2213766" y="394407"/>
                  </a:lnTo>
                  <a:lnTo>
                    <a:pt x="2192849" y="370039"/>
                  </a:lnTo>
                  <a:lnTo>
                    <a:pt x="1942275" y="370039"/>
                  </a:lnTo>
                  <a:lnTo>
                    <a:pt x="1926533" y="321089"/>
                  </a:lnTo>
                  <a:lnTo>
                    <a:pt x="1889874" y="302759"/>
                  </a:lnTo>
                  <a:lnTo>
                    <a:pt x="1665392" y="302759"/>
                  </a:lnTo>
                  <a:lnTo>
                    <a:pt x="1613207" y="223188"/>
                  </a:lnTo>
                  <a:lnTo>
                    <a:pt x="1555847" y="235480"/>
                  </a:lnTo>
                  <a:lnTo>
                    <a:pt x="1487920" y="211112"/>
                  </a:lnTo>
                  <a:lnTo>
                    <a:pt x="1440910" y="162162"/>
                  </a:lnTo>
                  <a:lnTo>
                    <a:pt x="1331365" y="162162"/>
                  </a:lnTo>
                  <a:lnTo>
                    <a:pt x="1315623" y="143832"/>
                  </a:lnTo>
                  <a:lnTo>
                    <a:pt x="1252872" y="137794"/>
                  </a:lnTo>
                  <a:lnTo>
                    <a:pt x="1059658" y="125503"/>
                  </a:lnTo>
                  <a:lnTo>
                    <a:pt x="934370" y="101135"/>
                  </a:lnTo>
                  <a:lnTo>
                    <a:pt x="882185" y="76552"/>
                  </a:lnTo>
                  <a:lnTo>
                    <a:pt x="798733" y="58223"/>
                  </a:lnTo>
                  <a:lnTo>
                    <a:pt x="699538" y="64261"/>
                  </a:lnTo>
                  <a:lnTo>
                    <a:pt x="360120" y="45931"/>
                  </a:lnTo>
                  <a:lnTo>
                    <a:pt x="349769" y="21348"/>
                  </a:lnTo>
                  <a:lnTo>
                    <a:pt x="0" y="15311"/>
                  </a:lnTo>
                </a:path>
              </a:pathLst>
            </a:custGeom>
            <a:noFill/>
            <a:ln w="21549" cap="flat">
              <a:solidFill>
                <a:srgbClr val="E15E87"/>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1" name="Freeform: Shape 140">
              <a:extLst>
                <a:ext uri="{FF2B5EF4-FFF2-40B4-BE49-F238E27FC236}">
                  <a16:creationId xmlns="" xmlns:a16="http://schemas.microsoft.com/office/drawing/2014/main" id="{72A4FC01-DC6C-48D1-69B8-DBED306256C3}"/>
                </a:ext>
              </a:extLst>
            </p:cNvPr>
            <p:cNvSpPr/>
            <p:nvPr/>
          </p:nvSpPr>
          <p:spPr>
            <a:xfrm>
              <a:off x="8131779" y="1187252"/>
              <a:ext cx="97469" cy="105663"/>
            </a:xfrm>
            <a:custGeom>
              <a:avLst/>
              <a:gdLst>
                <a:gd name="connsiteX0" fmla="*/ 0 w 97469"/>
                <a:gd name="connsiteY0" fmla="*/ 52832 h 105663"/>
                <a:gd name="connsiteX1" fmla="*/ 48734 w 97469"/>
                <a:gd name="connsiteY1" fmla="*/ 0 h 105663"/>
                <a:gd name="connsiteX2" fmla="*/ 97469 w 97469"/>
                <a:gd name="connsiteY2" fmla="*/ 52832 h 105663"/>
                <a:gd name="connsiteX3" fmla="*/ 48734 w 97469"/>
                <a:gd name="connsiteY3" fmla="*/ 105664 h 105663"/>
                <a:gd name="connsiteX4" fmla="*/ 0 w 97469"/>
                <a:gd name="connsiteY4" fmla="*/ 52832 h 1056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69" h="105663">
                  <a:moveTo>
                    <a:pt x="0" y="52832"/>
                  </a:moveTo>
                  <a:cubicBezTo>
                    <a:pt x="0" y="23720"/>
                    <a:pt x="21779" y="0"/>
                    <a:pt x="48734" y="0"/>
                  </a:cubicBezTo>
                  <a:cubicBezTo>
                    <a:pt x="75689" y="0"/>
                    <a:pt x="97469" y="23720"/>
                    <a:pt x="97469" y="52832"/>
                  </a:cubicBezTo>
                  <a:cubicBezTo>
                    <a:pt x="97469" y="81943"/>
                    <a:pt x="75689" y="105664"/>
                    <a:pt x="48734" y="105664"/>
                  </a:cubicBezTo>
                  <a:cubicBezTo>
                    <a:pt x="21779" y="105664"/>
                    <a:pt x="0" y="81943"/>
                    <a:pt x="0" y="52832"/>
                  </a:cubicBezTo>
                  <a:close/>
                </a:path>
              </a:pathLst>
            </a:custGeom>
            <a:noFill/>
            <a:ln w="16162" cap="flat">
              <a:solidFill>
                <a:srgbClr val="E15E87"/>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2" name="TextBox 141">
              <a:extLst>
                <a:ext uri="{FF2B5EF4-FFF2-40B4-BE49-F238E27FC236}">
                  <a16:creationId xmlns="" xmlns:a16="http://schemas.microsoft.com/office/drawing/2014/main" id="{066514D7-3901-AEEB-12EE-6241D4D28C9E}"/>
                </a:ext>
              </a:extLst>
            </p:cNvPr>
            <p:cNvSpPr txBox="1"/>
            <p:nvPr/>
          </p:nvSpPr>
          <p:spPr>
            <a:xfrm>
              <a:off x="8332316" y="1104442"/>
              <a:ext cx="889987" cy="240640"/>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Elacestrant</a:t>
              </a:r>
            </a:p>
          </p:txBody>
        </p:sp>
        <p:sp>
          <p:nvSpPr>
            <p:cNvPr id="143" name="Freeform: Shape 142">
              <a:extLst>
                <a:ext uri="{FF2B5EF4-FFF2-40B4-BE49-F238E27FC236}">
                  <a16:creationId xmlns="" xmlns:a16="http://schemas.microsoft.com/office/drawing/2014/main" id="{F4441BF1-8C52-9BFF-631E-E1C2EE21192D}"/>
                </a:ext>
              </a:extLst>
            </p:cNvPr>
            <p:cNvSpPr/>
            <p:nvPr/>
          </p:nvSpPr>
          <p:spPr>
            <a:xfrm>
              <a:off x="7997003" y="1444942"/>
              <a:ext cx="366804" cy="21564"/>
            </a:xfrm>
            <a:custGeom>
              <a:avLst/>
              <a:gdLst>
                <a:gd name="connsiteX0" fmla="*/ 0 w 366804"/>
                <a:gd name="connsiteY0" fmla="*/ 0 h 21564"/>
                <a:gd name="connsiteX1" fmla="*/ 366804 w 366804"/>
                <a:gd name="connsiteY1" fmla="*/ 0 h 21564"/>
              </a:gdLst>
              <a:ahLst/>
              <a:cxnLst>
                <a:cxn ang="0">
                  <a:pos x="connsiteX0" y="connsiteY0"/>
                </a:cxn>
                <a:cxn ang="0">
                  <a:pos x="connsiteX1" y="connsiteY1"/>
                </a:cxn>
              </a:cxnLst>
              <a:rect l="l" t="t" r="r" b="b"/>
              <a:pathLst>
                <a:path w="366804" h="21564">
                  <a:moveTo>
                    <a:pt x="0" y="0"/>
                  </a:moveTo>
                  <a:lnTo>
                    <a:pt x="366804" y="0"/>
                  </a:lnTo>
                </a:path>
              </a:pathLst>
            </a:custGeom>
            <a:ln w="21549" cap="flat">
              <a:solidFill>
                <a:srgbClr val="32186B"/>
              </a:solidFill>
              <a:custDash>
                <a:ds d="0" sp="0"/>
                <a:ds d="225000" sp="150000"/>
              </a:custDash>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4" name="Freeform: Shape 143">
              <a:extLst>
                <a:ext uri="{FF2B5EF4-FFF2-40B4-BE49-F238E27FC236}">
                  <a16:creationId xmlns="" xmlns:a16="http://schemas.microsoft.com/office/drawing/2014/main" id="{77554BB8-25CB-5A6C-D192-C323A4957F12}"/>
                </a:ext>
              </a:extLst>
            </p:cNvPr>
            <p:cNvSpPr/>
            <p:nvPr/>
          </p:nvSpPr>
          <p:spPr>
            <a:xfrm>
              <a:off x="8131779" y="1392110"/>
              <a:ext cx="97469" cy="105663"/>
            </a:xfrm>
            <a:custGeom>
              <a:avLst/>
              <a:gdLst>
                <a:gd name="connsiteX0" fmla="*/ 0 w 97469"/>
                <a:gd name="connsiteY0" fmla="*/ 52832 h 105663"/>
                <a:gd name="connsiteX1" fmla="*/ 48734 w 97469"/>
                <a:gd name="connsiteY1" fmla="*/ 0 h 105663"/>
                <a:gd name="connsiteX2" fmla="*/ 97469 w 97469"/>
                <a:gd name="connsiteY2" fmla="*/ 52832 h 105663"/>
                <a:gd name="connsiteX3" fmla="*/ 48734 w 97469"/>
                <a:gd name="connsiteY3" fmla="*/ 105664 h 105663"/>
                <a:gd name="connsiteX4" fmla="*/ 0 w 97469"/>
                <a:gd name="connsiteY4" fmla="*/ 52832 h 1056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69" h="105663">
                  <a:moveTo>
                    <a:pt x="0" y="52832"/>
                  </a:moveTo>
                  <a:cubicBezTo>
                    <a:pt x="0" y="23720"/>
                    <a:pt x="21779" y="0"/>
                    <a:pt x="48734" y="0"/>
                  </a:cubicBezTo>
                  <a:cubicBezTo>
                    <a:pt x="75689" y="0"/>
                    <a:pt x="97469" y="23720"/>
                    <a:pt x="97469" y="52832"/>
                  </a:cubicBezTo>
                  <a:cubicBezTo>
                    <a:pt x="97469" y="81943"/>
                    <a:pt x="75689" y="105664"/>
                    <a:pt x="48734" y="105664"/>
                  </a:cubicBezTo>
                  <a:cubicBezTo>
                    <a:pt x="21779" y="105664"/>
                    <a:pt x="0" y="81943"/>
                    <a:pt x="0" y="52832"/>
                  </a:cubicBezTo>
                  <a:close/>
                </a:path>
              </a:pathLst>
            </a:custGeom>
            <a:noFill/>
            <a:ln w="16162" cap="flat">
              <a:solidFill>
                <a:srgbClr val="32186B"/>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5" name="TextBox 144">
              <a:extLst>
                <a:ext uri="{FF2B5EF4-FFF2-40B4-BE49-F238E27FC236}">
                  <a16:creationId xmlns="" xmlns:a16="http://schemas.microsoft.com/office/drawing/2014/main" id="{9FC04474-4AFF-BAF3-045D-65095313B2D5}"/>
                </a:ext>
              </a:extLst>
            </p:cNvPr>
            <p:cNvSpPr txBox="1"/>
            <p:nvPr/>
          </p:nvSpPr>
          <p:spPr>
            <a:xfrm>
              <a:off x="8332316" y="1309300"/>
              <a:ext cx="490840" cy="240640"/>
            </a:xfrm>
            <a:prstGeom prst="rect">
              <a:avLst/>
            </a:prstGeom>
            <a:noFill/>
          </p:spPr>
          <p:txBody>
            <a:bodyPr wrap="square" rtlCol="0">
              <a:spAutoFit/>
            </a:bodyPr>
            <a:lstStyle/>
            <a:p>
              <a:pPr algn="l"/>
              <a:r>
                <a:rPr lang="en-US" sz="1100" spc="0" baseline="0">
                  <a:ln/>
                  <a:solidFill>
                    <a:srgbClr val="181815"/>
                  </a:solidFill>
                  <a:latin typeface="Arial" panose="020B0604020202020204" pitchFamily="34" charset="0"/>
                  <a:cs typeface="Arial" panose="020B0604020202020204" pitchFamily="34" charset="0"/>
                  <a:sym typeface="Univers"/>
                  <a:rtl val="0"/>
                </a:rPr>
                <a:t>SOC</a:t>
              </a:r>
            </a:p>
          </p:txBody>
        </p:sp>
        <p:grpSp>
          <p:nvGrpSpPr>
            <p:cNvPr id="185" name="Group 184">
              <a:extLst>
                <a:ext uri="{FF2B5EF4-FFF2-40B4-BE49-F238E27FC236}">
                  <a16:creationId xmlns="" xmlns:a16="http://schemas.microsoft.com/office/drawing/2014/main" id="{B0CAECBF-6C71-6DCA-3E7F-9CF84CDD8A00}"/>
                </a:ext>
              </a:extLst>
            </p:cNvPr>
            <p:cNvGrpSpPr/>
            <p:nvPr/>
          </p:nvGrpSpPr>
          <p:grpSpPr>
            <a:xfrm>
              <a:off x="2215896" y="1245259"/>
              <a:ext cx="7272908" cy="1657197"/>
              <a:chOff x="2215896" y="1245259"/>
              <a:chExt cx="7272908" cy="1657197"/>
            </a:xfrm>
          </p:grpSpPr>
          <p:sp>
            <p:nvSpPr>
              <p:cNvPr id="147" name="Freeform: Shape 146">
                <a:extLst>
                  <a:ext uri="{FF2B5EF4-FFF2-40B4-BE49-F238E27FC236}">
                    <a16:creationId xmlns="" xmlns:a16="http://schemas.microsoft.com/office/drawing/2014/main" id="{7E970C70-52D3-5B7D-B143-81A60720D5CF}"/>
                  </a:ext>
                </a:extLst>
              </p:cNvPr>
              <p:cNvSpPr/>
              <p:nvPr/>
            </p:nvSpPr>
            <p:spPr>
              <a:xfrm>
                <a:off x="2215896" y="1245259"/>
                <a:ext cx="7272908" cy="1657197"/>
              </a:xfrm>
              <a:custGeom>
                <a:avLst/>
                <a:gdLst>
                  <a:gd name="connsiteX0" fmla="*/ 5673719 w 7272908"/>
                  <a:gd name="connsiteY0" fmla="*/ 1613207 h 1657197"/>
                  <a:gd name="connsiteX1" fmla="*/ 5712750 w 7272908"/>
                  <a:gd name="connsiteY1" fmla="*/ 1569217 h 1657197"/>
                  <a:gd name="connsiteX2" fmla="*/ 5751780 w 7272908"/>
                  <a:gd name="connsiteY2" fmla="*/ 1613207 h 1657197"/>
                  <a:gd name="connsiteX3" fmla="*/ 5712750 w 7272908"/>
                  <a:gd name="connsiteY3" fmla="*/ 1657198 h 1657197"/>
                  <a:gd name="connsiteX4" fmla="*/ 5673719 w 7272908"/>
                  <a:gd name="connsiteY4" fmla="*/ 1613207 h 1657197"/>
                  <a:gd name="connsiteX5" fmla="*/ 5693126 w 7272908"/>
                  <a:gd name="connsiteY5" fmla="*/ 1613207 h 1657197"/>
                  <a:gd name="connsiteX6" fmla="*/ 5732157 w 7272908"/>
                  <a:gd name="connsiteY6" fmla="*/ 1569217 h 1657197"/>
                  <a:gd name="connsiteX7" fmla="*/ 5771188 w 7272908"/>
                  <a:gd name="connsiteY7" fmla="*/ 1613207 h 1657197"/>
                  <a:gd name="connsiteX8" fmla="*/ 5732157 w 7272908"/>
                  <a:gd name="connsiteY8" fmla="*/ 1657198 h 1657197"/>
                  <a:gd name="connsiteX9" fmla="*/ 5693126 w 7272908"/>
                  <a:gd name="connsiteY9" fmla="*/ 1613207 h 1657197"/>
                  <a:gd name="connsiteX10" fmla="*/ 5732157 w 7272908"/>
                  <a:gd name="connsiteY10" fmla="*/ 1613207 h 1657197"/>
                  <a:gd name="connsiteX11" fmla="*/ 5761484 w 7272908"/>
                  <a:gd name="connsiteY11" fmla="*/ 1569217 h 1657197"/>
                  <a:gd name="connsiteX12" fmla="*/ 5790811 w 7272908"/>
                  <a:gd name="connsiteY12" fmla="*/ 1613207 h 1657197"/>
                  <a:gd name="connsiteX13" fmla="*/ 5761484 w 7272908"/>
                  <a:gd name="connsiteY13" fmla="*/ 1657198 h 1657197"/>
                  <a:gd name="connsiteX14" fmla="*/ 5732157 w 7272908"/>
                  <a:gd name="connsiteY14" fmla="*/ 1613207 h 1657197"/>
                  <a:gd name="connsiteX15" fmla="*/ 5810219 w 7272908"/>
                  <a:gd name="connsiteY15" fmla="*/ 1613207 h 1657197"/>
                  <a:gd name="connsiteX16" fmla="*/ 5849250 w 7272908"/>
                  <a:gd name="connsiteY16" fmla="*/ 1569217 h 1657197"/>
                  <a:gd name="connsiteX17" fmla="*/ 5888281 w 7272908"/>
                  <a:gd name="connsiteY17" fmla="*/ 1613207 h 1657197"/>
                  <a:gd name="connsiteX18" fmla="*/ 5849250 w 7272908"/>
                  <a:gd name="connsiteY18" fmla="*/ 1657198 h 1657197"/>
                  <a:gd name="connsiteX19" fmla="*/ 5810219 w 7272908"/>
                  <a:gd name="connsiteY19" fmla="*/ 1613207 h 1657197"/>
                  <a:gd name="connsiteX20" fmla="*/ 5849250 w 7272908"/>
                  <a:gd name="connsiteY20" fmla="*/ 1613207 h 1657197"/>
                  <a:gd name="connsiteX21" fmla="*/ 5888281 w 7272908"/>
                  <a:gd name="connsiteY21" fmla="*/ 1569217 h 1657197"/>
                  <a:gd name="connsiteX22" fmla="*/ 5927312 w 7272908"/>
                  <a:gd name="connsiteY22" fmla="*/ 1613207 h 1657197"/>
                  <a:gd name="connsiteX23" fmla="*/ 5888281 w 7272908"/>
                  <a:gd name="connsiteY23" fmla="*/ 1657198 h 1657197"/>
                  <a:gd name="connsiteX24" fmla="*/ 5849250 w 7272908"/>
                  <a:gd name="connsiteY24" fmla="*/ 1613207 h 1657197"/>
                  <a:gd name="connsiteX25" fmla="*/ 5927312 w 7272908"/>
                  <a:gd name="connsiteY25" fmla="*/ 1613207 h 1657197"/>
                  <a:gd name="connsiteX26" fmla="*/ 5966343 w 7272908"/>
                  <a:gd name="connsiteY26" fmla="*/ 1569217 h 1657197"/>
                  <a:gd name="connsiteX27" fmla="*/ 6005374 w 7272908"/>
                  <a:gd name="connsiteY27" fmla="*/ 1613207 h 1657197"/>
                  <a:gd name="connsiteX28" fmla="*/ 5966343 w 7272908"/>
                  <a:gd name="connsiteY28" fmla="*/ 1657198 h 1657197"/>
                  <a:gd name="connsiteX29" fmla="*/ 5927312 w 7272908"/>
                  <a:gd name="connsiteY29" fmla="*/ 1613207 h 1657197"/>
                  <a:gd name="connsiteX30" fmla="*/ 6122251 w 7272908"/>
                  <a:gd name="connsiteY30" fmla="*/ 1613207 h 1657197"/>
                  <a:gd name="connsiteX31" fmla="*/ 6161282 w 7272908"/>
                  <a:gd name="connsiteY31" fmla="*/ 1569217 h 1657197"/>
                  <a:gd name="connsiteX32" fmla="*/ 6200313 w 7272908"/>
                  <a:gd name="connsiteY32" fmla="*/ 1613207 h 1657197"/>
                  <a:gd name="connsiteX33" fmla="*/ 6161282 w 7272908"/>
                  <a:gd name="connsiteY33" fmla="*/ 1657198 h 1657197"/>
                  <a:gd name="connsiteX34" fmla="*/ 6122251 w 7272908"/>
                  <a:gd name="connsiteY34" fmla="*/ 1613207 h 1657197"/>
                  <a:gd name="connsiteX35" fmla="*/ 6297782 w 7272908"/>
                  <a:gd name="connsiteY35" fmla="*/ 1613207 h 1657197"/>
                  <a:gd name="connsiteX36" fmla="*/ 6336813 w 7272908"/>
                  <a:gd name="connsiteY36" fmla="*/ 1569217 h 1657197"/>
                  <a:gd name="connsiteX37" fmla="*/ 6375844 w 7272908"/>
                  <a:gd name="connsiteY37" fmla="*/ 1613207 h 1657197"/>
                  <a:gd name="connsiteX38" fmla="*/ 6336813 w 7272908"/>
                  <a:gd name="connsiteY38" fmla="*/ 1657198 h 1657197"/>
                  <a:gd name="connsiteX39" fmla="*/ 6297782 w 7272908"/>
                  <a:gd name="connsiteY39" fmla="*/ 1613207 h 1657197"/>
                  <a:gd name="connsiteX40" fmla="*/ 7194847 w 7272908"/>
                  <a:gd name="connsiteY40" fmla="*/ 1613207 h 1657197"/>
                  <a:gd name="connsiteX41" fmla="*/ 7233878 w 7272908"/>
                  <a:gd name="connsiteY41" fmla="*/ 1569217 h 1657197"/>
                  <a:gd name="connsiteX42" fmla="*/ 7272909 w 7272908"/>
                  <a:gd name="connsiteY42" fmla="*/ 1613207 h 1657197"/>
                  <a:gd name="connsiteX43" fmla="*/ 7233878 w 7272908"/>
                  <a:gd name="connsiteY43" fmla="*/ 1657198 h 1657197"/>
                  <a:gd name="connsiteX44" fmla="*/ 7194847 w 7272908"/>
                  <a:gd name="connsiteY44" fmla="*/ 1613207 h 1657197"/>
                  <a:gd name="connsiteX45" fmla="*/ 5634688 w 7272908"/>
                  <a:gd name="connsiteY45" fmla="*/ 1613207 h 1657197"/>
                  <a:gd name="connsiteX46" fmla="*/ 5673719 w 7272908"/>
                  <a:gd name="connsiteY46" fmla="*/ 1569217 h 1657197"/>
                  <a:gd name="connsiteX47" fmla="*/ 5712750 w 7272908"/>
                  <a:gd name="connsiteY47" fmla="*/ 1613207 h 1657197"/>
                  <a:gd name="connsiteX48" fmla="*/ 5673719 w 7272908"/>
                  <a:gd name="connsiteY48" fmla="*/ 1657198 h 1657197"/>
                  <a:gd name="connsiteX49" fmla="*/ 5634688 w 7272908"/>
                  <a:gd name="connsiteY49" fmla="*/ 1613207 h 1657197"/>
                  <a:gd name="connsiteX50" fmla="*/ 4737623 w 7272908"/>
                  <a:gd name="connsiteY50" fmla="*/ 1472178 h 1657197"/>
                  <a:gd name="connsiteX51" fmla="*/ 4776654 w 7272908"/>
                  <a:gd name="connsiteY51" fmla="*/ 1428188 h 1657197"/>
                  <a:gd name="connsiteX52" fmla="*/ 4815685 w 7272908"/>
                  <a:gd name="connsiteY52" fmla="*/ 1472178 h 1657197"/>
                  <a:gd name="connsiteX53" fmla="*/ 4776654 w 7272908"/>
                  <a:gd name="connsiteY53" fmla="*/ 1516169 h 1657197"/>
                  <a:gd name="connsiteX54" fmla="*/ 4737623 w 7272908"/>
                  <a:gd name="connsiteY54" fmla="*/ 1472178 h 1657197"/>
                  <a:gd name="connsiteX55" fmla="*/ 4757030 w 7272908"/>
                  <a:gd name="connsiteY55" fmla="*/ 1472178 h 1657197"/>
                  <a:gd name="connsiteX56" fmla="*/ 4796061 w 7272908"/>
                  <a:gd name="connsiteY56" fmla="*/ 1428188 h 1657197"/>
                  <a:gd name="connsiteX57" fmla="*/ 4835092 w 7272908"/>
                  <a:gd name="connsiteY57" fmla="*/ 1472178 h 1657197"/>
                  <a:gd name="connsiteX58" fmla="*/ 4796061 w 7272908"/>
                  <a:gd name="connsiteY58" fmla="*/ 1516169 h 1657197"/>
                  <a:gd name="connsiteX59" fmla="*/ 4757030 w 7272908"/>
                  <a:gd name="connsiteY59" fmla="*/ 1472178 h 1657197"/>
                  <a:gd name="connsiteX60" fmla="*/ 4815470 w 7272908"/>
                  <a:gd name="connsiteY60" fmla="*/ 1472178 h 1657197"/>
                  <a:gd name="connsiteX61" fmla="*/ 4844796 w 7272908"/>
                  <a:gd name="connsiteY61" fmla="*/ 1428188 h 1657197"/>
                  <a:gd name="connsiteX62" fmla="*/ 4874124 w 7272908"/>
                  <a:gd name="connsiteY62" fmla="*/ 1472178 h 1657197"/>
                  <a:gd name="connsiteX63" fmla="*/ 4844796 w 7272908"/>
                  <a:gd name="connsiteY63" fmla="*/ 1516169 h 1657197"/>
                  <a:gd name="connsiteX64" fmla="*/ 4815470 w 7272908"/>
                  <a:gd name="connsiteY64" fmla="*/ 1472178 h 1657197"/>
                  <a:gd name="connsiteX65" fmla="*/ 4834877 w 7272908"/>
                  <a:gd name="connsiteY65" fmla="*/ 1472178 h 1657197"/>
                  <a:gd name="connsiteX66" fmla="*/ 4864204 w 7272908"/>
                  <a:gd name="connsiteY66" fmla="*/ 1428188 h 1657197"/>
                  <a:gd name="connsiteX67" fmla="*/ 4893531 w 7272908"/>
                  <a:gd name="connsiteY67" fmla="*/ 1472178 h 1657197"/>
                  <a:gd name="connsiteX68" fmla="*/ 4864204 w 7272908"/>
                  <a:gd name="connsiteY68" fmla="*/ 1516169 h 1657197"/>
                  <a:gd name="connsiteX69" fmla="*/ 4834877 w 7272908"/>
                  <a:gd name="connsiteY69" fmla="*/ 1472178 h 1657197"/>
                  <a:gd name="connsiteX70" fmla="*/ 4873908 w 7272908"/>
                  <a:gd name="connsiteY70" fmla="*/ 1472178 h 1657197"/>
                  <a:gd name="connsiteX71" fmla="*/ 4903235 w 7272908"/>
                  <a:gd name="connsiteY71" fmla="*/ 1428188 h 1657197"/>
                  <a:gd name="connsiteX72" fmla="*/ 4932562 w 7272908"/>
                  <a:gd name="connsiteY72" fmla="*/ 1472178 h 1657197"/>
                  <a:gd name="connsiteX73" fmla="*/ 4903235 w 7272908"/>
                  <a:gd name="connsiteY73" fmla="*/ 1516169 h 1657197"/>
                  <a:gd name="connsiteX74" fmla="*/ 4873908 w 7272908"/>
                  <a:gd name="connsiteY74" fmla="*/ 1472178 h 1657197"/>
                  <a:gd name="connsiteX75" fmla="*/ 4893315 w 7272908"/>
                  <a:gd name="connsiteY75" fmla="*/ 1472178 h 1657197"/>
                  <a:gd name="connsiteX76" fmla="*/ 4932346 w 7272908"/>
                  <a:gd name="connsiteY76" fmla="*/ 1428188 h 1657197"/>
                  <a:gd name="connsiteX77" fmla="*/ 4971377 w 7272908"/>
                  <a:gd name="connsiteY77" fmla="*/ 1472178 h 1657197"/>
                  <a:gd name="connsiteX78" fmla="*/ 4932346 w 7272908"/>
                  <a:gd name="connsiteY78" fmla="*/ 1516169 h 1657197"/>
                  <a:gd name="connsiteX79" fmla="*/ 4893315 w 7272908"/>
                  <a:gd name="connsiteY79" fmla="*/ 1472178 h 1657197"/>
                  <a:gd name="connsiteX80" fmla="*/ 4932346 w 7272908"/>
                  <a:gd name="connsiteY80" fmla="*/ 1472178 h 1657197"/>
                  <a:gd name="connsiteX81" fmla="*/ 4971377 w 7272908"/>
                  <a:gd name="connsiteY81" fmla="*/ 1428188 h 1657197"/>
                  <a:gd name="connsiteX82" fmla="*/ 5010408 w 7272908"/>
                  <a:gd name="connsiteY82" fmla="*/ 1472178 h 1657197"/>
                  <a:gd name="connsiteX83" fmla="*/ 4971377 w 7272908"/>
                  <a:gd name="connsiteY83" fmla="*/ 1516169 h 1657197"/>
                  <a:gd name="connsiteX84" fmla="*/ 4932346 w 7272908"/>
                  <a:gd name="connsiteY84" fmla="*/ 1472178 h 1657197"/>
                  <a:gd name="connsiteX85" fmla="*/ 4990785 w 7272908"/>
                  <a:gd name="connsiteY85" fmla="*/ 1472178 h 1657197"/>
                  <a:gd name="connsiteX86" fmla="*/ 5029816 w 7272908"/>
                  <a:gd name="connsiteY86" fmla="*/ 1428188 h 1657197"/>
                  <a:gd name="connsiteX87" fmla="*/ 5068847 w 7272908"/>
                  <a:gd name="connsiteY87" fmla="*/ 1472178 h 1657197"/>
                  <a:gd name="connsiteX88" fmla="*/ 5029816 w 7272908"/>
                  <a:gd name="connsiteY88" fmla="*/ 1516169 h 1657197"/>
                  <a:gd name="connsiteX89" fmla="*/ 4990785 w 7272908"/>
                  <a:gd name="connsiteY89" fmla="*/ 1472178 h 1657197"/>
                  <a:gd name="connsiteX90" fmla="*/ 5049224 w 7272908"/>
                  <a:gd name="connsiteY90" fmla="*/ 1472178 h 1657197"/>
                  <a:gd name="connsiteX91" fmla="*/ 5078551 w 7272908"/>
                  <a:gd name="connsiteY91" fmla="*/ 1428188 h 1657197"/>
                  <a:gd name="connsiteX92" fmla="*/ 5107878 w 7272908"/>
                  <a:gd name="connsiteY92" fmla="*/ 1472178 h 1657197"/>
                  <a:gd name="connsiteX93" fmla="*/ 5078551 w 7272908"/>
                  <a:gd name="connsiteY93" fmla="*/ 1516169 h 1657197"/>
                  <a:gd name="connsiteX94" fmla="*/ 5049224 w 7272908"/>
                  <a:gd name="connsiteY94" fmla="*/ 1472178 h 1657197"/>
                  <a:gd name="connsiteX95" fmla="*/ 5107662 w 7272908"/>
                  <a:gd name="connsiteY95" fmla="*/ 1472178 h 1657197"/>
                  <a:gd name="connsiteX96" fmla="*/ 5146693 w 7272908"/>
                  <a:gd name="connsiteY96" fmla="*/ 1428188 h 1657197"/>
                  <a:gd name="connsiteX97" fmla="*/ 5185724 w 7272908"/>
                  <a:gd name="connsiteY97" fmla="*/ 1472178 h 1657197"/>
                  <a:gd name="connsiteX98" fmla="*/ 5146693 w 7272908"/>
                  <a:gd name="connsiteY98" fmla="*/ 1516169 h 1657197"/>
                  <a:gd name="connsiteX99" fmla="*/ 5107662 w 7272908"/>
                  <a:gd name="connsiteY99" fmla="*/ 1472178 h 1657197"/>
                  <a:gd name="connsiteX100" fmla="*/ 5166101 w 7272908"/>
                  <a:gd name="connsiteY100" fmla="*/ 1472178 h 1657197"/>
                  <a:gd name="connsiteX101" fmla="*/ 5195428 w 7272908"/>
                  <a:gd name="connsiteY101" fmla="*/ 1428188 h 1657197"/>
                  <a:gd name="connsiteX102" fmla="*/ 5224755 w 7272908"/>
                  <a:gd name="connsiteY102" fmla="*/ 1472178 h 1657197"/>
                  <a:gd name="connsiteX103" fmla="*/ 5195428 w 7272908"/>
                  <a:gd name="connsiteY103" fmla="*/ 1516169 h 1657197"/>
                  <a:gd name="connsiteX104" fmla="*/ 5166101 w 7272908"/>
                  <a:gd name="connsiteY104" fmla="*/ 1472178 h 1657197"/>
                  <a:gd name="connsiteX105" fmla="*/ 5244162 w 7272908"/>
                  <a:gd name="connsiteY105" fmla="*/ 1472178 h 1657197"/>
                  <a:gd name="connsiteX106" fmla="*/ 5273490 w 7272908"/>
                  <a:gd name="connsiteY106" fmla="*/ 1428188 h 1657197"/>
                  <a:gd name="connsiteX107" fmla="*/ 5302817 w 7272908"/>
                  <a:gd name="connsiteY107" fmla="*/ 1472178 h 1657197"/>
                  <a:gd name="connsiteX108" fmla="*/ 5273490 w 7272908"/>
                  <a:gd name="connsiteY108" fmla="*/ 1516169 h 1657197"/>
                  <a:gd name="connsiteX109" fmla="*/ 5244162 w 7272908"/>
                  <a:gd name="connsiteY109" fmla="*/ 1472178 h 1657197"/>
                  <a:gd name="connsiteX110" fmla="*/ 5302601 w 7272908"/>
                  <a:gd name="connsiteY110" fmla="*/ 1472178 h 1657197"/>
                  <a:gd name="connsiteX111" fmla="*/ 5341632 w 7272908"/>
                  <a:gd name="connsiteY111" fmla="*/ 1428188 h 1657197"/>
                  <a:gd name="connsiteX112" fmla="*/ 5380663 w 7272908"/>
                  <a:gd name="connsiteY112" fmla="*/ 1472178 h 1657197"/>
                  <a:gd name="connsiteX113" fmla="*/ 5341632 w 7272908"/>
                  <a:gd name="connsiteY113" fmla="*/ 1516169 h 1657197"/>
                  <a:gd name="connsiteX114" fmla="*/ 5302601 w 7272908"/>
                  <a:gd name="connsiteY114" fmla="*/ 1472178 h 1657197"/>
                  <a:gd name="connsiteX115" fmla="*/ 5341632 w 7272908"/>
                  <a:gd name="connsiteY115" fmla="*/ 1472178 h 1657197"/>
                  <a:gd name="connsiteX116" fmla="*/ 5380663 w 7272908"/>
                  <a:gd name="connsiteY116" fmla="*/ 1428188 h 1657197"/>
                  <a:gd name="connsiteX117" fmla="*/ 5419694 w 7272908"/>
                  <a:gd name="connsiteY117" fmla="*/ 1472178 h 1657197"/>
                  <a:gd name="connsiteX118" fmla="*/ 5380663 w 7272908"/>
                  <a:gd name="connsiteY118" fmla="*/ 1516169 h 1657197"/>
                  <a:gd name="connsiteX119" fmla="*/ 5341632 w 7272908"/>
                  <a:gd name="connsiteY119" fmla="*/ 1472178 h 1657197"/>
                  <a:gd name="connsiteX120" fmla="*/ 5361040 w 7272908"/>
                  <a:gd name="connsiteY120" fmla="*/ 1472178 h 1657197"/>
                  <a:gd name="connsiteX121" fmla="*/ 5400071 w 7272908"/>
                  <a:gd name="connsiteY121" fmla="*/ 1428188 h 1657197"/>
                  <a:gd name="connsiteX122" fmla="*/ 5439102 w 7272908"/>
                  <a:gd name="connsiteY122" fmla="*/ 1472178 h 1657197"/>
                  <a:gd name="connsiteX123" fmla="*/ 5400071 w 7272908"/>
                  <a:gd name="connsiteY123" fmla="*/ 1516169 h 1657197"/>
                  <a:gd name="connsiteX124" fmla="*/ 5361040 w 7272908"/>
                  <a:gd name="connsiteY124" fmla="*/ 1472178 h 1657197"/>
                  <a:gd name="connsiteX125" fmla="*/ 5439102 w 7272908"/>
                  <a:gd name="connsiteY125" fmla="*/ 1472178 h 1657197"/>
                  <a:gd name="connsiteX126" fmla="*/ 5478132 w 7272908"/>
                  <a:gd name="connsiteY126" fmla="*/ 1428188 h 1657197"/>
                  <a:gd name="connsiteX127" fmla="*/ 5517163 w 7272908"/>
                  <a:gd name="connsiteY127" fmla="*/ 1472178 h 1657197"/>
                  <a:gd name="connsiteX128" fmla="*/ 5478132 w 7272908"/>
                  <a:gd name="connsiteY128" fmla="*/ 1516169 h 1657197"/>
                  <a:gd name="connsiteX129" fmla="*/ 5439102 w 7272908"/>
                  <a:gd name="connsiteY129" fmla="*/ 1472178 h 1657197"/>
                  <a:gd name="connsiteX130" fmla="*/ 5517163 w 7272908"/>
                  <a:gd name="connsiteY130" fmla="*/ 1472178 h 1657197"/>
                  <a:gd name="connsiteX131" fmla="*/ 5556194 w 7272908"/>
                  <a:gd name="connsiteY131" fmla="*/ 1428188 h 1657197"/>
                  <a:gd name="connsiteX132" fmla="*/ 5595225 w 7272908"/>
                  <a:gd name="connsiteY132" fmla="*/ 1472178 h 1657197"/>
                  <a:gd name="connsiteX133" fmla="*/ 5556194 w 7272908"/>
                  <a:gd name="connsiteY133" fmla="*/ 1516169 h 1657197"/>
                  <a:gd name="connsiteX134" fmla="*/ 5517163 w 7272908"/>
                  <a:gd name="connsiteY134" fmla="*/ 1472178 h 1657197"/>
                  <a:gd name="connsiteX135" fmla="*/ 5595225 w 7272908"/>
                  <a:gd name="connsiteY135" fmla="*/ 1472178 h 1657197"/>
                  <a:gd name="connsiteX136" fmla="*/ 5634257 w 7272908"/>
                  <a:gd name="connsiteY136" fmla="*/ 1428188 h 1657197"/>
                  <a:gd name="connsiteX137" fmla="*/ 5673288 w 7272908"/>
                  <a:gd name="connsiteY137" fmla="*/ 1472178 h 1657197"/>
                  <a:gd name="connsiteX138" fmla="*/ 5634257 w 7272908"/>
                  <a:gd name="connsiteY138" fmla="*/ 1516169 h 1657197"/>
                  <a:gd name="connsiteX139" fmla="*/ 5595225 w 7272908"/>
                  <a:gd name="connsiteY139" fmla="*/ 1472178 h 1657197"/>
                  <a:gd name="connsiteX140" fmla="*/ 4698161 w 7272908"/>
                  <a:gd name="connsiteY140" fmla="*/ 1472178 h 1657197"/>
                  <a:gd name="connsiteX141" fmla="*/ 4727488 w 7272908"/>
                  <a:gd name="connsiteY141" fmla="*/ 1428188 h 1657197"/>
                  <a:gd name="connsiteX142" fmla="*/ 4756815 w 7272908"/>
                  <a:gd name="connsiteY142" fmla="*/ 1472178 h 1657197"/>
                  <a:gd name="connsiteX143" fmla="*/ 4727488 w 7272908"/>
                  <a:gd name="connsiteY143" fmla="*/ 1516169 h 1657197"/>
                  <a:gd name="connsiteX144" fmla="*/ 4698161 w 7272908"/>
                  <a:gd name="connsiteY144" fmla="*/ 1472178 h 1657197"/>
                  <a:gd name="connsiteX145" fmla="*/ 4600691 w 7272908"/>
                  <a:gd name="connsiteY145" fmla="*/ 1419346 h 1657197"/>
                  <a:gd name="connsiteX146" fmla="*/ 4639722 w 7272908"/>
                  <a:gd name="connsiteY146" fmla="*/ 1375356 h 1657197"/>
                  <a:gd name="connsiteX147" fmla="*/ 4678753 w 7272908"/>
                  <a:gd name="connsiteY147" fmla="*/ 1419346 h 1657197"/>
                  <a:gd name="connsiteX148" fmla="*/ 4639722 w 7272908"/>
                  <a:gd name="connsiteY148" fmla="*/ 1463337 h 1657197"/>
                  <a:gd name="connsiteX149" fmla="*/ 4600691 w 7272908"/>
                  <a:gd name="connsiteY149" fmla="*/ 1419346 h 1657197"/>
                  <a:gd name="connsiteX150" fmla="*/ 4542253 w 7272908"/>
                  <a:gd name="connsiteY150" fmla="*/ 1419346 h 1657197"/>
                  <a:gd name="connsiteX151" fmla="*/ 4571579 w 7272908"/>
                  <a:gd name="connsiteY151" fmla="*/ 1375356 h 1657197"/>
                  <a:gd name="connsiteX152" fmla="*/ 4600907 w 7272908"/>
                  <a:gd name="connsiteY152" fmla="*/ 1419346 h 1657197"/>
                  <a:gd name="connsiteX153" fmla="*/ 4571579 w 7272908"/>
                  <a:gd name="connsiteY153" fmla="*/ 1463337 h 1657197"/>
                  <a:gd name="connsiteX154" fmla="*/ 4542253 w 7272908"/>
                  <a:gd name="connsiteY154" fmla="*/ 1419346 h 1657197"/>
                  <a:gd name="connsiteX155" fmla="*/ 4483814 w 7272908"/>
                  <a:gd name="connsiteY155" fmla="*/ 1428188 h 1657197"/>
                  <a:gd name="connsiteX156" fmla="*/ 4513141 w 7272908"/>
                  <a:gd name="connsiteY156" fmla="*/ 1393038 h 1657197"/>
                  <a:gd name="connsiteX157" fmla="*/ 4542468 w 7272908"/>
                  <a:gd name="connsiteY157" fmla="*/ 1428188 h 1657197"/>
                  <a:gd name="connsiteX158" fmla="*/ 4513141 w 7272908"/>
                  <a:gd name="connsiteY158" fmla="*/ 1463553 h 1657197"/>
                  <a:gd name="connsiteX159" fmla="*/ 4483814 w 7272908"/>
                  <a:gd name="connsiteY159" fmla="*/ 1428188 h 1657197"/>
                  <a:gd name="connsiteX160" fmla="*/ 4405752 w 7272908"/>
                  <a:gd name="connsiteY160" fmla="*/ 1419346 h 1657197"/>
                  <a:gd name="connsiteX161" fmla="*/ 4444783 w 7272908"/>
                  <a:gd name="connsiteY161" fmla="*/ 1375356 h 1657197"/>
                  <a:gd name="connsiteX162" fmla="*/ 4483814 w 7272908"/>
                  <a:gd name="connsiteY162" fmla="*/ 1419346 h 1657197"/>
                  <a:gd name="connsiteX163" fmla="*/ 4444783 w 7272908"/>
                  <a:gd name="connsiteY163" fmla="*/ 1463337 h 1657197"/>
                  <a:gd name="connsiteX164" fmla="*/ 4405752 w 7272908"/>
                  <a:gd name="connsiteY164" fmla="*/ 1419346 h 1657197"/>
                  <a:gd name="connsiteX165" fmla="*/ 4308283 w 7272908"/>
                  <a:gd name="connsiteY165" fmla="*/ 1331149 h 1657197"/>
                  <a:gd name="connsiteX166" fmla="*/ 4347314 w 7272908"/>
                  <a:gd name="connsiteY166" fmla="*/ 1287159 h 1657197"/>
                  <a:gd name="connsiteX167" fmla="*/ 4386345 w 7272908"/>
                  <a:gd name="connsiteY167" fmla="*/ 1331149 h 1657197"/>
                  <a:gd name="connsiteX168" fmla="*/ 4347314 w 7272908"/>
                  <a:gd name="connsiteY168" fmla="*/ 1375140 h 1657197"/>
                  <a:gd name="connsiteX169" fmla="*/ 4308283 w 7272908"/>
                  <a:gd name="connsiteY169" fmla="*/ 1331149 h 1657197"/>
                  <a:gd name="connsiteX170" fmla="*/ 4347314 w 7272908"/>
                  <a:gd name="connsiteY170" fmla="*/ 1357673 h 1657197"/>
                  <a:gd name="connsiteX171" fmla="*/ 4386345 w 7272908"/>
                  <a:gd name="connsiteY171" fmla="*/ 1322524 h 1657197"/>
                  <a:gd name="connsiteX172" fmla="*/ 4425376 w 7272908"/>
                  <a:gd name="connsiteY172" fmla="*/ 1357673 h 1657197"/>
                  <a:gd name="connsiteX173" fmla="*/ 4386345 w 7272908"/>
                  <a:gd name="connsiteY173" fmla="*/ 1392823 h 1657197"/>
                  <a:gd name="connsiteX174" fmla="*/ 4347314 w 7272908"/>
                  <a:gd name="connsiteY174" fmla="*/ 1357673 h 1657197"/>
                  <a:gd name="connsiteX175" fmla="*/ 4288875 w 7272908"/>
                  <a:gd name="connsiteY175" fmla="*/ 1366514 h 1657197"/>
                  <a:gd name="connsiteX176" fmla="*/ 4327906 w 7272908"/>
                  <a:gd name="connsiteY176" fmla="*/ 1322524 h 1657197"/>
                  <a:gd name="connsiteX177" fmla="*/ 4366937 w 7272908"/>
                  <a:gd name="connsiteY177" fmla="*/ 1366514 h 1657197"/>
                  <a:gd name="connsiteX178" fmla="*/ 4327906 w 7272908"/>
                  <a:gd name="connsiteY178" fmla="*/ 1410505 h 1657197"/>
                  <a:gd name="connsiteX179" fmla="*/ 4288875 w 7272908"/>
                  <a:gd name="connsiteY179" fmla="*/ 1366514 h 1657197"/>
                  <a:gd name="connsiteX180" fmla="*/ 4269468 w 7272908"/>
                  <a:gd name="connsiteY180" fmla="*/ 1348832 h 1657197"/>
                  <a:gd name="connsiteX181" fmla="*/ 4308498 w 7272908"/>
                  <a:gd name="connsiteY181" fmla="*/ 1304841 h 1657197"/>
                  <a:gd name="connsiteX182" fmla="*/ 4347529 w 7272908"/>
                  <a:gd name="connsiteY182" fmla="*/ 1348832 h 1657197"/>
                  <a:gd name="connsiteX183" fmla="*/ 4308498 w 7272908"/>
                  <a:gd name="connsiteY183" fmla="*/ 1392823 h 1657197"/>
                  <a:gd name="connsiteX184" fmla="*/ 4269468 w 7272908"/>
                  <a:gd name="connsiteY184" fmla="*/ 1348832 h 1657197"/>
                  <a:gd name="connsiteX185" fmla="*/ 4211029 w 7272908"/>
                  <a:gd name="connsiteY185" fmla="*/ 1331149 h 1657197"/>
                  <a:gd name="connsiteX186" fmla="*/ 4240356 w 7272908"/>
                  <a:gd name="connsiteY186" fmla="*/ 1287159 h 1657197"/>
                  <a:gd name="connsiteX187" fmla="*/ 4269683 w 7272908"/>
                  <a:gd name="connsiteY187" fmla="*/ 1331149 h 1657197"/>
                  <a:gd name="connsiteX188" fmla="*/ 4240356 w 7272908"/>
                  <a:gd name="connsiteY188" fmla="*/ 1375140 h 1657197"/>
                  <a:gd name="connsiteX189" fmla="*/ 4211029 w 7272908"/>
                  <a:gd name="connsiteY189" fmla="*/ 1331149 h 1657197"/>
                  <a:gd name="connsiteX190" fmla="*/ 4113559 w 7272908"/>
                  <a:gd name="connsiteY190" fmla="*/ 1313467 h 1657197"/>
                  <a:gd name="connsiteX191" fmla="*/ 4152590 w 7272908"/>
                  <a:gd name="connsiteY191" fmla="*/ 1269476 h 1657197"/>
                  <a:gd name="connsiteX192" fmla="*/ 4191621 w 7272908"/>
                  <a:gd name="connsiteY192" fmla="*/ 1313467 h 1657197"/>
                  <a:gd name="connsiteX193" fmla="*/ 4152590 w 7272908"/>
                  <a:gd name="connsiteY193" fmla="*/ 1357458 h 1657197"/>
                  <a:gd name="connsiteX194" fmla="*/ 4113559 w 7272908"/>
                  <a:gd name="connsiteY194" fmla="*/ 1313467 h 1657197"/>
                  <a:gd name="connsiteX195" fmla="*/ 4094152 w 7272908"/>
                  <a:gd name="connsiteY195" fmla="*/ 1260635 h 1657197"/>
                  <a:gd name="connsiteX196" fmla="*/ 4133182 w 7272908"/>
                  <a:gd name="connsiteY196" fmla="*/ 1216644 h 1657197"/>
                  <a:gd name="connsiteX197" fmla="*/ 4172213 w 7272908"/>
                  <a:gd name="connsiteY197" fmla="*/ 1260635 h 1657197"/>
                  <a:gd name="connsiteX198" fmla="*/ 4133182 w 7272908"/>
                  <a:gd name="connsiteY198" fmla="*/ 1304626 h 1657197"/>
                  <a:gd name="connsiteX199" fmla="*/ 4094152 w 7272908"/>
                  <a:gd name="connsiteY199" fmla="*/ 1260635 h 1657197"/>
                  <a:gd name="connsiteX200" fmla="*/ 4074744 w 7272908"/>
                  <a:gd name="connsiteY200" fmla="*/ 1260635 h 1657197"/>
                  <a:gd name="connsiteX201" fmla="*/ 4104071 w 7272908"/>
                  <a:gd name="connsiteY201" fmla="*/ 1216644 h 1657197"/>
                  <a:gd name="connsiteX202" fmla="*/ 4133398 w 7272908"/>
                  <a:gd name="connsiteY202" fmla="*/ 1260635 h 1657197"/>
                  <a:gd name="connsiteX203" fmla="*/ 4104071 w 7272908"/>
                  <a:gd name="connsiteY203" fmla="*/ 1304626 h 1657197"/>
                  <a:gd name="connsiteX204" fmla="*/ 4074744 w 7272908"/>
                  <a:gd name="connsiteY204" fmla="*/ 1260635 h 1657197"/>
                  <a:gd name="connsiteX205" fmla="*/ 3918836 w 7272908"/>
                  <a:gd name="connsiteY205" fmla="*/ 1225485 h 1657197"/>
                  <a:gd name="connsiteX206" fmla="*/ 3948163 w 7272908"/>
                  <a:gd name="connsiteY206" fmla="*/ 1181495 h 1657197"/>
                  <a:gd name="connsiteX207" fmla="*/ 3977490 w 7272908"/>
                  <a:gd name="connsiteY207" fmla="*/ 1225485 h 1657197"/>
                  <a:gd name="connsiteX208" fmla="*/ 3948163 w 7272908"/>
                  <a:gd name="connsiteY208" fmla="*/ 1269476 h 1657197"/>
                  <a:gd name="connsiteX209" fmla="*/ 3918836 w 7272908"/>
                  <a:gd name="connsiteY209" fmla="*/ 1225485 h 1657197"/>
                  <a:gd name="connsiteX210" fmla="*/ 3918836 w 7272908"/>
                  <a:gd name="connsiteY210" fmla="*/ 1198962 h 1657197"/>
                  <a:gd name="connsiteX211" fmla="*/ 3948163 w 7272908"/>
                  <a:gd name="connsiteY211" fmla="*/ 1163812 h 1657197"/>
                  <a:gd name="connsiteX212" fmla="*/ 3977490 w 7272908"/>
                  <a:gd name="connsiteY212" fmla="*/ 1198962 h 1657197"/>
                  <a:gd name="connsiteX213" fmla="*/ 3948163 w 7272908"/>
                  <a:gd name="connsiteY213" fmla="*/ 1234111 h 1657197"/>
                  <a:gd name="connsiteX214" fmla="*/ 3918836 w 7272908"/>
                  <a:gd name="connsiteY214" fmla="*/ 1198962 h 1657197"/>
                  <a:gd name="connsiteX215" fmla="*/ 3860397 w 7272908"/>
                  <a:gd name="connsiteY215" fmla="*/ 1154971 h 1657197"/>
                  <a:gd name="connsiteX216" fmla="*/ 3899428 w 7272908"/>
                  <a:gd name="connsiteY216" fmla="*/ 1110980 h 1657197"/>
                  <a:gd name="connsiteX217" fmla="*/ 3938459 w 7272908"/>
                  <a:gd name="connsiteY217" fmla="*/ 1154971 h 1657197"/>
                  <a:gd name="connsiteX218" fmla="*/ 3899428 w 7272908"/>
                  <a:gd name="connsiteY218" fmla="*/ 1198962 h 1657197"/>
                  <a:gd name="connsiteX219" fmla="*/ 3860397 w 7272908"/>
                  <a:gd name="connsiteY219" fmla="*/ 1154971 h 1657197"/>
                  <a:gd name="connsiteX220" fmla="*/ 3782335 w 7272908"/>
                  <a:gd name="connsiteY220" fmla="*/ 1154971 h 1657197"/>
                  <a:gd name="connsiteX221" fmla="*/ 3821366 w 7272908"/>
                  <a:gd name="connsiteY221" fmla="*/ 1110980 h 1657197"/>
                  <a:gd name="connsiteX222" fmla="*/ 3860397 w 7272908"/>
                  <a:gd name="connsiteY222" fmla="*/ 1154971 h 1657197"/>
                  <a:gd name="connsiteX223" fmla="*/ 3821366 w 7272908"/>
                  <a:gd name="connsiteY223" fmla="*/ 1198962 h 1657197"/>
                  <a:gd name="connsiteX224" fmla="*/ 3782335 w 7272908"/>
                  <a:gd name="connsiteY224" fmla="*/ 1154971 h 1657197"/>
                  <a:gd name="connsiteX225" fmla="*/ 3821366 w 7272908"/>
                  <a:gd name="connsiteY225" fmla="*/ 1154971 h 1657197"/>
                  <a:gd name="connsiteX226" fmla="*/ 3860397 w 7272908"/>
                  <a:gd name="connsiteY226" fmla="*/ 1110980 h 1657197"/>
                  <a:gd name="connsiteX227" fmla="*/ 3899428 w 7272908"/>
                  <a:gd name="connsiteY227" fmla="*/ 1154971 h 1657197"/>
                  <a:gd name="connsiteX228" fmla="*/ 3860397 w 7272908"/>
                  <a:gd name="connsiteY228" fmla="*/ 1198962 h 1657197"/>
                  <a:gd name="connsiteX229" fmla="*/ 3821366 w 7272908"/>
                  <a:gd name="connsiteY229" fmla="*/ 1154971 h 1657197"/>
                  <a:gd name="connsiteX230" fmla="*/ 3743304 w 7272908"/>
                  <a:gd name="connsiteY230" fmla="*/ 1128447 h 1657197"/>
                  <a:gd name="connsiteX231" fmla="*/ 3782335 w 7272908"/>
                  <a:gd name="connsiteY231" fmla="*/ 1093298 h 1657197"/>
                  <a:gd name="connsiteX232" fmla="*/ 3821366 w 7272908"/>
                  <a:gd name="connsiteY232" fmla="*/ 1128447 h 1657197"/>
                  <a:gd name="connsiteX233" fmla="*/ 3782335 w 7272908"/>
                  <a:gd name="connsiteY233" fmla="*/ 1163812 h 1657197"/>
                  <a:gd name="connsiteX234" fmla="*/ 3743304 w 7272908"/>
                  <a:gd name="connsiteY234" fmla="*/ 1128447 h 1657197"/>
                  <a:gd name="connsiteX235" fmla="*/ 3743304 w 7272908"/>
                  <a:gd name="connsiteY235" fmla="*/ 1110765 h 1657197"/>
                  <a:gd name="connsiteX236" fmla="*/ 3772631 w 7272908"/>
                  <a:gd name="connsiteY236" fmla="*/ 1075400 h 1657197"/>
                  <a:gd name="connsiteX237" fmla="*/ 3801959 w 7272908"/>
                  <a:gd name="connsiteY237" fmla="*/ 1110765 h 1657197"/>
                  <a:gd name="connsiteX238" fmla="*/ 3772631 w 7272908"/>
                  <a:gd name="connsiteY238" fmla="*/ 1145914 h 1657197"/>
                  <a:gd name="connsiteX239" fmla="*/ 3743304 w 7272908"/>
                  <a:gd name="connsiteY239" fmla="*/ 1110765 h 1657197"/>
                  <a:gd name="connsiteX240" fmla="*/ 3645835 w 7272908"/>
                  <a:gd name="connsiteY240" fmla="*/ 1084241 h 1657197"/>
                  <a:gd name="connsiteX241" fmla="*/ 3684866 w 7272908"/>
                  <a:gd name="connsiteY241" fmla="*/ 1040250 h 1657197"/>
                  <a:gd name="connsiteX242" fmla="*/ 3723897 w 7272908"/>
                  <a:gd name="connsiteY242" fmla="*/ 1084241 h 1657197"/>
                  <a:gd name="connsiteX243" fmla="*/ 3684866 w 7272908"/>
                  <a:gd name="connsiteY243" fmla="*/ 1128232 h 1657197"/>
                  <a:gd name="connsiteX244" fmla="*/ 3645835 w 7272908"/>
                  <a:gd name="connsiteY244" fmla="*/ 1084241 h 1657197"/>
                  <a:gd name="connsiteX245" fmla="*/ 3626427 w 7272908"/>
                  <a:gd name="connsiteY245" fmla="*/ 1066558 h 1657197"/>
                  <a:gd name="connsiteX246" fmla="*/ 3665458 w 7272908"/>
                  <a:gd name="connsiteY246" fmla="*/ 1022568 h 1657197"/>
                  <a:gd name="connsiteX247" fmla="*/ 3704489 w 7272908"/>
                  <a:gd name="connsiteY247" fmla="*/ 1066558 h 1657197"/>
                  <a:gd name="connsiteX248" fmla="*/ 3665458 w 7272908"/>
                  <a:gd name="connsiteY248" fmla="*/ 1110549 h 1657197"/>
                  <a:gd name="connsiteX249" fmla="*/ 3626427 w 7272908"/>
                  <a:gd name="connsiteY249" fmla="*/ 1066558 h 1657197"/>
                  <a:gd name="connsiteX250" fmla="*/ 3567989 w 7272908"/>
                  <a:gd name="connsiteY250" fmla="*/ 1031193 h 1657197"/>
                  <a:gd name="connsiteX251" fmla="*/ 3607020 w 7272908"/>
                  <a:gd name="connsiteY251" fmla="*/ 987203 h 1657197"/>
                  <a:gd name="connsiteX252" fmla="*/ 3646050 w 7272908"/>
                  <a:gd name="connsiteY252" fmla="*/ 1031193 h 1657197"/>
                  <a:gd name="connsiteX253" fmla="*/ 3607020 w 7272908"/>
                  <a:gd name="connsiteY253" fmla="*/ 1075184 h 1657197"/>
                  <a:gd name="connsiteX254" fmla="*/ 3567989 w 7272908"/>
                  <a:gd name="connsiteY254" fmla="*/ 1031193 h 1657197"/>
                  <a:gd name="connsiteX255" fmla="*/ 3548581 w 7272908"/>
                  <a:gd name="connsiteY255" fmla="*/ 1031193 h 1657197"/>
                  <a:gd name="connsiteX256" fmla="*/ 3587612 w 7272908"/>
                  <a:gd name="connsiteY256" fmla="*/ 987203 h 1657197"/>
                  <a:gd name="connsiteX257" fmla="*/ 3626643 w 7272908"/>
                  <a:gd name="connsiteY257" fmla="*/ 1031193 h 1657197"/>
                  <a:gd name="connsiteX258" fmla="*/ 3587612 w 7272908"/>
                  <a:gd name="connsiteY258" fmla="*/ 1075184 h 1657197"/>
                  <a:gd name="connsiteX259" fmla="*/ 3548581 w 7272908"/>
                  <a:gd name="connsiteY259" fmla="*/ 1031193 h 1657197"/>
                  <a:gd name="connsiteX260" fmla="*/ 3529173 w 7272908"/>
                  <a:gd name="connsiteY260" fmla="*/ 1013511 h 1657197"/>
                  <a:gd name="connsiteX261" fmla="*/ 3558500 w 7272908"/>
                  <a:gd name="connsiteY261" fmla="*/ 969520 h 1657197"/>
                  <a:gd name="connsiteX262" fmla="*/ 3587828 w 7272908"/>
                  <a:gd name="connsiteY262" fmla="*/ 1013511 h 1657197"/>
                  <a:gd name="connsiteX263" fmla="*/ 3558500 w 7272908"/>
                  <a:gd name="connsiteY263" fmla="*/ 1057501 h 1657197"/>
                  <a:gd name="connsiteX264" fmla="*/ 3529173 w 7272908"/>
                  <a:gd name="connsiteY264" fmla="*/ 1013511 h 1657197"/>
                  <a:gd name="connsiteX265" fmla="*/ 3490142 w 7272908"/>
                  <a:gd name="connsiteY265" fmla="*/ 978361 h 1657197"/>
                  <a:gd name="connsiteX266" fmla="*/ 3529173 w 7272908"/>
                  <a:gd name="connsiteY266" fmla="*/ 934371 h 1657197"/>
                  <a:gd name="connsiteX267" fmla="*/ 3568204 w 7272908"/>
                  <a:gd name="connsiteY267" fmla="*/ 978361 h 1657197"/>
                  <a:gd name="connsiteX268" fmla="*/ 3529173 w 7272908"/>
                  <a:gd name="connsiteY268" fmla="*/ 1022352 h 1657197"/>
                  <a:gd name="connsiteX269" fmla="*/ 3490142 w 7272908"/>
                  <a:gd name="connsiteY269" fmla="*/ 978361 h 1657197"/>
                  <a:gd name="connsiteX270" fmla="*/ 3392673 w 7272908"/>
                  <a:gd name="connsiteY270" fmla="*/ 925529 h 1657197"/>
                  <a:gd name="connsiteX271" fmla="*/ 3422000 w 7272908"/>
                  <a:gd name="connsiteY271" fmla="*/ 881539 h 1657197"/>
                  <a:gd name="connsiteX272" fmla="*/ 3451327 w 7272908"/>
                  <a:gd name="connsiteY272" fmla="*/ 925529 h 1657197"/>
                  <a:gd name="connsiteX273" fmla="*/ 3422000 w 7272908"/>
                  <a:gd name="connsiteY273" fmla="*/ 969520 h 1657197"/>
                  <a:gd name="connsiteX274" fmla="*/ 3392673 w 7272908"/>
                  <a:gd name="connsiteY274" fmla="*/ 925529 h 1657197"/>
                  <a:gd name="connsiteX275" fmla="*/ 3334234 w 7272908"/>
                  <a:gd name="connsiteY275" fmla="*/ 890164 h 1657197"/>
                  <a:gd name="connsiteX276" fmla="*/ 3373265 w 7272908"/>
                  <a:gd name="connsiteY276" fmla="*/ 846174 h 1657197"/>
                  <a:gd name="connsiteX277" fmla="*/ 3412296 w 7272908"/>
                  <a:gd name="connsiteY277" fmla="*/ 890164 h 1657197"/>
                  <a:gd name="connsiteX278" fmla="*/ 3373265 w 7272908"/>
                  <a:gd name="connsiteY278" fmla="*/ 934155 h 1657197"/>
                  <a:gd name="connsiteX279" fmla="*/ 3334234 w 7272908"/>
                  <a:gd name="connsiteY279" fmla="*/ 890164 h 1657197"/>
                  <a:gd name="connsiteX280" fmla="*/ 3334234 w 7272908"/>
                  <a:gd name="connsiteY280" fmla="*/ 890164 h 1657197"/>
                  <a:gd name="connsiteX281" fmla="*/ 3363561 w 7272908"/>
                  <a:gd name="connsiteY281" fmla="*/ 846174 h 1657197"/>
                  <a:gd name="connsiteX282" fmla="*/ 3392888 w 7272908"/>
                  <a:gd name="connsiteY282" fmla="*/ 890164 h 1657197"/>
                  <a:gd name="connsiteX283" fmla="*/ 3363561 w 7272908"/>
                  <a:gd name="connsiteY283" fmla="*/ 934155 h 1657197"/>
                  <a:gd name="connsiteX284" fmla="*/ 3334234 w 7272908"/>
                  <a:gd name="connsiteY284" fmla="*/ 890164 h 1657197"/>
                  <a:gd name="connsiteX285" fmla="*/ 3314827 w 7272908"/>
                  <a:gd name="connsiteY285" fmla="*/ 872482 h 1657197"/>
                  <a:gd name="connsiteX286" fmla="*/ 3344154 w 7272908"/>
                  <a:gd name="connsiteY286" fmla="*/ 828491 h 1657197"/>
                  <a:gd name="connsiteX287" fmla="*/ 3373481 w 7272908"/>
                  <a:gd name="connsiteY287" fmla="*/ 872482 h 1657197"/>
                  <a:gd name="connsiteX288" fmla="*/ 3344154 w 7272908"/>
                  <a:gd name="connsiteY288" fmla="*/ 916473 h 1657197"/>
                  <a:gd name="connsiteX289" fmla="*/ 3314827 w 7272908"/>
                  <a:gd name="connsiteY289" fmla="*/ 872482 h 1657197"/>
                  <a:gd name="connsiteX290" fmla="*/ 3256388 w 7272908"/>
                  <a:gd name="connsiteY290" fmla="*/ 863641 h 1657197"/>
                  <a:gd name="connsiteX291" fmla="*/ 3285715 w 7272908"/>
                  <a:gd name="connsiteY291" fmla="*/ 828276 h 1657197"/>
                  <a:gd name="connsiteX292" fmla="*/ 3315042 w 7272908"/>
                  <a:gd name="connsiteY292" fmla="*/ 863641 h 1657197"/>
                  <a:gd name="connsiteX293" fmla="*/ 3285715 w 7272908"/>
                  <a:gd name="connsiteY293" fmla="*/ 898790 h 1657197"/>
                  <a:gd name="connsiteX294" fmla="*/ 3256388 w 7272908"/>
                  <a:gd name="connsiteY294" fmla="*/ 863641 h 1657197"/>
                  <a:gd name="connsiteX295" fmla="*/ 3236980 w 7272908"/>
                  <a:gd name="connsiteY295" fmla="*/ 872482 h 1657197"/>
                  <a:gd name="connsiteX296" fmla="*/ 3266307 w 7272908"/>
                  <a:gd name="connsiteY296" fmla="*/ 828491 h 1657197"/>
                  <a:gd name="connsiteX297" fmla="*/ 3295635 w 7272908"/>
                  <a:gd name="connsiteY297" fmla="*/ 872482 h 1657197"/>
                  <a:gd name="connsiteX298" fmla="*/ 3266307 w 7272908"/>
                  <a:gd name="connsiteY298" fmla="*/ 916473 h 1657197"/>
                  <a:gd name="connsiteX299" fmla="*/ 3236980 w 7272908"/>
                  <a:gd name="connsiteY299" fmla="*/ 872482 h 1657197"/>
                  <a:gd name="connsiteX300" fmla="*/ 3100480 w 7272908"/>
                  <a:gd name="connsiteY300" fmla="*/ 801967 h 1657197"/>
                  <a:gd name="connsiteX301" fmla="*/ 3129807 w 7272908"/>
                  <a:gd name="connsiteY301" fmla="*/ 757977 h 1657197"/>
                  <a:gd name="connsiteX302" fmla="*/ 3159134 w 7272908"/>
                  <a:gd name="connsiteY302" fmla="*/ 801967 h 1657197"/>
                  <a:gd name="connsiteX303" fmla="*/ 3129807 w 7272908"/>
                  <a:gd name="connsiteY303" fmla="*/ 845958 h 1657197"/>
                  <a:gd name="connsiteX304" fmla="*/ 3100480 w 7272908"/>
                  <a:gd name="connsiteY304" fmla="*/ 801967 h 1657197"/>
                  <a:gd name="connsiteX305" fmla="*/ 3042041 w 7272908"/>
                  <a:gd name="connsiteY305" fmla="*/ 793126 h 1657197"/>
                  <a:gd name="connsiteX306" fmla="*/ 3071368 w 7272908"/>
                  <a:gd name="connsiteY306" fmla="*/ 757977 h 1657197"/>
                  <a:gd name="connsiteX307" fmla="*/ 3100695 w 7272908"/>
                  <a:gd name="connsiteY307" fmla="*/ 793126 h 1657197"/>
                  <a:gd name="connsiteX308" fmla="*/ 3071368 w 7272908"/>
                  <a:gd name="connsiteY308" fmla="*/ 828276 h 1657197"/>
                  <a:gd name="connsiteX309" fmla="*/ 3042041 w 7272908"/>
                  <a:gd name="connsiteY309" fmla="*/ 793126 h 1657197"/>
                  <a:gd name="connsiteX310" fmla="*/ 3198165 w 7272908"/>
                  <a:gd name="connsiteY310" fmla="*/ 819650 h 1657197"/>
                  <a:gd name="connsiteX311" fmla="*/ 3237196 w 7272908"/>
                  <a:gd name="connsiteY311" fmla="*/ 775659 h 1657197"/>
                  <a:gd name="connsiteX312" fmla="*/ 3276227 w 7272908"/>
                  <a:gd name="connsiteY312" fmla="*/ 819650 h 1657197"/>
                  <a:gd name="connsiteX313" fmla="*/ 3237196 w 7272908"/>
                  <a:gd name="connsiteY313" fmla="*/ 863641 h 1657197"/>
                  <a:gd name="connsiteX314" fmla="*/ 3198165 w 7272908"/>
                  <a:gd name="connsiteY314" fmla="*/ 819650 h 1657197"/>
                  <a:gd name="connsiteX315" fmla="*/ 3120103 w 7272908"/>
                  <a:gd name="connsiteY315" fmla="*/ 793126 h 1657197"/>
                  <a:gd name="connsiteX316" fmla="*/ 3159134 w 7272908"/>
                  <a:gd name="connsiteY316" fmla="*/ 757977 h 1657197"/>
                  <a:gd name="connsiteX317" fmla="*/ 3198165 w 7272908"/>
                  <a:gd name="connsiteY317" fmla="*/ 793126 h 1657197"/>
                  <a:gd name="connsiteX318" fmla="*/ 3159134 w 7272908"/>
                  <a:gd name="connsiteY318" fmla="*/ 828276 h 1657197"/>
                  <a:gd name="connsiteX319" fmla="*/ 3120103 w 7272908"/>
                  <a:gd name="connsiteY319" fmla="*/ 793126 h 1657197"/>
                  <a:gd name="connsiteX320" fmla="*/ 3061664 w 7272908"/>
                  <a:gd name="connsiteY320" fmla="*/ 801967 h 1657197"/>
                  <a:gd name="connsiteX321" fmla="*/ 3100695 w 7272908"/>
                  <a:gd name="connsiteY321" fmla="*/ 757977 h 1657197"/>
                  <a:gd name="connsiteX322" fmla="*/ 3139727 w 7272908"/>
                  <a:gd name="connsiteY322" fmla="*/ 801967 h 1657197"/>
                  <a:gd name="connsiteX323" fmla="*/ 3100695 w 7272908"/>
                  <a:gd name="connsiteY323" fmla="*/ 845958 h 1657197"/>
                  <a:gd name="connsiteX324" fmla="*/ 3061664 w 7272908"/>
                  <a:gd name="connsiteY324" fmla="*/ 801967 h 1657197"/>
                  <a:gd name="connsiteX325" fmla="*/ 3003226 w 7272908"/>
                  <a:gd name="connsiteY325" fmla="*/ 784285 h 1657197"/>
                  <a:gd name="connsiteX326" fmla="*/ 3042257 w 7272908"/>
                  <a:gd name="connsiteY326" fmla="*/ 740294 h 1657197"/>
                  <a:gd name="connsiteX327" fmla="*/ 3081288 w 7272908"/>
                  <a:gd name="connsiteY327" fmla="*/ 784285 h 1657197"/>
                  <a:gd name="connsiteX328" fmla="*/ 3042257 w 7272908"/>
                  <a:gd name="connsiteY328" fmla="*/ 828276 h 1657197"/>
                  <a:gd name="connsiteX329" fmla="*/ 3003226 w 7272908"/>
                  <a:gd name="connsiteY329" fmla="*/ 784285 h 1657197"/>
                  <a:gd name="connsiteX330" fmla="*/ 2905756 w 7272908"/>
                  <a:gd name="connsiteY330" fmla="*/ 740294 h 1657197"/>
                  <a:gd name="connsiteX331" fmla="*/ 2944787 w 7272908"/>
                  <a:gd name="connsiteY331" fmla="*/ 705145 h 1657197"/>
                  <a:gd name="connsiteX332" fmla="*/ 2983818 w 7272908"/>
                  <a:gd name="connsiteY332" fmla="*/ 740294 h 1657197"/>
                  <a:gd name="connsiteX333" fmla="*/ 2944787 w 7272908"/>
                  <a:gd name="connsiteY333" fmla="*/ 775444 h 1657197"/>
                  <a:gd name="connsiteX334" fmla="*/ 2905756 w 7272908"/>
                  <a:gd name="connsiteY334" fmla="*/ 740294 h 1657197"/>
                  <a:gd name="connsiteX335" fmla="*/ 2886349 w 7272908"/>
                  <a:gd name="connsiteY335" fmla="*/ 722612 h 1657197"/>
                  <a:gd name="connsiteX336" fmla="*/ 2915676 w 7272908"/>
                  <a:gd name="connsiteY336" fmla="*/ 687247 h 1657197"/>
                  <a:gd name="connsiteX337" fmla="*/ 2945003 w 7272908"/>
                  <a:gd name="connsiteY337" fmla="*/ 722612 h 1657197"/>
                  <a:gd name="connsiteX338" fmla="*/ 2915676 w 7272908"/>
                  <a:gd name="connsiteY338" fmla="*/ 757761 h 1657197"/>
                  <a:gd name="connsiteX339" fmla="*/ 2886349 w 7272908"/>
                  <a:gd name="connsiteY339" fmla="*/ 722612 h 1657197"/>
                  <a:gd name="connsiteX340" fmla="*/ 2847318 w 7272908"/>
                  <a:gd name="connsiteY340" fmla="*/ 722612 h 1657197"/>
                  <a:gd name="connsiteX341" fmla="*/ 2886349 w 7272908"/>
                  <a:gd name="connsiteY341" fmla="*/ 687247 h 1657197"/>
                  <a:gd name="connsiteX342" fmla="*/ 2925380 w 7272908"/>
                  <a:gd name="connsiteY342" fmla="*/ 722612 h 1657197"/>
                  <a:gd name="connsiteX343" fmla="*/ 2886349 w 7272908"/>
                  <a:gd name="connsiteY343" fmla="*/ 757761 h 1657197"/>
                  <a:gd name="connsiteX344" fmla="*/ 2847318 w 7272908"/>
                  <a:gd name="connsiteY344" fmla="*/ 722612 h 1657197"/>
                  <a:gd name="connsiteX345" fmla="*/ 2710818 w 7272908"/>
                  <a:gd name="connsiteY345" fmla="*/ 660938 h 1657197"/>
                  <a:gd name="connsiteX346" fmla="*/ 2749848 w 7272908"/>
                  <a:gd name="connsiteY346" fmla="*/ 616948 h 1657197"/>
                  <a:gd name="connsiteX347" fmla="*/ 2788879 w 7272908"/>
                  <a:gd name="connsiteY347" fmla="*/ 660938 h 1657197"/>
                  <a:gd name="connsiteX348" fmla="*/ 2749848 w 7272908"/>
                  <a:gd name="connsiteY348" fmla="*/ 704929 h 1657197"/>
                  <a:gd name="connsiteX349" fmla="*/ 2710818 w 7272908"/>
                  <a:gd name="connsiteY349" fmla="*/ 660938 h 1657197"/>
                  <a:gd name="connsiteX350" fmla="*/ 2691410 w 7272908"/>
                  <a:gd name="connsiteY350" fmla="*/ 660938 h 1657197"/>
                  <a:gd name="connsiteX351" fmla="*/ 2730441 w 7272908"/>
                  <a:gd name="connsiteY351" fmla="*/ 616948 h 1657197"/>
                  <a:gd name="connsiteX352" fmla="*/ 2769471 w 7272908"/>
                  <a:gd name="connsiteY352" fmla="*/ 660938 h 1657197"/>
                  <a:gd name="connsiteX353" fmla="*/ 2730441 w 7272908"/>
                  <a:gd name="connsiteY353" fmla="*/ 704929 h 1657197"/>
                  <a:gd name="connsiteX354" fmla="*/ 2691410 w 7272908"/>
                  <a:gd name="connsiteY354" fmla="*/ 660938 h 1657197"/>
                  <a:gd name="connsiteX355" fmla="*/ 2574317 w 7272908"/>
                  <a:gd name="connsiteY355" fmla="*/ 660938 h 1657197"/>
                  <a:gd name="connsiteX356" fmla="*/ 2613348 w 7272908"/>
                  <a:gd name="connsiteY356" fmla="*/ 616948 h 1657197"/>
                  <a:gd name="connsiteX357" fmla="*/ 2652379 w 7272908"/>
                  <a:gd name="connsiteY357" fmla="*/ 660938 h 1657197"/>
                  <a:gd name="connsiteX358" fmla="*/ 2613348 w 7272908"/>
                  <a:gd name="connsiteY358" fmla="*/ 704929 h 1657197"/>
                  <a:gd name="connsiteX359" fmla="*/ 2574317 w 7272908"/>
                  <a:gd name="connsiteY359" fmla="*/ 660938 h 1657197"/>
                  <a:gd name="connsiteX360" fmla="*/ 2554909 w 7272908"/>
                  <a:gd name="connsiteY360" fmla="*/ 660938 h 1657197"/>
                  <a:gd name="connsiteX361" fmla="*/ 2593940 w 7272908"/>
                  <a:gd name="connsiteY361" fmla="*/ 616948 h 1657197"/>
                  <a:gd name="connsiteX362" fmla="*/ 2632971 w 7272908"/>
                  <a:gd name="connsiteY362" fmla="*/ 660938 h 1657197"/>
                  <a:gd name="connsiteX363" fmla="*/ 2593940 w 7272908"/>
                  <a:gd name="connsiteY363" fmla="*/ 704929 h 1657197"/>
                  <a:gd name="connsiteX364" fmla="*/ 2554909 w 7272908"/>
                  <a:gd name="connsiteY364" fmla="*/ 660938 h 1657197"/>
                  <a:gd name="connsiteX365" fmla="*/ 2437817 w 7272908"/>
                  <a:gd name="connsiteY365" fmla="*/ 643256 h 1657197"/>
                  <a:gd name="connsiteX366" fmla="*/ 2467144 w 7272908"/>
                  <a:gd name="connsiteY366" fmla="*/ 599265 h 1657197"/>
                  <a:gd name="connsiteX367" fmla="*/ 2496471 w 7272908"/>
                  <a:gd name="connsiteY367" fmla="*/ 643256 h 1657197"/>
                  <a:gd name="connsiteX368" fmla="*/ 2467144 w 7272908"/>
                  <a:gd name="connsiteY368" fmla="*/ 687247 h 1657197"/>
                  <a:gd name="connsiteX369" fmla="*/ 2437817 w 7272908"/>
                  <a:gd name="connsiteY369" fmla="*/ 643256 h 1657197"/>
                  <a:gd name="connsiteX370" fmla="*/ 2379378 w 7272908"/>
                  <a:gd name="connsiteY370" fmla="*/ 643256 h 1657197"/>
                  <a:gd name="connsiteX371" fmla="*/ 2418409 w 7272908"/>
                  <a:gd name="connsiteY371" fmla="*/ 599265 h 1657197"/>
                  <a:gd name="connsiteX372" fmla="*/ 2457440 w 7272908"/>
                  <a:gd name="connsiteY372" fmla="*/ 643256 h 1657197"/>
                  <a:gd name="connsiteX373" fmla="*/ 2418409 w 7272908"/>
                  <a:gd name="connsiteY373" fmla="*/ 687247 h 1657197"/>
                  <a:gd name="connsiteX374" fmla="*/ 2379378 w 7272908"/>
                  <a:gd name="connsiteY374" fmla="*/ 643256 h 1657197"/>
                  <a:gd name="connsiteX375" fmla="*/ 1599190 w 7272908"/>
                  <a:gd name="connsiteY375" fmla="*/ 493386 h 1657197"/>
                  <a:gd name="connsiteX376" fmla="*/ 1628517 w 7272908"/>
                  <a:gd name="connsiteY376" fmla="*/ 458236 h 1657197"/>
                  <a:gd name="connsiteX377" fmla="*/ 1657845 w 7272908"/>
                  <a:gd name="connsiteY377" fmla="*/ 493386 h 1657197"/>
                  <a:gd name="connsiteX378" fmla="*/ 1628517 w 7272908"/>
                  <a:gd name="connsiteY378" fmla="*/ 528535 h 1657197"/>
                  <a:gd name="connsiteX379" fmla="*/ 1599190 w 7272908"/>
                  <a:gd name="connsiteY379" fmla="*/ 493386 h 1657197"/>
                  <a:gd name="connsiteX380" fmla="*/ 1150658 w 7272908"/>
                  <a:gd name="connsiteY380" fmla="*/ 334890 h 1657197"/>
                  <a:gd name="connsiteX381" fmla="*/ 1179985 w 7272908"/>
                  <a:gd name="connsiteY381" fmla="*/ 299525 h 1657197"/>
                  <a:gd name="connsiteX382" fmla="*/ 1209312 w 7272908"/>
                  <a:gd name="connsiteY382" fmla="*/ 334890 h 1657197"/>
                  <a:gd name="connsiteX383" fmla="*/ 1179985 w 7272908"/>
                  <a:gd name="connsiteY383" fmla="*/ 370039 h 1657197"/>
                  <a:gd name="connsiteX384" fmla="*/ 1150658 w 7272908"/>
                  <a:gd name="connsiteY384" fmla="*/ 334890 h 1657197"/>
                  <a:gd name="connsiteX385" fmla="*/ 1033565 w 7272908"/>
                  <a:gd name="connsiteY385" fmla="*/ 326049 h 1657197"/>
                  <a:gd name="connsiteX386" fmla="*/ 1062892 w 7272908"/>
                  <a:gd name="connsiteY386" fmla="*/ 282058 h 1657197"/>
                  <a:gd name="connsiteX387" fmla="*/ 1092219 w 7272908"/>
                  <a:gd name="connsiteY387" fmla="*/ 326049 h 1657197"/>
                  <a:gd name="connsiteX388" fmla="*/ 1062892 w 7272908"/>
                  <a:gd name="connsiteY388" fmla="*/ 370039 h 1657197"/>
                  <a:gd name="connsiteX389" fmla="*/ 1033565 w 7272908"/>
                  <a:gd name="connsiteY389" fmla="*/ 326049 h 1657197"/>
                  <a:gd name="connsiteX390" fmla="*/ 1014157 w 7272908"/>
                  <a:gd name="connsiteY390" fmla="*/ 308366 h 1657197"/>
                  <a:gd name="connsiteX391" fmla="*/ 1043485 w 7272908"/>
                  <a:gd name="connsiteY391" fmla="*/ 264375 h 1657197"/>
                  <a:gd name="connsiteX392" fmla="*/ 1072812 w 7272908"/>
                  <a:gd name="connsiteY392" fmla="*/ 308366 h 1657197"/>
                  <a:gd name="connsiteX393" fmla="*/ 1043485 w 7272908"/>
                  <a:gd name="connsiteY393" fmla="*/ 352357 h 1657197"/>
                  <a:gd name="connsiteX394" fmla="*/ 1014157 w 7272908"/>
                  <a:gd name="connsiteY394" fmla="*/ 308366 h 1657197"/>
                  <a:gd name="connsiteX395" fmla="*/ 858034 w 7272908"/>
                  <a:gd name="connsiteY395" fmla="*/ 220169 h 1657197"/>
                  <a:gd name="connsiteX396" fmla="*/ 897065 w 7272908"/>
                  <a:gd name="connsiteY396" fmla="*/ 176178 h 1657197"/>
                  <a:gd name="connsiteX397" fmla="*/ 936096 w 7272908"/>
                  <a:gd name="connsiteY397" fmla="*/ 220169 h 1657197"/>
                  <a:gd name="connsiteX398" fmla="*/ 897065 w 7272908"/>
                  <a:gd name="connsiteY398" fmla="*/ 264160 h 1657197"/>
                  <a:gd name="connsiteX399" fmla="*/ 858034 w 7272908"/>
                  <a:gd name="connsiteY399" fmla="*/ 220169 h 1657197"/>
                  <a:gd name="connsiteX400" fmla="*/ 779972 w 7272908"/>
                  <a:gd name="connsiteY400" fmla="*/ 220169 h 1657197"/>
                  <a:gd name="connsiteX401" fmla="*/ 819003 w 7272908"/>
                  <a:gd name="connsiteY401" fmla="*/ 176178 h 1657197"/>
                  <a:gd name="connsiteX402" fmla="*/ 858034 w 7272908"/>
                  <a:gd name="connsiteY402" fmla="*/ 220169 h 1657197"/>
                  <a:gd name="connsiteX403" fmla="*/ 819003 w 7272908"/>
                  <a:gd name="connsiteY403" fmla="*/ 264160 h 1657197"/>
                  <a:gd name="connsiteX404" fmla="*/ 779972 w 7272908"/>
                  <a:gd name="connsiteY404" fmla="*/ 220169 h 1657197"/>
                  <a:gd name="connsiteX405" fmla="*/ 721533 w 7272908"/>
                  <a:gd name="connsiteY405" fmla="*/ 193645 h 1657197"/>
                  <a:gd name="connsiteX406" fmla="*/ 750860 w 7272908"/>
                  <a:gd name="connsiteY406" fmla="*/ 158280 h 1657197"/>
                  <a:gd name="connsiteX407" fmla="*/ 780188 w 7272908"/>
                  <a:gd name="connsiteY407" fmla="*/ 193645 h 1657197"/>
                  <a:gd name="connsiteX408" fmla="*/ 750860 w 7272908"/>
                  <a:gd name="connsiteY408" fmla="*/ 228795 h 1657197"/>
                  <a:gd name="connsiteX409" fmla="*/ 721533 w 7272908"/>
                  <a:gd name="connsiteY409" fmla="*/ 193645 h 1657197"/>
                  <a:gd name="connsiteX410" fmla="*/ 643471 w 7272908"/>
                  <a:gd name="connsiteY410" fmla="*/ 149655 h 1657197"/>
                  <a:gd name="connsiteX411" fmla="*/ 672798 w 7272908"/>
                  <a:gd name="connsiteY411" fmla="*/ 105664 h 1657197"/>
                  <a:gd name="connsiteX412" fmla="*/ 702126 w 7272908"/>
                  <a:gd name="connsiteY412" fmla="*/ 149655 h 1657197"/>
                  <a:gd name="connsiteX413" fmla="*/ 672798 w 7272908"/>
                  <a:gd name="connsiteY413" fmla="*/ 193645 h 1657197"/>
                  <a:gd name="connsiteX414" fmla="*/ 643471 w 7272908"/>
                  <a:gd name="connsiteY414" fmla="*/ 149655 h 1657197"/>
                  <a:gd name="connsiteX415" fmla="*/ 585033 w 7272908"/>
                  <a:gd name="connsiteY415" fmla="*/ 131972 h 1657197"/>
                  <a:gd name="connsiteX416" fmla="*/ 624064 w 7272908"/>
                  <a:gd name="connsiteY416" fmla="*/ 87981 h 1657197"/>
                  <a:gd name="connsiteX417" fmla="*/ 663095 w 7272908"/>
                  <a:gd name="connsiteY417" fmla="*/ 131972 h 1657197"/>
                  <a:gd name="connsiteX418" fmla="*/ 624064 w 7272908"/>
                  <a:gd name="connsiteY418" fmla="*/ 175963 h 1657197"/>
                  <a:gd name="connsiteX419" fmla="*/ 585033 w 7272908"/>
                  <a:gd name="connsiteY419" fmla="*/ 131972 h 1657197"/>
                  <a:gd name="connsiteX420" fmla="*/ 546002 w 7272908"/>
                  <a:gd name="connsiteY420" fmla="*/ 131972 h 1657197"/>
                  <a:gd name="connsiteX421" fmla="*/ 585033 w 7272908"/>
                  <a:gd name="connsiteY421" fmla="*/ 87981 h 1657197"/>
                  <a:gd name="connsiteX422" fmla="*/ 624064 w 7272908"/>
                  <a:gd name="connsiteY422" fmla="*/ 131972 h 1657197"/>
                  <a:gd name="connsiteX423" fmla="*/ 585033 w 7272908"/>
                  <a:gd name="connsiteY423" fmla="*/ 175963 h 1657197"/>
                  <a:gd name="connsiteX424" fmla="*/ 546002 w 7272908"/>
                  <a:gd name="connsiteY424" fmla="*/ 131972 h 1657197"/>
                  <a:gd name="connsiteX425" fmla="*/ 526594 w 7272908"/>
                  <a:gd name="connsiteY425" fmla="*/ 114290 h 1657197"/>
                  <a:gd name="connsiteX426" fmla="*/ 555921 w 7272908"/>
                  <a:gd name="connsiteY426" fmla="*/ 70299 h 1657197"/>
                  <a:gd name="connsiteX427" fmla="*/ 585248 w 7272908"/>
                  <a:gd name="connsiteY427" fmla="*/ 114290 h 1657197"/>
                  <a:gd name="connsiteX428" fmla="*/ 555921 w 7272908"/>
                  <a:gd name="connsiteY428" fmla="*/ 158280 h 1657197"/>
                  <a:gd name="connsiteX429" fmla="*/ 526594 w 7272908"/>
                  <a:gd name="connsiteY429" fmla="*/ 114290 h 1657197"/>
                  <a:gd name="connsiteX430" fmla="*/ 351063 w 7272908"/>
                  <a:gd name="connsiteY430" fmla="*/ 79140 h 1657197"/>
                  <a:gd name="connsiteX431" fmla="*/ 390094 w 7272908"/>
                  <a:gd name="connsiteY431" fmla="*/ 35149 h 1657197"/>
                  <a:gd name="connsiteX432" fmla="*/ 429125 w 7272908"/>
                  <a:gd name="connsiteY432" fmla="*/ 79140 h 1657197"/>
                  <a:gd name="connsiteX433" fmla="*/ 390094 w 7272908"/>
                  <a:gd name="connsiteY433" fmla="*/ 123131 h 1657197"/>
                  <a:gd name="connsiteX434" fmla="*/ 351063 w 7272908"/>
                  <a:gd name="connsiteY434" fmla="*/ 79140 h 1657197"/>
                  <a:gd name="connsiteX435" fmla="*/ 97470 w 7272908"/>
                  <a:gd name="connsiteY435" fmla="*/ 43991 h 1657197"/>
                  <a:gd name="connsiteX436" fmla="*/ 136500 w 7272908"/>
                  <a:gd name="connsiteY436" fmla="*/ 0 h 1657197"/>
                  <a:gd name="connsiteX437" fmla="*/ 175531 w 7272908"/>
                  <a:gd name="connsiteY437" fmla="*/ 43991 h 1657197"/>
                  <a:gd name="connsiteX438" fmla="*/ 136500 w 7272908"/>
                  <a:gd name="connsiteY438" fmla="*/ 87981 h 1657197"/>
                  <a:gd name="connsiteX439" fmla="*/ 97470 w 7272908"/>
                  <a:gd name="connsiteY439" fmla="*/ 43991 h 1657197"/>
                  <a:gd name="connsiteX440" fmla="*/ 155908 w 7272908"/>
                  <a:gd name="connsiteY440" fmla="*/ 43991 h 1657197"/>
                  <a:gd name="connsiteX441" fmla="*/ 185235 w 7272908"/>
                  <a:gd name="connsiteY441" fmla="*/ 0 h 1657197"/>
                  <a:gd name="connsiteX442" fmla="*/ 214562 w 7272908"/>
                  <a:gd name="connsiteY442" fmla="*/ 43991 h 1657197"/>
                  <a:gd name="connsiteX443" fmla="*/ 185235 w 7272908"/>
                  <a:gd name="connsiteY443" fmla="*/ 87981 h 1657197"/>
                  <a:gd name="connsiteX444" fmla="*/ 155908 w 7272908"/>
                  <a:gd name="connsiteY444" fmla="*/ 43991 h 1657197"/>
                  <a:gd name="connsiteX445" fmla="*/ 58439 w 7272908"/>
                  <a:gd name="connsiteY445" fmla="*/ 43991 h 1657197"/>
                  <a:gd name="connsiteX446" fmla="*/ 87766 w 7272908"/>
                  <a:gd name="connsiteY446" fmla="*/ 0 h 1657197"/>
                  <a:gd name="connsiteX447" fmla="*/ 117093 w 7272908"/>
                  <a:gd name="connsiteY447" fmla="*/ 43991 h 1657197"/>
                  <a:gd name="connsiteX448" fmla="*/ 87766 w 7272908"/>
                  <a:gd name="connsiteY448" fmla="*/ 87981 h 1657197"/>
                  <a:gd name="connsiteX449" fmla="*/ 58439 w 7272908"/>
                  <a:gd name="connsiteY449" fmla="*/ 43991 h 1657197"/>
                  <a:gd name="connsiteX450" fmla="*/ 0 w 7272908"/>
                  <a:gd name="connsiteY450" fmla="*/ 43991 h 1657197"/>
                  <a:gd name="connsiteX451" fmla="*/ 39031 w 7272908"/>
                  <a:gd name="connsiteY451" fmla="*/ 0 h 1657197"/>
                  <a:gd name="connsiteX452" fmla="*/ 78062 w 7272908"/>
                  <a:gd name="connsiteY452" fmla="*/ 43991 h 1657197"/>
                  <a:gd name="connsiteX453" fmla="*/ 39031 w 7272908"/>
                  <a:gd name="connsiteY453" fmla="*/ 87981 h 1657197"/>
                  <a:gd name="connsiteX454" fmla="*/ 0 w 7272908"/>
                  <a:gd name="connsiteY454" fmla="*/ 43991 h 1657197"/>
                  <a:gd name="connsiteX455" fmla="*/ 2808503 w 7272908"/>
                  <a:gd name="connsiteY455" fmla="*/ 704713 h 1657197"/>
                  <a:gd name="connsiteX456" fmla="*/ 2837830 w 7272908"/>
                  <a:gd name="connsiteY456" fmla="*/ 669564 h 1657197"/>
                  <a:gd name="connsiteX457" fmla="*/ 2867157 w 7272908"/>
                  <a:gd name="connsiteY457" fmla="*/ 704713 h 1657197"/>
                  <a:gd name="connsiteX458" fmla="*/ 2837830 w 7272908"/>
                  <a:gd name="connsiteY458" fmla="*/ 740079 h 1657197"/>
                  <a:gd name="connsiteX459" fmla="*/ 2808503 w 7272908"/>
                  <a:gd name="connsiteY459" fmla="*/ 704713 h 165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7272908" h="1657197">
                    <a:moveTo>
                      <a:pt x="5673719" y="1613207"/>
                    </a:moveTo>
                    <a:cubicBezTo>
                      <a:pt x="5673719" y="1588840"/>
                      <a:pt x="5691185" y="1569217"/>
                      <a:pt x="5712750" y="1569217"/>
                    </a:cubicBezTo>
                    <a:cubicBezTo>
                      <a:pt x="5734314" y="1569217"/>
                      <a:pt x="5751780" y="1588840"/>
                      <a:pt x="5751780" y="1613207"/>
                    </a:cubicBezTo>
                    <a:cubicBezTo>
                      <a:pt x="5751780" y="1637575"/>
                      <a:pt x="5734314" y="1657198"/>
                      <a:pt x="5712750" y="1657198"/>
                    </a:cubicBezTo>
                    <a:cubicBezTo>
                      <a:pt x="5691185" y="1657198"/>
                      <a:pt x="5673719" y="1637359"/>
                      <a:pt x="5673719" y="1613207"/>
                    </a:cubicBezTo>
                    <a:close/>
                    <a:moveTo>
                      <a:pt x="5693126" y="1613207"/>
                    </a:moveTo>
                    <a:cubicBezTo>
                      <a:pt x="5693126" y="1588840"/>
                      <a:pt x="5710593" y="1569217"/>
                      <a:pt x="5732157" y="1569217"/>
                    </a:cubicBezTo>
                    <a:cubicBezTo>
                      <a:pt x="5753721" y="1569217"/>
                      <a:pt x="5771188" y="1588840"/>
                      <a:pt x="5771188" y="1613207"/>
                    </a:cubicBezTo>
                    <a:cubicBezTo>
                      <a:pt x="5771188" y="1637575"/>
                      <a:pt x="5753721" y="1657198"/>
                      <a:pt x="5732157" y="1657198"/>
                    </a:cubicBezTo>
                    <a:cubicBezTo>
                      <a:pt x="5710593" y="1657198"/>
                      <a:pt x="5693126" y="1637359"/>
                      <a:pt x="5693126" y="1613207"/>
                    </a:cubicBezTo>
                    <a:close/>
                    <a:moveTo>
                      <a:pt x="5732157" y="1613207"/>
                    </a:moveTo>
                    <a:cubicBezTo>
                      <a:pt x="5732157" y="1588840"/>
                      <a:pt x="5745311" y="1569217"/>
                      <a:pt x="5761484" y="1569217"/>
                    </a:cubicBezTo>
                    <a:cubicBezTo>
                      <a:pt x="5777658" y="1569217"/>
                      <a:pt x="5790811" y="1588840"/>
                      <a:pt x="5790811" y="1613207"/>
                    </a:cubicBezTo>
                    <a:cubicBezTo>
                      <a:pt x="5790811" y="1637575"/>
                      <a:pt x="5777658" y="1657198"/>
                      <a:pt x="5761484" y="1657198"/>
                    </a:cubicBezTo>
                    <a:cubicBezTo>
                      <a:pt x="5745311" y="1657198"/>
                      <a:pt x="5732157" y="1637359"/>
                      <a:pt x="5732157" y="1613207"/>
                    </a:cubicBezTo>
                    <a:close/>
                    <a:moveTo>
                      <a:pt x="5810219" y="1613207"/>
                    </a:moveTo>
                    <a:cubicBezTo>
                      <a:pt x="5810219" y="1588840"/>
                      <a:pt x="5827686" y="1569217"/>
                      <a:pt x="5849250" y="1569217"/>
                    </a:cubicBezTo>
                    <a:cubicBezTo>
                      <a:pt x="5870814" y="1569217"/>
                      <a:pt x="5888281" y="1588840"/>
                      <a:pt x="5888281" y="1613207"/>
                    </a:cubicBezTo>
                    <a:cubicBezTo>
                      <a:pt x="5888281" y="1637575"/>
                      <a:pt x="5870814" y="1657198"/>
                      <a:pt x="5849250" y="1657198"/>
                    </a:cubicBezTo>
                    <a:cubicBezTo>
                      <a:pt x="5827686" y="1657198"/>
                      <a:pt x="5810219" y="1637359"/>
                      <a:pt x="5810219" y="1613207"/>
                    </a:cubicBezTo>
                    <a:close/>
                    <a:moveTo>
                      <a:pt x="5849250" y="1613207"/>
                    </a:moveTo>
                    <a:cubicBezTo>
                      <a:pt x="5849250" y="1588840"/>
                      <a:pt x="5866717" y="1569217"/>
                      <a:pt x="5888281" y="1569217"/>
                    </a:cubicBezTo>
                    <a:cubicBezTo>
                      <a:pt x="5909845" y="1569217"/>
                      <a:pt x="5927312" y="1588840"/>
                      <a:pt x="5927312" y="1613207"/>
                    </a:cubicBezTo>
                    <a:cubicBezTo>
                      <a:pt x="5927312" y="1637575"/>
                      <a:pt x="5909845" y="1657198"/>
                      <a:pt x="5888281" y="1657198"/>
                    </a:cubicBezTo>
                    <a:cubicBezTo>
                      <a:pt x="5866717" y="1657198"/>
                      <a:pt x="5849250" y="1637359"/>
                      <a:pt x="5849250" y="1613207"/>
                    </a:cubicBezTo>
                    <a:close/>
                    <a:moveTo>
                      <a:pt x="5927312" y="1613207"/>
                    </a:moveTo>
                    <a:cubicBezTo>
                      <a:pt x="5927312" y="1588840"/>
                      <a:pt x="5944779" y="1569217"/>
                      <a:pt x="5966343" y="1569217"/>
                    </a:cubicBezTo>
                    <a:cubicBezTo>
                      <a:pt x="5987907" y="1569217"/>
                      <a:pt x="6005374" y="1588840"/>
                      <a:pt x="6005374" y="1613207"/>
                    </a:cubicBezTo>
                    <a:cubicBezTo>
                      <a:pt x="6005374" y="1637575"/>
                      <a:pt x="5987907" y="1657198"/>
                      <a:pt x="5966343" y="1657198"/>
                    </a:cubicBezTo>
                    <a:cubicBezTo>
                      <a:pt x="5944779" y="1657198"/>
                      <a:pt x="5927312" y="1637359"/>
                      <a:pt x="5927312" y="1613207"/>
                    </a:cubicBezTo>
                    <a:close/>
                    <a:moveTo>
                      <a:pt x="6122251" y="1613207"/>
                    </a:moveTo>
                    <a:cubicBezTo>
                      <a:pt x="6122251" y="1588840"/>
                      <a:pt x="6139718" y="1569217"/>
                      <a:pt x="6161282" y="1569217"/>
                    </a:cubicBezTo>
                    <a:cubicBezTo>
                      <a:pt x="6182846" y="1569217"/>
                      <a:pt x="6200313" y="1588840"/>
                      <a:pt x="6200313" y="1613207"/>
                    </a:cubicBezTo>
                    <a:cubicBezTo>
                      <a:pt x="6200313" y="1637575"/>
                      <a:pt x="6182846" y="1657198"/>
                      <a:pt x="6161282" y="1657198"/>
                    </a:cubicBezTo>
                    <a:cubicBezTo>
                      <a:pt x="6139718" y="1657198"/>
                      <a:pt x="6122251" y="1637359"/>
                      <a:pt x="6122251" y="1613207"/>
                    </a:cubicBezTo>
                    <a:close/>
                    <a:moveTo>
                      <a:pt x="6297782" y="1613207"/>
                    </a:moveTo>
                    <a:cubicBezTo>
                      <a:pt x="6297782" y="1588840"/>
                      <a:pt x="6315249" y="1569217"/>
                      <a:pt x="6336813" y="1569217"/>
                    </a:cubicBezTo>
                    <a:cubicBezTo>
                      <a:pt x="6358377" y="1569217"/>
                      <a:pt x="6375844" y="1588840"/>
                      <a:pt x="6375844" y="1613207"/>
                    </a:cubicBezTo>
                    <a:cubicBezTo>
                      <a:pt x="6375844" y="1637575"/>
                      <a:pt x="6358377" y="1657198"/>
                      <a:pt x="6336813" y="1657198"/>
                    </a:cubicBezTo>
                    <a:cubicBezTo>
                      <a:pt x="6315249" y="1657198"/>
                      <a:pt x="6297782" y="1637359"/>
                      <a:pt x="6297782" y="1613207"/>
                    </a:cubicBezTo>
                    <a:close/>
                    <a:moveTo>
                      <a:pt x="7194847" y="1613207"/>
                    </a:moveTo>
                    <a:cubicBezTo>
                      <a:pt x="7194847" y="1588840"/>
                      <a:pt x="7212314" y="1569217"/>
                      <a:pt x="7233878" y="1569217"/>
                    </a:cubicBezTo>
                    <a:cubicBezTo>
                      <a:pt x="7255442" y="1569217"/>
                      <a:pt x="7272909" y="1588840"/>
                      <a:pt x="7272909" y="1613207"/>
                    </a:cubicBezTo>
                    <a:cubicBezTo>
                      <a:pt x="7272909" y="1637575"/>
                      <a:pt x="7255442" y="1657198"/>
                      <a:pt x="7233878" y="1657198"/>
                    </a:cubicBezTo>
                    <a:cubicBezTo>
                      <a:pt x="7212314" y="1657198"/>
                      <a:pt x="7194847" y="1637359"/>
                      <a:pt x="7194847" y="1613207"/>
                    </a:cubicBezTo>
                    <a:close/>
                    <a:moveTo>
                      <a:pt x="5634688" y="1613207"/>
                    </a:moveTo>
                    <a:cubicBezTo>
                      <a:pt x="5634688" y="1588840"/>
                      <a:pt x="5652155" y="1569217"/>
                      <a:pt x="5673719" y="1569217"/>
                    </a:cubicBezTo>
                    <a:cubicBezTo>
                      <a:pt x="5695283" y="1569217"/>
                      <a:pt x="5712750" y="1588840"/>
                      <a:pt x="5712750" y="1613207"/>
                    </a:cubicBezTo>
                    <a:cubicBezTo>
                      <a:pt x="5712750" y="1637575"/>
                      <a:pt x="5695283" y="1657198"/>
                      <a:pt x="5673719" y="1657198"/>
                    </a:cubicBezTo>
                    <a:cubicBezTo>
                      <a:pt x="5652155" y="1657198"/>
                      <a:pt x="5634688" y="1637359"/>
                      <a:pt x="5634688" y="1613207"/>
                    </a:cubicBezTo>
                    <a:close/>
                    <a:moveTo>
                      <a:pt x="4737623" y="1472178"/>
                    </a:moveTo>
                    <a:cubicBezTo>
                      <a:pt x="4737623" y="1447811"/>
                      <a:pt x="4755090" y="1428188"/>
                      <a:pt x="4776654" y="1428188"/>
                    </a:cubicBezTo>
                    <a:cubicBezTo>
                      <a:pt x="4798218" y="1428188"/>
                      <a:pt x="4815685" y="1448027"/>
                      <a:pt x="4815685" y="1472178"/>
                    </a:cubicBezTo>
                    <a:cubicBezTo>
                      <a:pt x="4815685" y="1496330"/>
                      <a:pt x="4798218" y="1516169"/>
                      <a:pt x="4776654" y="1516169"/>
                    </a:cubicBezTo>
                    <a:cubicBezTo>
                      <a:pt x="4755090" y="1516169"/>
                      <a:pt x="4737623" y="1496546"/>
                      <a:pt x="4737623" y="1472178"/>
                    </a:cubicBezTo>
                    <a:close/>
                    <a:moveTo>
                      <a:pt x="4757030" y="1472178"/>
                    </a:moveTo>
                    <a:cubicBezTo>
                      <a:pt x="4757030" y="1447811"/>
                      <a:pt x="4774497" y="1428188"/>
                      <a:pt x="4796061" y="1428188"/>
                    </a:cubicBezTo>
                    <a:cubicBezTo>
                      <a:pt x="4817625" y="1428188"/>
                      <a:pt x="4835092" y="1448027"/>
                      <a:pt x="4835092" y="1472178"/>
                    </a:cubicBezTo>
                    <a:cubicBezTo>
                      <a:pt x="4835092" y="1496330"/>
                      <a:pt x="4817625" y="1516169"/>
                      <a:pt x="4796061" y="1516169"/>
                    </a:cubicBezTo>
                    <a:cubicBezTo>
                      <a:pt x="4774497" y="1516169"/>
                      <a:pt x="4757030" y="1496546"/>
                      <a:pt x="4757030" y="1472178"/>
                    </a:cubicBezTo>
                    <a:close/>
                    <a:moveTo>
                      <a:pt x="4815470" y="1472178"/>
                    </a:moveTo>
                    <a:cubicBezTo>
                      <a:pt x="4815470" y="1447811"/>
                      <a:pt x="4828623" y="1428188"/>
                      <a:pt x="4844796" y="1428188"/>
                    </a:cubicBezTo>
                    <a:cubicBezTo>
                      <a:pt x="4860969" y="1428188"/>
                      <a:pt x="4874124" y="1448027"/>
                      <a:pt x="4874124" y="1472178"/>
                    </a:cubicBezTo>
                    <a:cubicBezTo>
                      <a:pt x="4874124" y="1496330"/>
                      <a:pt x="4860969" y="1516169"/>
                      <a:pt x="4844796" y="1516169"/>
                    </a:cubicBezTo>
                    <a:cubicBezTo>
                      <a:pt x="4828623" y="1516169"/>
                      <a:pt x="4815470" y="1496546"/>
                      <a:pt x="4815470" y="1472178"/>
                    </a:cubicBezTo>
                    <a:close/>
                    <a:moveTo>
                      <a:pt x="4834877" y="1472178"/>
                    </a:moveTo>
                    <a:cubicBezTo>
                      <a:pt x="4834877" y="1447811"/>
                      <a:pt x="4848031" y="1428188"/>
                      <a:pt x="4864204" y="1428188"/>
                    </a:cubicBezTo>
                    <a:cubicBezTo>
                      <a:pt x="4880377" y="1428188"/>
                      <a:pt x="4893531" y="1448027"/>
                      <a:pt x="4893531" y="1472178"/>
                    </a:cubicBezTo>
                    <a:cubicBezTo>
                      <a:pt x="4893531" y="1496330"/>
                      <a:pt x="4880377" y="1516169"/>
                      <a:pt x="4864204" y="1516169"/>
                    </a:cubicBezTo>
                    <a:cubicBezTo>
                      <a:pt x="4848031" y="1516169"/>
                      <a:pt x="4834877" y="1496546"/>
                      <a:pt x="4834877" y="1472178"/>
                    </a:cubicBezTo>
                    <a:close/>
                    <a:moveTo>
                      <a:pt x="4873908" y="1472178"/>
                    </a:moveTo>
                    <a:cubicBezTo>
                      <a:pt x="4873908" y="1447811"/>
                      <a:pt x="4887062" y="1428188"/>
                      <a:pt x="4903235" y="1428188"/>
                    </a:cubicBezTo>
                    <a:cubicBezTo>
                      <a:pt x="4919408" y="1428188"/>
                      <a:pt x="4932562" y="1448027"/>
                      <a:pt x="4932562" y="1472178"/>
                    </a:cubicBezTo>
                    <a:cubicBezTo>
                      <a:pt x="4932562" y="1496330"/>
                      <a:pt x="4919408" y="1516169"/>
                      <a:pt x="4903235" y="1516169"/>
                    </a:cubicBezTo>
                    <a:cubicBezTo>
                      <a:pt x="4887062" y="1516169"/>
                      <a:pt x="4873908" y="1496546"/>
                      <a:pt x="4873908" y="1472178"/>
                    </a:cubicBezTo>
                    <a:close/>
                    <a:moveTo>
                      <a:pt x="4893315" y="1472178"/>
                    </a:moveTo>
                    <a:cubicBezTo>
                      <a:pt x="4893315" y="1447811"/>
                      <a:pt x="4910782" y="1428188"/>
                      <a:pt x="4932346" y="1428188"/>
                    </a:cubicBezTo>
                    <a:cubicBezTo>
                      <a:pt x="4953910" y="1428188"/>
                      <a:pt x="4971377" y="1448027"/>
                      <a:pt x="4971377" y="1472178"/>
                    </a:cubicBezTo>
                    <a:cubicBezTo>
                      <a:pt x="4971377" y="1496330"/>
                      <a:pt x="4953910" y="1516169"/>
                      <a:pt x="4932346" y="1516169"/>
                    </a:cubicBezTo>
                    <a:cubicBezTo>
                      <a:pt x="4910782" y="1516169"/>
                      <a:pt x="4893315" y="1496546"/>
                      <a:pt x="4893315" y="1472178"/>
                    </a:cubicBezTo>
                    <a:close/>
                    <a:moveTo>
                      <a:pt x="4932346" y="1472178"/>
                    </a:moveTo>
                    <a:cubicBezTo>
                      <a:pt x="4932346" y="1447811"/>
                      <a:pt x="4949813" y="1428188"/>
                      <a:pt x="4971377" y="1428188"/>
                    </a:cubicBezTo>
                    <a:cubicBezTo>
                      <a:pt x="4992941" y="1428188"/>
                      <a:pt x="5010408" y="1448027"/>
                      <a:pt x="5010408" y="1472178"/>
                    </a:cubicBezTo>
                    <a:cubicBezTo>
                      <a:pt x="5010408" y="1496330"/>
                      <a:pt x="4992941" y="1516169"/>
                      <a:pt x="4971377" y="1516169"/>
                    </a:cubicBezTo>
                    <a:cubicBezTo>
                      <a:pt x="4949813" y="1516169"/>
                      <a:pt x="4932346" y="1496546"/>
                      <a:pt x="4932346" y="1472178"/>
                    </a:cubicBezTo>
                    <a:close/>
                    <a:moveTo>
                      <a:pt x="4990785" y="1472178"/>
                    </a:moveTo>
                    <a:cubicBezTo>
                      <a:pt x="4990785" y="1447811"/>
                      <a:pt x="5008252" y="1428188"/>
                      <a:pt x="5029816" y="1428188"/>
                    </a:cubicBezTo>
                    <a:cubicBezTo>
                      <a:pt x="5051380" y="1428188"/>
                      <a:pt x="5068847" y="1448027"/>
                      <a:pt x="5068847" y="1472178"/>
                    </a:cubicBezTo>
                    <a:cubicBezTo>
                      <a:pt x="5068847" y="1496330"/>
                      <a:pt x="5051380" y="1516169"/>
                      <a:pt x="5029816" y="1516169"/>
                    </a:cubicBezTo>
                    <a:cubicBezTo>
                      <a:pt x="5008252" y="1516169"/>
                      <a:pt x="4990785" y="1496546"/>
                      <a:pt x="4990785" y="1472178"/>
                    </a:cubicBezTo>
                    <a:close/>
                    <a:moveTo>
                      <a:pt x="5049224" y="1472178"/>
                    </a:moveTo>
                    <a:cubicBezTo>
                      <a:pt x="5049224" y="1447811"/>
                      <a:pt x="5062378" y="1428188"/>
                      <a:pt x="5078551" y="1428188"/>
                    </a:cubicBezTo>
                    <a:cubicBezTo>
                      <a:pt x="5094724" y="1428188"/>
                      <a:pt x="5107878" y="1448027"/>
                      <a:pt x="5107878" y="1472178"/>
                    </a:cubicBezTo>
                    <a:cubicBezTo>
                      <a:pt x="5107878" y="1496330"/>
                      <a:pt x="5094724" y="1516169"/>
                      <a:pt x="5078551" y="1516169"/>
                    </a:cubicBezTo>
                    <a:cubicBezTo>
                      <a:pt x="5062378" y="1516169"/>
                      <a:pt x="5049224" y="1496546"/>
                      <a:pt x="5049224" y="1472178"/>
                    </a:cubicBezTo>
                    <a:close/>
                    <a:moveTo>
                      <a:pt x="5107662" y="1472178"/>
                    </a:moveTo>
                    <a:cubicBezTo>
                      <a:pt x="5107662" y="1447811"/>
                      <a:pt x="5125129" y="1428188"/>
                      <a:pt x="5146693" y="1428188"/>
                    </a:cubicBezTo>
                    <a:cubicBezTo>
                      <a:pt x="5168257" y="1428188"/>
                      <a:pt x="5185724" y="1448027"/>
                      <a:pt x="5185724" y="1472178"/>
                    </a:cubicBezTo>
                    <a:cubicBezTo>
                      <a:pt x="5185724" y="1496330"/>
                      <a:pt x="5168257" y="1516169"/>
                      <a:pt x="5146693" y="1516169"/>
                    </a:cubicBezTo>
                    <a:cubicBezTo>
                      <a:pt x="5125129" y="1516169"/>
                      <a:pt x="5107662" y="1496546"/>
                      <a:pt x="5107662" y="1472178"/>
                    </a:cubicBezTo>
                    <a:close/>
                    <a:moveTo>
                      <a:pt x="5166101" y="1472178"/>
                    </a:moveTo>
                    <a:cubicBezTo>
                      <a:pt x="5166101" y="1447811"/>
                      <a:pt x="5179255" y="1428188"/>
                      <a:pt x="5195428" y="1428188"/>
                    </a:cubicBezTo>
                    <a:cubicBezTo>
                      <a:pt x="5211601" y="1428188"/>
                      <a:pt x="5224755" y="1448027"/>
                      <a:pt x="5224755" y="1472178"/>
                    </a:cubicBezTo>
                    <a:cubicBezTo>
                      <a:pt x="5224755" y="1496330"/>
                      <a:pt x="5211601" y="1516169"/>
                      <a:pt x="5195428" y="1516169"/>
                    </a:cubicBezTo>
                    <a:cubicBezTo>
                      <a:pt x="5179255" y="1516169"/>
                      <a:pt x="5166101" y="1496546"/>
                      <a:pt x="5166101" y="1472178"/>
                    </a:cubicBezTo>
                    <a:close/>
                    <a:moveTo>
                      <a:pt x="5244162" y="1472178"/>
                    </a:moveTo>
                    <a:cubicBezTo>
                      <a:pt x="5244162" y="1447811"/>
                      <a:pt x="5257317" y="1428188"/>
                      <a:pt x="5273490" y="1428188"/>
                    </a:cubicBezTo>
                    <a:cubicBezTo>
                      <a:pt x="5289663" y="1428188"/>
                      <a:pt x="5302817" y="1448027"/>
                      <a:pt x="5302817" y="1472178"/>
                    </a:cubicBezTo>
                    <a:cubicBezTo>
                      <a:pt x="5302817" y="1496330"/>
                      <a:pt x="5289663" y="1516169"/>
                      <a:pt x="5273490" y="1516169"/>
                    </a:cubicBezTo>
                    <a:cubicBezTo>
                      <a:pt x="5257317" y="1516169"/>
                      <a:pt x="5244162" y="1496546"/>
                      <a:pt x="5244162" y="1472178"/>
                    </a:cubicBezTo>
                    <a:close/>
                    <a:moveTo>
                      <a:pt x="5302601" y="1472178"/>
                    </a:moveTo>
                    <a:cubicBezTo>
                      <a:pt x="5302601" y="1447811"/>
                      <a:pt x="5320068" y="1428188"/>
                      <a:pt x="5341632" y="1428188"/>
                    </a:cubicBezTo>
                    <a:cubicBezTo>
                      <a:pt x="5363196" y="1428188"/>
                      <a:pt x="5380663" y="1448027"/>
                      <a:pt x="5380663" y="1472178"/>
                    </a:cubicBezTo>
                    <a:cubicBezTo>
                      <a:pt x="5380663" y="1496330"/>
                      <a:pt x="5363196" y="1516169"/>
                      <a:pt x="5341632" y="1516169"/>
                    </a:cubicBezTo>
                    <a:cubicBezTo>
                      <a:pt x="5320068" y="1516169"/>
                      <a:pt x="5302601" y="1496546"/>
                      <a:pt x="5302601" y="1472178"/>
                    </a:cubicBezTo>
                    <a:close/>
                    <a:moveTo>
                      <a:pt x="5341632" y="1472178"/>
                    </a:moveTo>
                    <a:cubicBezTo>
                      <a:pt x="5341632" y="1447811"/>
                      <a:pt x="5359099" y="1428188"/>
                      <a:pt x="5380663" y="1428188"/>
                    </a:cubicBezTo>
                    <a:cubicBezTo>
                      <a:pt x="5402227" y="1428188"/>
                      <a:pt x="5419694" y="1448027"/>
                      <a:pt x="5419694" y="1472178"/>
                    </a:cubicBezTo>
                    <a:cubicBezTo>
                      <a:pt x="5419694" y="1496330"/>
                      <a:pt x="5402227" y="1516169"/>
                      <a:pt x="5380663" y="1516169"/>
                    </a:cubicBezTo>
                    <a:cubicBezTo>
                      <a:pt x="5359099" y="1516169"/>
                      <a:pt x="5341632" y="1496546"/>
                      <a:pt x="5341632" y="1472178"/>
                    </a:cubicBezTo>
                    <a:close/>
                    <a:moveTo>
                      <a:pt x="5361040" y="1472178"/>
                    </a:moveTo>
                    <a:cubicBezTo>
                      <a:pt x="5361040" y="1447811"/>
                      <a:pt x="5378507" y="1428188"/>
                      <a:pt x="5400071" y="1428188"/>
                    </a:cubicBezTo>
                    <a:cubicBezTo>
                      <a:pt x="5421635" y="1428188"/>
                      <a:pt x="5439102" y="1448027"/>
                      <a:pt x="5439102" y="1472178"/>
                    </a:cubicBezTo>
                    <a:cubicBezTo>
                      <a:pt x="5439102" y="1496330"/>
                      <a:pt x="5421635" y="1516169"/>
                      <a:pt x="5400071" y="1516169"/>
                    </a:cubicBezTo>
                    <a:cubicBezTo>
                      <a:pt x="5378507" y="1516169"/>
                      <a:pt x="5361040" y="1496546"/>
                      <a:pt x="5361040" y="1472178"/>
                    </a:cubicBezTo>
                    <a:close/>
                    <a:moveTo>
                      <a:pt x="5439102" y="1472178"/>
                    </a:moveTo>
                    <a:cubicBezTo>
                      <a:pt x="5439102" y="1447811"/>
                      <a:pt x="5456568" y="1428188"/>
                      <a:pt x="5478132" y="1428188"/>
                    </a:cubicBezTo>
                    <a:cubicBezTo>
                      <a:pt x="5499697" y="1428188"/>
                      <a:pt x="5517163" y="1448027"/>
                      <a:pt x="5517163" y="1472178"/>
                    </a:cubicBezTo>
                    <a:cubicBezTo>
                      <a:pt x="5517163" y="1496330"/>
                      <a:pt x="5499697" y="1516169"/>
                      <a:pt x="5478132" y="1516169"/>
                    </a:cubicBezTo>
                    <a:cubicBezTo>
                      <a:pt x="5456568" y="1516169"/>
                      <a:pt x="5439102" y="1496546"/>
                      <a:pt x="5439102" y="1472178"/>
                    </a:cubicBezTo>
                    <a:close/>
                    <a:moveTo>
                      <a:pt x="5517163" y="1472178"/>
                    </a:moveTo>
                    <a:cubicBezTo>
                      <a:pt x="5517163" y="1447811"/>
                      <a:pt x="5534630" y="1428188"/>
                      <a:pt x="5556194" y="1428188"/>
                    </a:cubicBezTo>
                    <a:cubicBezTo>
                      <a:pt x="5577758" y="1428188"/>
                      <a:pt x="5595225" y="1448027"/>
                      <a:pt x="5595225" y="1472178"/>
                    </a:cubicBezTo>
                    <a:cubicBezTo>
                      <a:pt x="5595225" y="1496330"/>
                      <a:pt x="5577758" y="1516169"/>
                      <a:pt x="5556194" y="1516169"/>
                    </a:cubicBezTo>
                    <a:cubicBezTo>
                      <a:pt x="5534630" y="1516169"/>
                      <a:pt x="5517163" y="1496546"/>
                      <a:pt x="5517163" y="1472178"/>
                    </a:cubicBezTo>
                    <a:close/>
                    <a:moveTo>
                      <a:pt x="5595225" y="1472178"/>
                    </a:moveTo>
                    <a:cubicBezTo>
                      <a:pt x="5595225" y="1447811"/>
                      <a:pt x="5612693" y="1428188"/>
                      <a:pt x="5634257" y="1428188"/>
                    </a:cubicBezTo>
                    <a:cubicBezTo>
                      <a:pt x="5655821" y="1428188"/>
                      <a:pt x="5673288" y="1448027"/>
                      <a:pt x="5673288" y="1472178"/>
                    </a:cubicBezTo>
                    <a:cubicBezTo>
                      <a:pt x="5673288" y="1496330"/>
                      <a:pt x="5655821" y="1516169"/>
                      <a:pt x="5634257" y="1516169"/>
                    </a:cubicBezTo>
                    <a:cubicBezTo>
                      <a:pt x="5612693" y="1516169"/>
                      <a:pt x="5595225" y="1496546"/>
                      <a:pt x="5595225" y="1472178"/>
                    </a:cubicBezTo>
                    <a:close/>
                    <a:moveTo>
                      <a:pt x="4698161" y="1472178"/>
                    </a:moveTo>
                    <a:cubicBezTo>
                      <a:pt x="4698161" y="1447811"/>
                      <a:pt x="4711315" y="1428188"/>
                      <a:pt x="4727488" y="1428188"/>
                    </a:cubicBezTo>
                    <a:cubicBezTo>
                      <a:pt x="4743661" y="1428188"/>
                      <a:pt x="4756815" y="1448027"/>
                      <a:pt x="4756815" y="1472178"/>
                    </a:cubicBezTo>
                    <a:cubicBezTo>
                      <a:pt x="4756815" y="1496330"/>
                      <a:pt x="4743661" y="1516169"/>
                      <a:pt x="4727488" y="1516169"/>
                    </a:cubicBezTo>
                    <a:cubicBezTo>
                      <a:pt x="4711315" y="1516169"/>
                      <a:pt x="4698161" y="1496546"/>
                      <a:pt x="4698161" y="1472178"/>
                    </a:cubicBezTo>
                    <a:close/>
                    <a:moveTo>
                      <a:pt x="4600691" y="1419346"/>
                    </a:moveTo>
                    <a:cubicBezTo>
                      <a:pt x="4600691" y="1394979"/>
                      <a:pt x="4618158" y="1375356"/>
                      <a:pt x="4639722" y="1375356"/>
                    </a:cubicBezTo>
                    <a:cubicBezTo>
                      <a:pt x="4661286" y="1375356"/>
                      <a:pt x="4678753" y="1394979"/>
                      <a:pt x="4678753" y="1419346"/>
                    </a:cubicBezTo>
                    <a:cubicBezTo>
                      <a:pt x="4678753" y="1443714"/>
                      <a:pt x="4661286" y="1463337"/>
                      <a:pt x="4639722" y="1463337"/>
                    </a:cubicBezTo>
                    <a:cubicBezTo>
                      <a:pt x="4618158" y="1463337"/>
                      <a:pt x="4600691" y="1443714"/>
                      <a:pt x="4600691" y="1419346"/>
                    </a:cubicBezTo>
                    <a:close/>
                    <a:moveTo>
                      <a:pt x="4542253" y="1419346"/>
                    </a:moveTo>
                    <a:cubicBezTo>
                      <a:pt x="4542253" y="1394979"/>
                      <a:pt x="4555407" y="1375356"/>
                      <a:pt x="4571579" y="1375356"/>
                    </a:cubicBezTo>
                    <a:cubicBezTo>
                      <a:pt x="4587753" y="1375356"/>
                      <a:pt x="4600907" y="1394979"/>
                      <a:pt x="4600907" y="1419346"/>
                    </a:cubicBezTo>
                    <a:cubicBezTo>
                      <a:pt x="4600907" y="1443714"/>
                      <a:pt x="4587753" y="1463337"/>
                      <a:pt x="4571579" y="1463337"/>
                    </a:cubicBezTo>
                    <a:cubicBezTo>
                      <a:pt x="4555407" y="1463337"/>
                      <a:pt x="4542253" y="1443714"/>
                      <a:pt x="4542253" y="1419346"/>
                    </a:cubicBezTo>
                    <a:close/>
                    <a:moveTo>
                      <a:pt x="4483814" y="1428188"/>
                    </a:moveTo>
                    <a:cubicBezTo>
                      <a:pt x="4483814" y="1408780"/>
                      <a:pt x="4496968" y="1393038"/>
                      <a:pt x="4513141" y="1393038"/>
                    </a:cubicBezTo>
                    <a:cubicBezTo>
                      <a:pt x="4529314" y="1393038"/>
                      <a:pt x="4542468" y="1408780"/>
                      <a:pt x="4542468" y="1428188"/>
                    </a:cubicBezTo>
                    <a:cubicBezTo>
                      <a:pt x="4542468" y="1447595"/>
                      <a:pt x="4529314" y="1463553"/>
                      <a:pt x="4513141" y="1463553"/>
                    </a:cubicBezTo>
                    <a:cubicBezTo>
                      <a:pt x="4496968" y="1463553"/>
                      <a:pt x="4483814" y="1447811"/>
                      <a:pt x="4483814" y="1428188"/>
                    </a:cubicBezTo>
                    <a:close/>
                    <a:moveTo>
                      <a:pt x="4405752" y="1419346"/>
                    </a:moveTo>
                    <a:cubicBezTo>
                      <a:pt x="4405752" y="1394979"/>
                      <a:pt x="4423219" y="1375356"/>
                      <a:pt x="4444783" y="1375356"/>
                    </a:cubicBezTo>
                    <a:cubicBezTo>
                      <a:pt x="4466347" y="1375356"/>
                      <a:pt x="4483814" y="1394979"/>
                      <a:pt x="4483814" y="1419346"/>
                    </a:cubicBezTo>
                    <a:cubicBezTo>
                      <a:pt x="4483814" y="1443714"/>
                      <a:pt x="4466347" y="1463337"/>
                      <a:pt x="4444783" y="1463337"/>
                    </a:cubicBezTo>
                    <a:cubicBezTo>
                      <a:pt x="4423219" y="1463337"/>
                      <a:pt x="4405752" y="1443714"/>
                      <a:pt x="4405752" y="1419346"/>
                    </a:cubicBezTo>
                    <a:close/>
                    <a:moveTo>
                      <a:pt x="4308283" y="1331149"/>
                    </a:moveTo>
                    <a:cubicBezTo>
                      <a:pt x="4308283" y="1306782"/>
                      <a:pt x="4325750" y="1287159"/>
                      <a:pt x="4347314" y="1287159"/>
                    </a:cubicBezTo>
                    <a:cubicBezTo>
                      <a:pt x="4368878" y="1287159"/>
                      <a:pt x="4386345" y="1306782"/>
                      <a:pt x="4386345" y="1331149"/>
                    </a:cubicBezTo>
                    <a:cubicBezTo>
                      <a:pt x="4386345" y="1355517"/>
                      <a:pt x="4368878" y="1375140"/>
                      <a:pt x="4347314" y="1375140"/>
                    </a:cubicBezTo>
                    <a:cubicBezTo>
                      <a:pt x="4325750" y="1375140"/>
                      <a:pt x="4308283" y="1355517"/>
                      <a:pt x="4308283" y="1331149"/>
                    </a:cubicBezTo>
                    <a:close/>
                    <a:moveTo>
                      <a:pt x="4347314" y="1357673"/>
                    </a:moveTo>
                    <a:cubicBezTo>
                      <a:pt x="4347314" y="1338266"/>
                      <a:pt x="4364781" y="1322524"/>
                      <a:pt x="4386345" y="1322524"/>
                    </a:cubicBezTo>
                    <a:cubicBezTo>
                      <a:pt x="4407909" y="1322524"/>
                      <a:pt x="4425376" y="1338266"/>
                      <a:pt x="4425376" y="1357673"/>
                    </a:cubicBezTo>
                    <a:cubicBezTo>
                      <a:pt x="4425376" y="1377081"/>
                      <a:pt x="4407909" y="1392823"/>
                      <a:pt x="4386345" y="1392823"/>
                    </a:cubicBezTo>
                    <a:cubicBezTo>
                      <a:pt x="4364781" y="1392823"/>
                      <a:pt x="4347314" y="1377081"/>
                      <a:pt x="4347314" y="1357673"/>
                    </a:cubicBezTo>
                    <a:close/>
                    <a:moveTo>
                      <a:pt x="4288875" y="1366514"/>
                    </a:moveTo>
                    <a:cubicBezTo>
                      <a:pt x="4288875" y="1342147"/>
                      <a:pt x="4306342" y="1322524"/>
                      <a:pt x="4327906" y="1322524"/>
                    </a:cubicBezTo>
                    <a:cubicBezTo>
                      <a:pt x="4349470" y="1322524"/>
                      <a:pt x="4366937" y="1342147"/>
                      <a:pt x="4366937" y="1366514"/>
                    </a:cubicBezTo>
                    <a:cubicBezTo>
                      <a:pt x="4366937" y="1390882"/>
                      <a:pt x="4349470" y="1410505"/>
                      <a:pt x="4327906" y="1410505"/>
                    </a:cubicBezTo>
                    <a:cubicBezTo>
                      <a:pt x="4306342" y="1410505"/>
                      <a:pt x="4288875" y="1390666"/>
                      <a:pt x="4288875" y="1366514"/>
                    </a:cubicBezTo>
                    <a:close/>
                    <a:moveTo>
                      <a:pt x="4269468" y="1348832"/>
                    </a:moveTo>
                    <a:cubicBezTo>
                      <a:pt x="4269468" y="1324465"/>
                      <a:pt x="4286934" y="1304841"/>
                      <a:pt x="4308498" y="1304841"/>
                    </a:cubicBezTo>
                    <a:cubicBezTo>
                      <a:pt x="4330062" y="1304841"/>
                      <a:pt x="4347529" y="1324465"/>
                      <a:pt x="4347529" y="1348832"/>
                    </a:cubicBezTo>
                    <a:cubicBezTo>
                      <a:pt x="4347529" y="1373199"/>
                      <a:pt x="4330062" y="1392823"/>
                      <a:pt x="4308498" y="1392823"/>
                    </a:cubicBezTo>
                    <a:cubicBezTo>
                      <a:pt x="4286934" y="1392823"/>
                      <a:pt x="4269468" y="1373199"/>
                      <a:pt x="4269468" y="1348832"/>
                    </a:cubicBezTo>
                    <a:close/>
                    <a:moveTo>
                      <a:pt x="4211029" y="1331149"/>
                    </a:moveTo>
                    <a:cubicBezTo>
                      <a:pt x="4211029" y="1306782"/>
                      <a:pt x="4224183" y="1287159"/>
                      <a:pt x="4240356" y="1287159"/>
                    </a:cubicBezTo>
                    <a:cubicBezTo>
                      <a:pt x="4256529" y="1287159"/>
                      <a:pt x="4269683" y="1306782"/>
                      <a:pt x="4269683" y="1331149"/>
                    </a:cubicBezTo>
                    <a:cubicBezTo>
                      <a:pt x="4269683" y="1355517"/>
                      <a:pt x="4256529" y="1375140"/>
                      <a:pt x="4240356" y="1375140"/>
                    </a:cubicBezTo>
                    <a:cubicBezTo>
                      <a:pt x="4224183" y="1375140"/>
                      <a:pt x="4211029" y="1355517"/>
                      <a:pt x="4211029" y="1331149"/>
                    </a:cubicBezTo>
                    <a:close/>
                    <a:moveTo>
                      <a:pt x="4113559" y="1313467"/>
                    </a:moveTo>
                    <a:cubicBezTo>
                      <a:pt x="4113559" y="1289100"/>
                      <a:pt x="4131026" y="1269476"/>
                      <a:pt x="4152590" y="1269476"/>
                    </a:cubicBezTo>
                    <a:cubicBezTo>
                      <a:pt x="4174154" y="1269476"/>
                      <a:pt x="4191621" y="1289315"/>
                      <a:pt x="4191621" y="1313467"/>
                    </a:cubicBezTo>
                    <a:cubicBezTo>
                      <a:pt x="4191621" y="1337619"/>
                      <a:pt x="4174154" y="1357458"/>
                      <a:pt x="4152590" y="1357458"/>
                    </a:cubicBezTo>
                    <a:cubicBezTo>
                      <a:pt x="4131026" y="1357458"/>
                      <a:pt x="4113559" y="1337619"/>
                      <a:pt x="4113559" y="1313467"/>
                    </a:cubicBezTo>
                    <a:close/>
                    <a:moveTo>
                      <a:pt x="4094152" y="1260635"/>
                    </a:moveTo>
                    <a:cubicBezTo>
                      <a:pt x="4094152" y="1236267"/>
                      <a:pt x="4111618" y="1216644"/>
                      <a:pt x="4133182" y="1216644"/>
                    </a:cubicBezTo>
                    <a:cubicBezTo>
                      <a:pt x="4154746" y="1216644"/>
                      <a:pt x="4172213" y="1236267"/>
                      <a:pt x="4172213" y="1260635"/>
                    </a:cubicBezTo>
                    <a:cubicBezTo>
                      <a:pt x="4172213" y="1285002"/>
                      <a:pt x="4154746" y="1304626"/>
                      <a:pt x="4133182" y="1304626"/>
                    </a:cubicBezTo>
                    <a:cubicBezTo>
                      <a:pt x="4111618" y="1304626"/>
                      <a:pt x="4094152" y="1285002"/>
                      <a:pt x="4094152" y="1260635"/>
                    </a:cubicBezTo>
                    <a:close/>
                    <a:moveTo>
                      <a:pt x="4074744" y="1260635"/>
                    </a:moveTo>
                    <a:cubicBezTo>
                      <a:pt x="4074744" y="1236267"/>
                      <a:pt x="4087898" y="1216644"/>
                      <a:pt x="4104071" y="1216644"/>
                    </a:cubicBezTo>
                    <a:cubicBezTo>
                      <a:pt x="4120244" y="1216644"/>
                      <a:pt x="4133398" y="1236267"/>
                      <a:pt x="4133398" y="1260635"/>
                    </a:cubicBezTo>
                    <a:cubicBezTo>
                      <a:pt x="4133398" y="1285002"/>
                      <a:pt x="4120244" y="1304626"/>
                      <a:pt x="4104071" y="1304626"/>
                    </a:cubicBezTo>
                    <a:cubicBezTo>
                      <a:pt x="4087898" y="1304626"/>
                      <a:pt x="4074744" y="1285002"/>
                      <a:pt x="4074744" y="1260635"/>
                    </a:cubicBezTo>
                    <a:close/>
                    <a:moveTo>
                      <a:pt x="3918836" y="1225485"/>
                    </a:moveTo>
                    <a:cubicBezTo>
                      <a:pt x="3918836" y="1201118"/>
                      <a:pt x="3931990" y="1181495"/>
                      <a:pt x="3948163" y="1181495"/>
                    </a:cubicBezTo>
                    <a:cubicBezTo>
                      <a:pt x="3964336" y="1181495"/>
                      <a:pt x="3977490" y="1201118"/>
                      <a:pt x="3977490" y="1225485"/>
                    </a:cubicBezTo>
                    <a:cubicBezTo>
                      <a:pt x="3977490" y="1249853"/>
                      <a:pt x="3964336" y="1269476"/>
                      <a:pt x="3948163" y="1269476"/>
                    </a:cubicBezTo>
                    <a:cubicBezTo>
                      <a:pt x="3931990" y="1269476"/>
                      <a:pt x="3918836" y="1249853"/>
                      <a:pt x="3918836" y="1225485"/>
                    </a:cubicBezTo>
                    <a:close/>
                    <a:moveTo>
                      <a:pt x="3918836" y="1198962"/>
                    </a:moveTo>
                    <a:cubicBezTo>
                      <a:pt x="3918836" y="1179554"/>
                      <a:pt x="3931990" y="1163812"/>
                      <a:pt x="3948163" y="1163812"/>
                    </a:cubicBezTo>
                    <a:cubicBezTo>
                      <a:pt x="3964336" y="1163812"/>
                      <a:pt x="3977490" y="1179554"/>
                      <a:pt x="3977490" y="1198962"/>
                    </a:cubicBezTo>
                    <a:cubicBezTo>
                      <a:pt x="3977490" y="1218369"/>
                      <a:pt x="3964336" y="1234111"/>
                      <a:pt x="3948163" y="1234111"/>
                    </a:cubicBezTo>
                    <a:cubicBezTo>
                      <a:pt x="3931990" y="1234111"/>
                      <a:pt x="3918836" y="1218369"/>
                      <a:pt x="3918836" y="1198962"/>
                    </a:cubicBezTo>
                    <a:close/>
                    <a:moveTo>
                      <a:pt x="3860397" y="1154971"/>
                    </a:moveTo>
                    <a:cubicBezTo>
                      <a:pt x="3860397" y="1130604"/>
                      <a:pt x="3877864" y="1110980"/>
                      <a:pt x="3899428" y="1110980"/>
                    </a:cubicBezTo>
                    <a:cubicBezTo>
                      <a:pt x="3920992" y="1110980"/>
                      <a:pt x="3938459" y="1130819"/>
                      <a:pt x="3938459" y="1154971"/>
                    </a:cubicBezTo>
                    <a:cubicBezTo>
                      <a:pt x="3938459" y="1179123"/>
                      <a:pt x="3920992" y="1198962"/>
                      <a:pt x="3899428" y="1198962"/>
                    </a:cubicBezTo>
                    <a:cubicBezTo>
                      <a:pt x="3877864" y="1198962"/>
                      <a:pt x="3860397" y="1179338"/>
                      <a:pt x="3860397" y="1154971"/>
                    </a:cubicBezTo>
                    <a:close/>
                    <a:moveTo>
                      <a:pt x="3782335" y="1154971"/>
                    </a:moveTo>
                    <a:cubicBezTo>
                      <a:pt x="3782335" y="1130604"/>
                      <a:pt x="3799802" y="1110980"/>
                      <a:pt x="3821366" y="1110980"/>
                    </a:cubicBezTo>
                    <a:cubicBezTo>
                      <a:pt x="3842930" y="1110980"/>
                      <a:pt x="3860397" y="1130819"/>
                      <a:pt x="3860397" y="1154971"/>
                    </a:cubicBezTo>
                    <a:cubicBezTo>
                      <a:pt x="3860397" y="1179123"/>
                      <a:pt x="3842930" y="1198962"/>
                      <a:pt x="3821366" y="1198962"/>
                    </a:cubicBezTo>
                    <a:cubicBezTo>
                      <a:pt x="3799802" y="1198962"/>
                      <a:pt x="3782335" y="1179338"/>
                      <a:pt x="3782335" y="1154971"/>
                    </a:cubicBezTo>
                    <a:close/>
                    <a:moveTo>
                      <a:pt x="3821366" y="1154971"/>
                    </a:moveTo>
                    <a:cubicBezTo>
                      <a:pt x="3821366" y="1130604"/>
                      <a:pt x="3838833" y="1110980"/>
                      <a:pt x="3860397" y="1110980"/>
                    </a:cubicBezTo>
                    <a:cubicBezTo>
                      <a:pt x="3881961" y="1110980"/>
                      <a:pt x="3899428" y="1130819"/>
                      <a:pt x="3899428" y="1154971"/>
                    </a:cubicBezTo>
                    <a:cubicBezTo>
                      <a:pt x="3899428" y="1179123"/>
                      <a:pt x="3881961" y="1198962"/>
                      <a:pt x="3860397" y="1198962"/>
                    </a:cubicBezTo>
                    <a:cubicBezTo>
                      <a:pt x="3838833" y="1198962"/>
                      <a:pt x="3821366" y="1179338"/>
                      <a:pt x="3821366" y="1154971"/>
                    </a:cubicBezTo>
                    <a:close/>
                    <a:moveTo>
                      <a:pt x="3743304" y="1128447"/>
                    </a:moveTo>
                    <a:cubicBezTo>
                      <a:pt x="3743304" y="1109040"/>
                      <a:pt x="3760771" y="1093298"/>
                      <a:pt x="3782335" y="1093298"/>
                    </a:cubicBezTo>
                    <a:cubicBezTo>
                      <a:pt x="3803899" y="1093298"/>
                      <a:pt x="3821366" y="1109040"/>
                      <a:pt x="3821366" y="1128447"/>
                    </a:cubicBezTo>
                    <a:cubicBezTo>
                      <a:pt x="3821366" y="1147855"/>
                      <a:pt x="3803899" y="1163812"/>
                      <a:pt x="3782335" y="1163812"/>
                    </a:cubicBezTo>
                    <a:cubicBezTo>
                      <a:pt x="3760771" y="1163812"/>
                      <a:pt x="3743304" y="1148071"/>
                      <a:pt x="3743304" y="1128447"/>
                    </a:cubicBezTo>
                    <a:close/>
                    <a:moveTo>
                      <a:pt x="3743304" y="1110765"/>
                    </a:moveTo>
                    <a:cubicBezTo>
                      <a:pt x="3743304" y="1091357"/>
                      <a:pt x="3756458" y="1075400"/>
                      <a:pt x="3772631" y="1075400"/>
                    </a:cubicBezTo>
                    <a:cubicBezTo>
                      <a:pt x="3788804" y="1075400"/>
                      <a:pt x="3801959" y="1091141"/>
                      <a:pt x="3801959" y="1110765"/>
                    </a:cubicBezTo>
                    <a:cubicBezTo>
                      <a:pt x="3801959" y="1130388"/>
                      <a:pt x="3788804" y="1145914"/>
                      <a:pt x="3772631" y="1145914"/>
                    </a:cubicBezTo>
                    <a:cubicBezTo>
                      <a:pt x="3756458" y="1145914"/>
                      <a:pt x="3743304" y="1130172"/>
                      <a:pt x="3743304" y="1110765"/>
                    </a:cubicBezTo>
                    <a:close/>
                    <a:moveTo>
                      <a:pt x="3645835" y="1084241"/>
                    </a:moveTo>
                    <a:cubicBezTo>
                      <a:pt x="3645835" y="1059873"/>
                      <a:pt x="3663302" y="1040250"/>
                      <a:pt x="3684866" y="1040250"/>
                    </a:cubicBezTo>
                    <a:cubicBezTo>
                      <a:pt x="3706430" y="1040250"/>
                      <a:pt x="3723897" y="1059873"/>
                      <a:pt x="3723897" y="1084241"/>
                    </a:cubicBezTo>
                    <a:cubicBezTo>
                      <a:pt x="3723897" y="1108608"/>
                      <a:pt x="3706430" y="1128232"/>
                      <a:pt x="3684866" y="1128232"/>
                    </a:cubicBezTo>
                    <a:cubicBezTo>
                      <a:pt x="3663302" y="1128232"/>
                      <a:pt x="3645835" y="1108608"/>
                      <a:pt x="3645835" y="1084241"/>
                    </a:cubicBezTo>
                    <a:close/>
                    <a:moveTo>
                      <a:pt x="3626427" y="1066558"/>
                    </a:moveTo>
                    <a:cubicBezTo>
                      <a:pt x="3626427" y="1042191"/>
                      <a:pt x="3643894" y="1022568"/>
                      <a:pt x="3665458" y="1022568"/>
                    </a:cubicBezTo>
                    <a:cubicBezTo>
                      <a:pt x="3687022" y="1022568"/>
                      <a:pt x="3704489" y="1042191"/>
                      <a:pt x="3704489" y="1066558"/>
                    </a:cubicBezTo>
                    <a:cubicBezTo>
                      <a:pt x="3704489" y="1090926"/>
                      <a:pt x="3687022" y="1110549"/>
                      <a:pt x="3665458" y="1110549"/>
                    </a:cubicBezTo>
                    <a:cubicBezTo>
                      <a:pt x="3643894" y="1110549"/>
                      <a:pt x="3626427" y="1090926"/>
                      <a:pt x="3626427" y="1066558"/>
                    </a:cubicBezTo>
                    <a:close/>
                    <a:moveTo>
                      <a:pt x="3567989" y="1031193"/>
                    </a:moveTo>
                    <a:cubicBezTo>
                      <a:pt x="3567989" y="1006826"/>
                      <a:pt x="3585456" y="987203"/>
                      <a:pt x="3607020" y="987203"/>
                    </a:cubicBezTo>
                    <a:cubicBezTo>
                      <a:pt x="3628584" y="987203"/>
                      <a:pt x="3646050" y="1006826"/>
                      <a:pt x="3646050" y="1031193"/>
                    </a:cubicBezTo>
                    <a:cubicBezTo>
                      <a:pt x="3646050" y="1055561"/>
                      <a:pt x="3628584" y="1075184"/>
                      <a:pt x="3607020" y="1075184"/>
                    </a:cubicBezTo>
                    <a:cubicBezTo>
                      <a:pt x="3585456" y="1075184"/>
                      <a:pt x="3567989" y="1055561"/>
                      <a:pt x="3567989" y="1031193"/>
                    </a:cubicBezTo>
                    <a:close/>
                    <a:moveTo>
                      <a:pt x="3548581" y="1031193"/>
                    </a:moveTo>
                    <a:cubicBezTo>
                      <a:pt x="3548581" y="1006826"/>
                      <a:pt x="3566048" y="987203"/>
                      <a:pt x="3587612" y="987203"/>
                    </a:cubicBezTo>
                    <a:cubicBezTo>
                      <a:pt x="3609176" y="987203"/>
                      <a:pt x="3626643" y="1006826"/>
                      <a:pt x="3626643" y="1031193"/>
                    </a:cubicBezTo>
                    <a:cubicBezTo>
                      <a:pt x="3626643" y="1055561"/>
                      <a:pt x="3609176" y="1075184"/>
                      <a:pt x="3587612" y="1075184"/>
                    </a:cubicBezTo>
                    <a:cubicBezTo>
                      <a:pt x="3566048" y="1075184"/>
                      <a:pt x="3548581" y="1055561"/>
                      <a:pt x="3548581" y="1031193"/>
                    </a:cubicBezTo>
                    <a:close/>
                    <a:moveTo>
                      <a:pt x="3529173" y="1013511"/>
                    </a:moveTo>
                    <a:cubicBezTo>
                      <a:pt x="3529173" y="989143"/>
                      <a:pt x="3542327" y="969520"/>
                      <a:pt x="3558500" y="969520"/>
                    </a:cubicBezTo>
                    <a:cubicBezTo>
                      <a:pt x="3574674" y="969520"/>
                      <a:pt x="3587828" y="989143"/>
                      <a:pt x="3587828" y="1013511"/>
                    </a:cubicBezTo>
                    <a:cubicBezTo>
                      <a:pt x="3587828" y="1037878"/>
                      <a:pt x="3574674" y="1057501"/>
                      <a:pt x="3558500" y="1057501"/>
                    </a:cubicBezTo>
                    <a:cubicBezTo>
                      <a:pt x="3542327" y="1057501"/>
                      <a:pt x="3529173" y="1037878"/>
                      <a:pt x="3529173" y="1013511"/>
                    </a:cubicBezTo>
                    <a:close/>
                    <a:moveTo>
                      <a:pt x="3490142" y="978361"/>
                    </a:moveTo>
                    <a:cubicBezTo>
                      <a:pt x="3490142" y="953994"/>
                      <a:pt x="3507609" y="934371"/>
                      <a:pt x="3529173" y="934371"/>
                    </a:cubicBezTo>
                    <a:cubicBezTo>
                      <a:pt x="3550737" y="934371"/>
                      <a:pt x="3568204" y="953994"/>
                      <a:pt x="3568204" y="978361"/>
                    </a:cubicBezTo>
                    <a:cubicBezTo>
                      <a:pt x="3568204" y="1002729"/>
                      <a:pt x="3550737" y="1022352"/>
                      <a:pt x="3529173" y="1022352"/>
                    </a:cubicBezTo>
                    <a:cubicBezTo>
                      <a:pt x="3507609" y="1022352"/>
                      <a:pt x="3490142" y="1002513"/>
                      <a:pt x="3490142" y="978361"/>
                    </a:cubicBezTo>
                    <a:close/>
                    <a:moveTo>
                      <a:pt x="3392673" y="925529"/>
                    </a:moveTo>
                    <a:cubicBezTo>
                      <a:pt x="3392673" y="901162"/>
                      <a:pt x="3405827" y="881539"/>
                      <a:pt x="3422000" y="881539"/>
                    </a:cubicBezTo>
                    <a:cubicBezTo>
                      <a:pt x="3438173" y="881539"/>
                      <a:pt x="3451327" y="901162"/>
                      <a:pt x="3451327" y="925529"/>
                    </a:cubicBezTo>
                    <a:cubicBezTo>
                      <a:pt x="3451327" y="949897"/>
                      <a:pt x="3438173" y="969520"/>
                      <a:pt x="3422000" y="969520"/>
                    </a:cubicBezTo>
                    <a:cubicBezTo>
                      <a:pt x="3405827" y="969520"/>
                      <a:pt x="3392673" y="949897"/>
                      <a:pt x="3392673" y="925529"/>
                    </a:cubicBezTo>
                    <a:close/>
                    <a:moveTo>
                      <a:pt x="3334234" y="890164"/>
                    </a:moveTo>
                    <a:cubicBezTo>
                      <a:pt x="3334234" y="865797"/>
                      <a:pt x="3351701" y="846174"/>
                      <a:pt x="3373265" y="846174"/>
                    </a:cubicBezTo>
                    <a:cubicBezTo>
                      <a:pt x="3394829" y="846174"/>
                      <a:pt x="3412296" y="865797"/>
                      <a:pt x="3412296" y="890164"/>
                    </a:cubicBezTo>
                    <a:cubicBezTo>
                      <a:pt x="3412296" y="914532"/>
                      <a:pt x="3394829" y="934155"/>
                      <a:pt x="3373265" y="934155"/>
                    </a:cubicBezTo>
                    <a:cubicBezTo>
                      <a:pt x="3351701" y="934155"/>
                      <a:pt x="3334234" y="914532"/>
                      <a:pt x="3334234" y="890164"/>
                    </a:cubicBezTo>
                    <a:close/>
                    <a:moveTo>
                      <a:pt x="3334234" y="890164"/>
                    </a:moveTo>
                    <a:cubicBezTo>
                      <a:pt x="3334234" y="865797"/>
                      <a:pt x="3347388" y="846174"/>
                      <a:pt x="3363561" y="846174"/>
                    </a:cubicBezTo>
                    <a:cubicBezTo>
                      <a:pt x="3379734" y="846174"/>
                      <a:pt x="3392888" y="865797"/>
                      <a:pt x="3392888" y="890164"/>
                    </a:cubicBezTo>
                    <a:cubicBezTo>
                      <a:pt x="3392888" y="914532"/>
                      <a:pt x="3379734" y="934155"/>
                      <a:pt x="3363561" y="934155"/>
                    </a:cubicBezTo>
                    <a:cubicBezTo>
                      <a:pt x="3347388" y="934155"/>
                      <a:pt x="3334234" y="914532"/>
                      <a:pt x="3334234" y="890164"/>
                    </a:cubicBezTo>
                    <a:close/>
                    <a:moveTo>
                      <a:pt x="3314827" y="872482"/>
                    </a:moveTo>
                    <a:cubicBezTo>
                      <a:pt x="3314827" y="848114"/>
                      <a:pt x="3327981" y="828491"/>
                      <a:pt x="3344154" y="828491"/>
                    </a:cubicBezTo>
                    <a:cubicBezTo>
                      <a:pt x="3360327" y="828491"/>
                      <a:pt x="3373481" y="848114"/>
                      <a:pt x="3373481" y="872482"/>
                    </a:cubicBezTo>
                    <a:cubicBezTo>
                      <a:pt x="3373481" y="896849"/>
                      <a:pt x="3360327" y="916473"/>
                      <a:pt x="3344154" y="916473"/>
                    </a:cubicBezTo>
                    <a:cubicBezTo>
                      <a:pt x="3327981" y="916473"/>
                      <a:pt x="3314827" y="896849"/>
                      <a:pt x="3314827" y="872482"/>
                    </a:cubicBezTo>
                    <a:close/>
                    <a:moveTo>
                      <a:pt x="3256388" y="863641"/>
                    </a:moveTo>
                    <a:cubicBezTo>
                      <a:pt x="3256388" y="844233"/>
                      <a:pt x="3269542" y="828276"/>
                      <a:pt x="3285715" y="828276"/>
                    </a:cubicBezTo>
                    <a:cubicBezTo>
                      <a:pt x="3301888" y="828276"/>
                      <a:pt x="3315042" y="844017"/>
                      <a:pt x="3315042" y="863641"/>
                    </a:cubicBezTo>
                    <a:cubicBezTo>
                      <a:pt x="3315042" y="883264"/>
                      <a:pt x="3301888" y="898790"/>
                      <a:pt x="3285715" y="898790"/>
                    </a:cubicBezTo>
                    <a:cubicBezTo>
                      <a:pt x="3269542" y="898790"/>
                      <a:pt x="3256388" y="883048"/>
                      <a:pt x="3256388" y="863641"/>
                    </a:cubicBezTo>
                    <a:close/>
                    <a:moveTo>
                      <a:pt x="3236980" y="872482"/>
                    </a:moveTo>
                    <a:cubicBezTo>
                      <a:pt x="3236980" y="848114"/>
                      <a:pt x="3250134" y="828491"/>
                      <a:pt x="3266307" y="828491"/>
                    </a:cubicBezTo>
                    <a:cubicBezTo>
                      <a:pt x="3282481" y="828491"/>
                      <a:pt x="3295635" y="848114"/>
                      <a:pt x="3295635" y="872482"/>
                    </a:cubicBezTo>
                    <a:cubicBezTo>
                      <a:pt x="3295635" y="896849"/>
                      <a:pt x="3282481" y="916473"/>
                      <a:pt x="3266307" y="916473"/>
                    </a:cubicBezTo>
                    <a:cubicBezTo>
                      <a:pt x="3250134" y="916473"/>
                      <a:pt x="3236980" y="896849"/>
                      <a:pt x="3236980" y="872482"/>
                    </a:cubicBezTo>
                    <a:close/>
                    <a:moveTo>
                      <a:pt x="3100480" y="801967"/>
                    </a:moveTo>
                    <a:cubicBezTo>
                      <a:pt x="3100480" y="777600"/>
                      <a:pt x="3113634" y="757977"/>
                      <a:pt x="3129807" y="757977"/>
                    </a:cubicBezTo>
                    <a:cubicBezTo>
                      <a:pt x="3145980" y="757977"/>
                      <a:pt x="3159134" y="777600"/>
                      <a:pt x="3159134" y="801967"/>
                    </a:cubicBezTo>
                    <a:cubicBezTo>
                      <a:pt x="3159134" y="826335"/>
                      <a:pt x="3145980" y="845958"/>
                      <a:pt x="3129807" y="845958"/>
                    </a:cubicBezTo>
                    <a:cubicBezTo>
                      <a:pt x="3113634" y="845958"/>
                      <a:pt x="3100480" y="826335"/>
                      <a:pt x="3100480" y="801967"/>
                    </a:cubicBezTo>
                    <a:close/>
                    <a:moveTo>
                      <a:pt x="3042041" y="793126"/>
                    </a:moveTo>
                    <a:cubicBezTo>
                      <a:pt x="3042041" y="773718"/>
                      <a:pt x="3055195" y="757977"/>
                      <a:pt x="3071368" y="757977"/>
                    </a:cubicBezTo>
                    <a:cubicBezTo>
                      <a:pt x="3087541" y="757977"/>
                      <a:pt x="3100695" y="773718"/>
                      <a:pt x="3100695" y="793126"/>
                    </a:cubicBezTo>
                    <a:cubicBezTo>
                      <a:pt x="3100695" y="812534"/>
                      <a:pt x="3087541" y="828276"/>
                      <a:pt x="3071368" y="828276"/>
                    </a:cubicBezTo>
                    <a:cubicBezTo>
                      <a:pt x="3055195" y="828276"/>
                      <a:pt x="3042041" y="812534"/>
                      <a:pt x="3042041" y="793126"/>
                    </a:cubicBezTo>
                    <a:close/>
                    <a:moveTo>
                      <a:pt x="3198165" y="819650"/>
                    </a:moveTo>
                    <a:cubicBezTo>
                      <a:pt x="3198165" y="795283"/>
                      <a:pt x="3215632" y="775659"/>
                      <a:pt x="3237196" y="775659"/>
                    </a:cubicBezTo>
                    <a:cubicBezTo>
                      <a:pt x="3258760" y="775659"/>
                      <a:pt x="3276227" y="795283"/>
                      <a:pt x="3276227" y="819650"/>
                    </a:cubicBezTo>
                    <a:cubicBezTo>
                      <a:pt x="3276227" y="844017"/>
                      <a:pt x="3258760" y="863641"/>
                      <a:pt x="3237196" y="863641"/>
                    </a:cubicBezTo>
                    <a:cubicBezTo>
                      <a:pt x="3215632" y="863641"/>
                      <a:pt x="3198165" y="844017"/>
                      <a:pt x="3198165" y="819650"/>
                    </a:cubicBezTo>
                    <a:close/>
                    <a:moveTo>
                      <a:pt x="3120103" y="793126"/>
                    </a:moveTo>
                    <a:cubicBezTo>
                      <a:pt x="3120103" y="773718"/>
                      <a:pt x="3137570" y="757977"/>
                      <a:pt x="3159134" y="757977"/>
                    </a:cubicBezTo>
                    <a:cubicBezTo>
                      <a:pt x="3180698" y="757977"/>
                      <a:pt x="3198165" y="773718"/>
                      <a:pt x="3198165" y="793126"/>
                    </a:cubicBezTo>
                    <a:cubicBezTo>
                      <a:pt x="3198165" y="812534"/>
                      <a:pt x="3180698" y="828276"/>
                      <a:pt x="3159134" y="828276"/>
                    </a:cubicBezTo>
                    <a:cubicBezTo>
                      <a:pt x="3137570" y="828276"/>
                      <a:pt x="3120103" y="812534"/>
                      <a:pt x="3120103" y="793126"/>
                    </a:cubicBezTo>
                    <a:close/>
                    <a:moveTo>
                      <a:pt x="3061664" y="801967"/>
                    </a:moveTo>
                    <a:cubicBezTo>
                      <a:pt x="3061664" y="777600"/>
                      <a:pt x="3079131" y="757977"/>
                      <a:pt x="3100695" y="757977"/>
                    </a:cubicBezTo>
                    <a:cubicBezTo>
                      <a:pt x="3122259" y="757977"/>
                      <a:pt x="3139727" y="777600"/>
                      <a:pt x="3139727" y="801967"/>
                    </a:cubicBezTo>
                    <a:cubicBezTo>
                      <a:pt x="3139727" y="826335"/>
                      <a:pt x="3122259" y="845958"/>
                      <a:pt x="3100695" y="845958"/>
                    </a:cubicBezTo>
                    <a:cubicBezTo>
                      <a:pt x="3079131" y="845958"/>
                      <a:pt x="3061664" y="826335"/>
                      <a:pt x="3061664" y="801967"/>
                    </a:cubicBezTo>
                    <a:close/>
                    <a:moveTo>
                      <a:pt x="3003226" y="784285"/>
                    </a:moveTo>
                    <a:cubicBezTo>
                      <a:pt x="3003226" y="759917"/>
                      <a:pt x="3020693" y="740294"/>
                      <a:pt x="3042257" y="740294"/>
                    </a:cubicBezTo>
                    <a:cubicBezTo>
                      <a:pt x="3063821" y="740294"/>
                      <a:pt x="3081288" y="759917"/>
                      <a:pt x="3081288" y="784285"/>
                    </a:cubicBezTo>
                    <a:cubicBezTo>
                      <a:pt x="3081288" y="808652"/>
                      <a:pt x="3063821" y="828276"/>
                      <a:pt x="3042257" y="828276"/>
                    </a:cubicBezTo>
                    <a:cubicBezTo>
                      <a:pt x="3020693" y="828276"/>
                      <a:pt x="3003226" y="808652"/>
                      <a:pt x="3003226" y="784285"/>
                    </a:cubicBezTo>
                    <a:close/>
                    <a:moveTo>
                      <a:pt x="2905756" y="740294"/>
                    </a:moveTo>
                    <a:cubicBezTo>
                      <a:pt x="2905756" y="720887"/>
                      <a:pt x="2923223" y="705145"/>
                      <a:pt x="2944787" y="705145"/>
                    </a:cubicBezTo>
                    <a:cubicBezTo>
                      <a:pt x="2966351" y="705145"/>
                      <a:pt x="2983818" y="720887"/>
                      <a:pt x="2983818" y="740294"/>
                    </a:cubicBezTo>
                    <a:cubicBezTo>
                      <a:pt x="2983818" y="759702"/>
                      <a:pt x="2966351" y="775444"/>
                      <a:pt x="2944787" y="775444"/>
                    </a:cubicBezTo>
                    <a:cubicBezTo>
                      <a:pt x="2923223" y="775444"/>
                      <a:pt x="2905756" y="759702"/>
                      <a:pt x="2905756" y="740294"/>
                    </a:cubicBezTo>
                    <a:close/>
                    <a:moveTo>
                      <a:pt x="2886349" y="722612"/>
                    </a:moveTo>
                    <a:cubicBezTo>
                      <a:pt x="2886349" y="703204"/>
                      <a:pt x="2899503" y="687247"/>
                      <a:pt x="2915676" y="687247"/>
                    </a:cubicBezTo>
                    <a:cubicBezTo>
                      <a:pt x="2931849" y="687247"/>
                      <a:pt x="2945003" y="702988"/>
                      <a:pt x="2945003" y="722612"/>
                    </a:cubicBezTo>
                    <a:cubicBezTo>
                      <a:pt x="2945003" y="742235"/>
                      <a:pt x="2931849" y="757761"/>
                      <a:pt x="2915676" y="757761"/>
                    </a:cubicBezTo>
                    <a:cubicBezTo>
                      <a:pt x="2899503" y="757761"/>
                      <a:pt x="2886349" y="742019"/>
                      <a:pt x="2886349" y="722612"/>
                    </a:cubicBezTo>
                    <a:close/>
                    <a:moveTo>
                      <a:pt x="2847318" y="722612"/>
                    </a:moveTo>
                    <a:cubicBezTo>
                      <a:pt x="2847318" y="703204"/>
                      <a:pt x="2864785" y="687247"/>
                      <a:pt x="2886349" y="687247"/>
                    </a:cubicBezTo>
                    <a:cubicBezTo>
                      <a:pt x="2907913" y="687247"/>
                      <a:pt x="2925380" y="702988"/>
                      <a:pt x="2925380" y="722612"/>
                    </a:cubicBezTo>
                    <a:cubicBezTo>
                      <a:pt x="2925380" y="742235"/>
                      <a:pt x="2907913" y="757761"/>
                      <a:pt x="2886349" y="757761"/>
                    </a:cubicBezTo>
                    <a:cubicBezTo>
                      <a:pt x="2864785" y="757761"/>
                      <a:pt x="2847318" y="742019"/>
                      <a:pt x="2847318" y="722612"/>
                    </a:cubicBezTo>
                    <a:close/>
                    <a:moveTo>
                      <a:pt x="2710818" y="660938"/>
                    </a:moveTo>
                    <a:cubicBezTo>
                      <a:pt x="2710818" y="636571"/>
                      <a:pt x="2728284" y="616948"/>
                      <a:pt x="2749848" y="616948"/>
                    </a:cubicBezTo>
                    <a:cubicBezTo>
                      <a:pt x="2771412" y="616948"/>
                      <a:pt x="2788879" y="636787"/>
                      <a:pt x="2788879" y="660938"/>
                    </a:cubicBezTo>
                    <a:cubicBezTo>
                      <a:pt x="2788879" y="685090"/>
                      <a:pt x="2771412" y="704929"/>
                      <a:pt x="2749848" y="704929"/>
                    </a:cubicBezTo>
                    <a:cubicBezTo>
                      <a:pt x="2728284" y="704929"/>
                      <a:pt x="2710818" y="685306"/>
                      <a:pt x="2710818" y="660938"/>
                    </a:cubicBezTo>
                    <a:close/>
                    <a:moveTo>
                      <a:pt x="2691410" y="660938"/>
                    </a:moveTo>
                    <a:cubicBezTo>
                      <a:pt x="2691410" y="636571"/>
                      <a:pt x="2708877" y="616948"/>
                      <a:pt x="2730441" y="616948"/>
                    </a:cubicBezTo>
                    <a:cubicBezTo>
                      <a:pt x="2752005" y="616948"/>
                      <a:pt x="2769471" y="636787"/>
                      <a:pt x="2769471" y="660938"/>
                    </a:cubicBezTo>
                    <a:cubicBezTo>
                      <a:pt x="2769471" y="685090"/>
                      <a:pt x="2752005" y="704929"/>
                      <a:pt x="2730441" y="704929"/>
                    </a:cubicBezTo>
                    <a:cubicBezTo>
                      <a:pt x="2708877" y="704929"/>
                      <a:pt x="2691410" y="685306"/>
                      <a:pt x="2691410" y="660938"/>
                    </a:cubicBezTo>
                    <a:close/>
                    <a:moveTo>
                      <a:pt x="2574317" y="660938"/>
                    </a:moveTo>
                    <a:cubicBezTo>
                      <a:pt x="2574317" y="636571"/>
                      <a:pt x="2591784" y="616948"/>
                      <a:pt x="2613348" y="616948"/>
                    </a:cubicBezTo>
                    <a:cubicBezTo>
                      <a:pt x="2634912" y="616948"/>
                      <a:pt x="2652379" y="636787"/>
                      <a:pt x="2652379" y="660938"/>
                    </a:cubicBezTo>
                    <a:cubicBezTo>
                      <a:pt x="2652379" y="685090"/>
                      <a:pt x="2634912" y="704929"/>
                      <a:pt x="2613348" y="704929"/>
                    </a:cubicBezTo>
                    <a:cubicBezTo>
                      <a:pt x="2591784" y="704929"/>
                      <a:pt x="2574317" y="685306"/>
                      <a:pt x="2574317" y="660938"/>
                    </a:cubicBezTo>
                    <a:close/>
                    <a:moveTo>
                      <a:pt x="2554909" y="660938"/>
                    </a:moveTo>
                    <a:cubicBezTo>
                      <a:pt x="2554909" y="636571"/>
                      <a:pt x="2572376" y="616948"/>
                      <a:pt x="2593940" y="616948"/>
                    </a:cubicBezTo>
                    <a:cubicBezTo>
                      <a:pt x="2615504" y="616948"/>
                      <a:pt x="2632971" y="636787"/>
                      <a:pt x="2632971" y="660938"/>
                    </a:cubicBezTo>
                    <a:cubicBezTo>
                      <a:pt x="2632971" y="685090"/>
                      <a:pt x="2615504" y="704929"/>
                      <a:pt x="2593940" y="704929"/>
                    </a:cubicBezTo>
                    <a:cubicBezTo>
                      <a:pt x="2572376" y="704929"/>
                      <a:pt x="2554909" y="685306"/>
                      <a:pt x="2554909" y="660938"/>
                    </a:cubicBezTo>
                    <a:close/>
                    <a:moveTo>
                      <a:pt x="2437817" y="643256"/>
                    </a:moveTo>
                    <a:cubicBezTo>
                      <a:pt x="2437817" y="618889"/>
                      <a:pt x="2450971" y="599265"/>
                      <a:pt x="2467144" y="599265"/>
                    </a:cubicBezTo>
                    <a:cubicBezTo>
                      <a:pt x="2483317" y="599265"/>
                      <a:pt x="2496471" y="618889"/>
                      <a:pt x="2496471" y="643256"/>
                    </a:cubicBezTo>
                    <a:cubicBezTo>
                      <a:pt x="2496471" y="667623"/>
                      <a:pt x="2483317" y="687247"/>
                      <a:pt x="2467144" y="687247"/>
                    </a:cubicBezTo>
                    <a:cubicBezTo>
                      <a:pt x="2450971" y="687247"/>
                      <a:pt x="2437817" y="667623"/>
                      <a:pt x="2437817" y="643256"/>
                    </a:cubicBezTo>
                    <a:close/>
                    <a:moveTo>
                      <a:pt x="2379378" y="643256"/>
                    </a:moveTo>
                    <a:cubicBezTo>
                      <a:pt x="2379378" y="618889"/>
                      <a:pt x="2396845" y="599265"/>
                      <a:pt x="2418409" y="599265"/>
                    </a:cubicBezTo>
                    <a:cubicBezTo>
                      <a:pt x="2439973" y="599265"/>
                      <a:pt x="2457440" y="618889"/>
                      <a:pt x="2457440" y="643256"/>
                    </a:cubicBezTo>
                    <a:cubicBezTo>
                      <a:pt x="2457440" y="667623"/>
                      <a:pt x="2439973" y="687247"/>
                      <a:pt x="2418409" y="687247"/>
                    </a:cubicBezTo>
                    <a:cubicBezTo>
                      <a:pt x="2396845" y="687247"/>
                      <a:pt x="2379378" y="667623"/>
                      <a:pt x="2379378" y="643256"/>
                    </a:cubicBezTo>
                    <a:close/>
                    <a:moveTo>
                      <a:pt x="1599190" y="493386"/>
                    </a:moveTo>
                    <a:cubicBezTo>
                      <a:pt x="1599190" y="473978"/>
                      <a:pt x="1612344" y="458236"/>
                      <a:pt x="1628517" y="458236"/>
                    </a:cubicBezTo>
                    <a:cubicBezTo>
                      <a:pt x="1644690" y="458236"/>
                      <a:pt x="1657845" y="473978"/>
                      <a:pt x="1657845" y="493386"/>
                    </a:cubicBezTo>
                    <a:cubicBezTo>
                      <a:pt x="1657845" y="512793"/>
                      <a:pt x="1644690" y="528535"/>
                      <a:pt x="1628517" y="528535"/>
                    </a:cubicBezTo>
                    <a:cubicBezTo>
                      <a:pt x="1612344" y="528535"/>
                      <a:pt x="1599190" y="512793"/>
                      <a:pt x="1599190" y="493386"/>
                    </a:cubicBezTo>
                    <a:close/>
                    <a:moveTo>
                      <a:pt x="1150658" y="334890"/>
                    </a:moveTo>
                    <a:cubicBezTo>
                      <a:pt x="1150658" y="315482"/>
                      <a:pt x="1163812" y="299525"/>
                      <a:pt x="1179985" y="299525"/>
                    </a:cubicBezTo>
                    <a:cubicBezTo>
                      <a:pt x="1196158" y="299525"/>
                      <a:pt x="1209312" y="315267"/>
                      <a:pt x="1209312" y="334890"/>
                    </a:cubicBezTo>
                    <a:cubicBezTo>
                      <a:pt x="1209312" y="354513"/>
                      <a:pt x="1196158" y="370039"/>
                      <a:pt x="1179985" y="370039"/>
                    </a:cubicBezTo>
                    <a:cubicBezTo>
                      <a:pt x="1163812" y="370039"/>
                      <a:pt x="1150658" y="354298"/>
                      <a:pt x="1150658" y="334890"/>
                    </a:cubicBezTo>
                    <a:close/>
                    <a:moveTo>
                      <a:pt x="1033565" y="326049"/>
                    </a:moveTo>
                    <a:cubicBezTo>
                      <a:pt x="1033565" y="301681"/>
                      <a:pt x="1046719" y="282058"/>
                      <a:pt x="1062892" y="282058"/>
                    </a:cubicBezTo>
                    <a:cubicBezTo>
                      <a:pt x="1079065" y="282058"/>
                      <a:pt x="1092219" y="301681"/>
                      <a:pt x="1092219" y="326049"/>
                    </a:cubicBezTo>
                    <a:cubicBezTo>
                      <a:pt x="1092219" y="350416"/>
                      <a:pt x="1079065" y="370039"/>
                      <a:pt x="1062892" y="370039"/>
                    </a:cubicBezTo>
                    <a:cubicBezTo>
                      <a:pt x="1046719" y="370039"/>
                      <a:pt x="1033565" y="350416"/>
                      <a:pt x="1033565" y="326049"/>
                    </a:cubicBezTo>
                    <a:close/>
                    <a:moveTo>
                      <a:pt x="1014157" y="308366"/>
                    </a:moveTo>
                    <a:cubicBezTo>
                      <a:pt x="1014157" y="283999"/>
                      <a:pt x="1027312" y="264375"/>
                      <a:pt x="1043485" y="264375"/>
                    </a:cubicBezTo>
                    <a:cubicBezTo>
                      <a:pt x="1059658" y="264375"/>
                      <a:pt x="1072812" y="283999"/>
                      <a:pt x="1072812" y="308366"/>
                    </a:cubicBezTo>
                    <a:cubicBezTo>
                      <a:pt x="1072812" y="332733"/>
                      <a:pt x="1059658" y="352357"/>
                      <a:pt x="1043485" y="352357"/>
                    </a:cubicBezTo>
                    <a:cubicBezTo>
                      <a:pt x="1027312" y="352357"/>
                      <a:pt x="1014157" y="332733"/>
                      <a:pt x="1014157" y="308366"/>
                    </a:cubicBezTo>
                    <a:close/>
                    <a:moveTo>
                      <a:pt x="858034" y="220169"/>
                    </a:moveTo>
                    <a:cubicBezTo>
                      <a:pt x="858034" y="195802"/>
                      <a:pt x="875501" y="176178"/>
                      <a:pt x="897065" y="176178"/>
                    </a:cubicBezTo>
                    <a:cubicBezTo>
                      <a:pt x="918629" y="176178"/>
                      <a:pt x="936096" y="195802"/>
                      <a:pt x="936096" y="220169"/>
                    </a:cubicBezTo>
                    <a:cubicBezTo>
                      <a:pt x="936096" y="244536"/>
                      <a:pt x="918629" y="264160"/>
                      <a:pt x="897065" y="264160"/>
                    </a:cubicBezTo>
                    <a:cubicBezTo>
                      <a:pt x="875501" y="264160"/>
                      <a:pt x="858034" y="244536"/>
                      <a:pt x="858034" y="220169"/>
                    </a:cubicBezTo>
                    <a:close/>
                    <a:moveTo>
                      <a:pt x="779972" y="220169"/>
                    </a:moveTo>
                    <a:cubicBezTo>
                      <a:pt x="779972" y="195802"/>
                      <a:pt x="797439" y="176178"/>
                      <a:pt x="819003" y="176178"/>
                    </a:cubicBezTo>
                    <a:cubicBezTo>
                      <a:pt x="840567" y="176178"/>
                      <a:pt x="858034" y="195802"/>
                      <a:pt x="858034" y="220169"/>
                    </a:cubicBezTo>
                    <a:cubicBezTo>
                      <a:pt x="858034" y="244536"/>
                      <a:pt x="840567" y="264160"/>
                      <a:pt x="819003" y="264160"/>
                    </a:cubicBezTo>
                    <a:cubicBezTo>
                      <a:pt x="797439" y="264160"/>
                      <a:pt x="779972" y="244536"/>
                      <a:pt x="779972" y="220169"/>
                    </a:cubicBezTo>
                    <a:close/>
                    <a:moveTo>
                      <a:pt x="721533" y="193645"/>
                    </a:moveTo>
                    <a:cubicBezTo>
                      <a:pt x="721533" y="174238"/>
                      <a:pt x="734687" y="158280"/>
                      <a:pt x="750860" y="158280"/>
                    </a:cubicBezTo>
                    <a:cubicBezTo>
                      <a:pt x="767033" y="158280"/>
                      <a:pt x="780188" y="174022"/>
                      <a:pt x="780188" y="193645"/>
                    </a:cubicBezTo>
                    <a:cubicBezTo>
                      <a:pt x="780188" y="213269"/>
                      <a:pt x="767033" y="228795"/>
                      <a:pt x="750860" y="228795"/>
                    </a:cubicBezTo>
                    <a:cubicBezTo>
                      <a:pt x="734687" y="228795"/>
                      <a:pt x="721533" y="213053"/>
                      <a:pt x="721533" y="193645"/>
                    </a:cubicBezTo>
                    <a:close/>
                    <a:moveTo>
                      <a:pt x="643471" y="149655"/>
                    </a:moveTo>
                    <a:cubicBezTo>
                      <a:pt x="643471" y="125287"/>
                      <a:pt x="656625" y="105664"/>
                      <a:pt x="672798" y="105664"/>
                    </a:cubicBezTo>
                    <a:cubicBezTo>
                      <a:pt x="688972" y="105664"/>
                      <a:pt x="702126" y="125287"/>
                      <a:pt x="702126" y="149655"/>
                    </a:cubicBezTo>
                    <a:cubicBezTo>
                      <a:pt x="702126" y="174022"/>
                      <a:pt x="688972" y="193645"/>
                      <a:pt x="672798" y="193645"/>
                    </a:cubicBezTo>
                    <a:cubicBezTo>
                      <a:pt x="656625" y="193645"/>
                      <a:pt x="643471" y="174022"/>
                      <a:pt x="643471" y="149655"/>
                    </a:cubicBezTo>
                    <a:close/>
                    <a:moveTo>
                      <a:pt x="585033" y="131972"/>
                    </a:moveTo>
                    <a:cubicBezTo>
                      <a:pt x="585033" y="107605"/>
                      <a:pt x="602500" y="87981"/>
                      <a:pt x="624064" y="87981"/>
                    </a:cubicBezTo>
                    <a:cubicBezTo>
                      <a:pt x="645628" y="87981"/>
                      <a:pt x="663095" y="107605"/>
                      <a:pt x="663095" y="131972"/>
                    </a:cubicBezTo>
                    <a:cubicBezTo>
                      <a:pt x="663095" y="156339"/>
                      <a:pt x="645628" y="175963"/>
                      <a:pt x="624064" y="175963"/>
                    </a:cubicBezTo>
                    <a:cubicBezTo>
                      <a:pt x="602500" y="175963"/>
                      <a:pt x="585033" y="156339"/>
                      <a:pt x="585033" y="131972"/>
                    </a:cubicBezTo>
                    <a:close/>
                    <a:moveTo>
                      <a:pt x="546002" y="131972"/>
                    </a:moveTo>
                    <a:cubicBezTo>
                      <a:pt x="546002" y="107605"/>
                      <a:pt x="563469" y="87981"/>
                      <a:pt x="585033" y="87981"/>
                    </a:cubicBezTo>
                    <a:cubicBezTo>
                      <a:pt x="606597" y="87981"/>
                      <a:pt x="624064" y="107605"/>
                      <a:pt x="624064" y="131972"/>
                    </a:cubicBezTo>
                    <a:cubicBezTo>
                      <a:pt x="624064" y="156339"/>
                      <a:pt x="606597" y="175963"/>
                      <a:pt x="585033" y="175963"/>
                    </a:cubicBezTo>
                    <a:cubicBezTo>
                      <a:pt x="563469" y="175963"/>
                      <a:pt x="546002" y="156339"/>
                      <a:pt x="546002" y="131972"/>
                    </a:cubicBezTo>
                    <a:close/>
                    <a:moveTo>
                      <a:pt x="526594" y="114290"/>
                    </a:moveTo>
                    <a:cubicBezTo>
                      <a:pt x="526594" y="89922"/>
                      <a:pt x="539748" y="70299"/>
                      <a:pt x="555921" y="70299"/>
                    </a:cubicBezTo>
                    <a:cubicBezTo>
                      <a:pt x="572094" y="70299"/>
                      <a:pt x="585248" y="90138"/>
                      <a:pt x="585248" y="114290"/>
                    </a:cubicBezTo>
                    <a:cubicBezTo>
                      <a:pt x="585248" y="138441"/>
                      <a:pt x="572094" y="158280"/>
                      <a:pt x="555921" y="158280"/>
                    </a:cubicBezTo>
                    <a:cubicBezTo>
                      <a:pt x="539748" y="158280"/>
                      <a:pt x="526594" y="138657"/>
                      <a:pt x="526594" y="114290"/>
                    </a:cubicBezTo>
                    <a:close/>
                    <a:moveTo>
                      <a:pt x="351063" y="79140"/>
                    </a:moveTo>
                    <a:cubicBezTo>
                      <a:pt x="351063" y="54773"/>
                      <a:pt x="368530" y="35149"/>
                      <a:pt x="390094" y="35149"/>
                    </a:cubicBezTo>
                    <a:cubicBezTo>
                      <a:pt x="411658" y="35149"/>
                      <a:pt x="429125" y="54773"/>
                      <a:pt x="429125" y="79140"/>
                    </a:cubicBezTo>
                    <a:cubicBezTo>
                      <a:pt x="429125" y="103508"/>
                      <a:pt x="411658" y="123131"/>
                      <a:pt x="390094" y="123131"/>
                    </a:cubicBezTo>
                    <a:cubicBezTo>
                      <a:pt x="368530" y="123131"/>
                      <a:pt x="351063" y="103508"/>
                      <a:pt x="351063" y="79140"/>
                    </a:cubicBezTo>
                    <a:close/>
                    <a:moveTo>
                      <a:pt x="97470" y="43991"/>
                    </a:moveTo>
                    <a:cubicBezTo>
                      <a:pt x="97470" y="19623"/>
                      <a:pt x="114936" y="0"/>
                      <a:pt x="136500" y="0"/>
                    </a:cubicBezTo>
                    <a:cubicBezTo>
                      <a:pt x="158064" y="0"/>
                      <a:pt x="175531" y="19623"/>
                      <a:pt x="175531" y="43991"/>
                    </a:cubicBezTo>
                    <a:cubicBezTo>
                      <a:pt x="175531" y="68358"/>
                      <a:pt x="158064" y="87981"/>
                      <a:pt x="136500" y="87981"/>
                    </a:cubicBezTo>
                    <a:cubicBezTo>
                      <a:pt x="114936" y="87981"/>
                      <a:pt x="97470" y="68358"/>
                      <a:pt x="97470" y="43991"/>
                    </a:cubicBezTo>
                    <a:close/>
                    <a:moveTo>
                      <a:pt x="155908" y="43991"/>
                    </a:moveTo>
                    <a:cubicBezTo>
                      <a:pt x="155908" y="19623"/>
                      <a:pt x="169062" y="0"/>
                      <a:pt x="185235" y="0"/>
                    </a:cubicBezTo>
                    <a:cubicBezTo>
                      <a:pt x="201408" y="0"/>
                      <a:pt x="214562" y="19623"/>
                      <a:pt x="214562" y="43991"/>
                    </a:cubicBezTo>
                    <a:cubicBezTo>
                      <a:pt x="214562" y="68358"/>
                      <a:pt x="201408" y="87981"/>
                      <a:pt x="185235" y="87981"/>
                    </a:cubicBezTo>
                    <a:cubicBezTo>
                      <a:pt x="169062" y="87981"/>
                      <a:pt x="155908" y="68358"/>
                      <a:pt x="155908" y="43991"/>
                    </a:cubicBezTo>
                    <a:close/>
                    <a:moveTo>
                      <a:pt x="58439" y="43991"/>
                    </a:moveTo>
                    <a:cubicBezTo>
                      <a:pt x="58439" y="19623"/>
                      <a:pt x="71593" y="0"/>
                      <a:pt x="87766" y="0"/>
                    </a:cubicBezTo>
                    <a:cubicBezTo>
                      <a:pt x="103939" y="0"/>
                      <a:pt x="117093" y="19623"/>
                      <a:pt x="117093" y="43991"/>
                    </a:cubicBezTo>
                    <a:cubicBezTo>
                      <a:pt x="117093" y="68358"/>
                      <a:pt x="103939" y="87981"/>
                      <a:pt x="87766" y="87981"/>
                    </a:cubicBezTo>
                    <a:cubicBezTo>
                      <a:pt x="71593" y="87981"/>
                      <a:pt x="58439" y="68358"/>
                      <a:pt x="58439" y="43991"/>
                    </a:cubicBezTo>
                    <a:close/>
                    <a:moveTo>
                      <a:pt x="0" y="43991"/>
                    </a:moveTo>
                    <a:cubicBezTo>
                      <a:pt x="0" y="19623"/>
                      <a:pt x="17467" y="0"/>
                      <a:pt x="39031" y="0"/>
                    </a:cubicBezTo>
                    <a:cubicBezTo>
                      <a:pt x="60595" y="0"/>
                      <a:pt x="78062" y="19623"/>
                      <a:pt x="78062" y="43991"/>
                    </a:cubicBezTo>
                    <a:cubicBezTo>
                      <a:pt x="78062" y="68358"/>
                      <a:pt x="60595" y="87981"/>
                      <a:pt x="39031" y="87981"/>
                    </a:cubicBezTo>
                    <a:cubicBezTo>
                      <a:pt x="17467" y="87981"/>
                      <a:pt x="0" y="68358"/>
                      <a:pt x="0" y="43991"/>
                    </a:cubicBezTo>
                    <a:close/>
                    <a:moveTo>
                      <a:pt x="2808503" y="704713"/>
                    </a:moveTo>
                    <a:cubicBezTo>
                      <a:pt x="2808503" y="685306"/>
                      <a:pt x="2821657" y="669564"/>
                      <a:pt x="2837830" y="669564"/>
                    </a:cubicBezTo>
                    <a:cubicBezTo>
                      <a:pt x="2854003" y="669564"/>
                      <a:pt x="2867157" y="685306"/>
                      <a:pt x="2867157" y="704713"/>
                    </a:cubicBezTo>
                    <a:cubicBezTo>
                      <a:pt x="2867157" y="724121"/>
                      <a:pt x="2854003" y="740079"/>
                      <a:pt x="2837830" y="740079"/>
                    </a:cubicBezTo>
                    <a:cubicBezTo>
                      <a:pt x="2821657" y="740079"/>
                      <a:pt x="2808503" y="724337"/>
                      <a:pt x="2808503" y="704713"/>
                    </a:cubicBezTo>
                    <a:close/>
                  </a:path>
                </a:pathLst>
              </a:custGeom>
              <a:noFill/>
              <a:ln w="16162" cap="flat">
                <a:solidFill>
                  <a:srgbClr val="32186B"/>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grpSp>
            <p:nvGrpSpPr>
              <p:cNvPr id="184" name="Group 183">
                <a:extLst>
                  <a:ext uri="{FF2B5EF4-FFF2-40B4-BE49-F238E27FC236}">
                    <a16:creationId xmlns="" xmlns:a16="http://schemas.microsoft.com/office/drawing/2014/main" id="{267DCA7E-1FD7-99A7-2513-E56A901E42A2}"/>
                  </a:ext>
                </a:extLst>
              </p:cNvPr>
              <p:cNvGrpSpPr/>
              <p:nvPr/>
            </p:nvGrpSpPr>
            <p:grpSpPr>
              <a:xfrm>
                <a:off x="2243498" y="1245259"/>
                <a:ext cx="7196571" cy="1595525"/>
                <a:chOff x="2243498" y="1245259"/>
                <a:chExt cx="7196571" cy="1595525"/>
              </a:xfrm>
            </p:grpSpPr>
            <p:sp>
              <p:nvSpPr>
                <p:cNvPr id="146" name="Freeform: Shape 145">
                  <a:extLst>
                    <a:ext uri="{FF2B5EF4-FFF2-40B4-BE49-F238E27FC236}">
                      <a16:creationId xmlns="" xmlns:a16="http://schemas.microsoft.com/office/drawing/2014/main" id="{CE4ABD7F-0469-FE54-7D3E-580180708D48}"/>
                    </a:ext>
                  </a:extLst>
                </p:cNvPr>
                <p:cNvSpPr/>
                <p:nvPr/>
              </p:nvSpPr>
              <p:spPr>
                <a:xfrm>
                  <a:off x="2332342" y="1245259"/>
                  <a:ext cx="7000554" cy="1569000"/>
                </a:xfrm>
                <a:custGeom>
                  <a:avLst/>
                  <a:gdLst>
                    <a:gd name="connsiteX0" fmla="*/ 6922493 w 7000554"/>
                    <a:gd name="connsiteY0" fmla="*/ 1516169 h 1569000"/>
                    <a:gd name="connsiteX1" fmla="*/ 6961524 w 7000554"/>
                    <a:gd name="connsiteY1" fmla="*/ 1481020 h 1569000"/>
                    <a:gd name="connsiteX2" fmla="*/ 7000555 w 7000554"/>
                    <a:gd name="connsiteY2" fmla="*/ 1516169 h 1569000"/>
                    <a:gd name="connsiteX3" fmla="*/ 6961524 w 7000554"/>
                    <a:gd name="connsiteY3" fmla="*/ 1551534 h 1569000"/>
                    <a:gd name="connsiteX4" fmla="*/ 6922493 w 7000554"/>
                    <a:gd name="connsiteY4" fmla="*/ 1516169 h 1569000"/>
                    <a:gd name="connsiteX5" fmla="*/ 6864055 w 7000554"/>
                    <a:gd name="connsiteY5" fmla="*/ 1516169 h 1569000"/>
                    <a:gd name="connsiteX6" fmla="*/ 6893381 w 7000554"/>
                    <a:gd name="connsiteY6" fmla="*/ 1481020 h 1569000"/>
                    <a:gd name="connsiteX7" fmla="*/ 6922709 w 7000554"/>
                    <a:gd name="connsiteY7" fmla="*/ 1516169 h 1569000"/>
                    <a:gd name="connsiteX8" fmla="*/ 6893381 w 7000554"/>
                    <a:gd name="connsiteY8" fmla="*/ 1551534 h 1569000"/>
                    <a:gd name="connsiteX9" fmla="*/ 6864055 w 7000554"/>
                    <a:gd name="connsiteY9" fmla="*/ 1516169 h 1569000"/>
                    <a:gd name="connsiteX10" fmla="*/ 6220367 w 7000554"/>
                    <a:gd name="connsiteY10" fmla="*/ 1516169 h 1569000"/>
                    <a:gd name="connsiteX11" fmla="*/ 6259398 w 7000554"/>
                    <a:gd name="connsiteY11" fmla="*/ 1481020 h 1569000"/>
                    <a:gd name="connsiteX12" fmla="*/ 6298429 w 7000554"/>
                    <a:gd name="connsiteY12" fmla="*/ 1516169 h 1569000"/>
                    <a:gd name="connsiteX13" fmla="*/ 6259398 w 7000554"/>
                    <a:gd name="connsiteY13" fmla="*/ 1551534 h 1569000"/>
                    <a:gd name="connsiteX14" fmla="*/ 6220367 w 7000554"/>
                    <a:gd name="connsiteY14" fmla="*/ 1516169 h 1569000"/>
                    <a:gd name="connsiteX15" fmla="*/ 5576680 w 7000554"/>
                    <a:gd name="connsiteY15" fmla="*/ 1516169 h 1569000"/>
                    <a:gd name="connsiteX16" fmla="*/ 5615711 w 7000554"/>
                    <a:gd name="connsiteY16" fmla="*/ 1481020 h 1569000"/>
                    <a:gd name="connsiteX17" fmla="*/ 5654742 w 7000554"/>
                    <a:gd name="connsiteY17" fmla="*/ 1516169 h 1569000"/>
                    <a:gd name="connsiteX18" fmla="*/ 5615711 w 7000554"/>
                    <a:gd name="connsiteY18" fmla="*/ 1551534 h 1569000"/>
                    <a:gd name="connsiteX19" fmla="*/ 5576680 w 7000554"/>
                    <a:gd name="connsiteY19" fmla="*/ 1516169 h 1569000"/>
                    <a:gd name="connsiteX20" fmla="*/ 5752212 w 7000554"/>
                    <a:gd name="connsiteY20" fmla="*/ 1516169 h 1569000"/>
                    <a:gd name="connsiteX21" fmla="*/ 5781539 w 7000554"/>
                    <a:gd name="connsiteY21" fmla="*/ 1481020 h 1569000"/>
                    <a:gd name="connsiteX22" fmla="*/ 5810866 w 7000554"/>
                    <a:gd name="connsiteY22" fmla="*/ 1516169 h 1569000"/>
                    <a:gd name="connsiteX23" fmla="*/ 5781539 w 7000554"/>
                    <a:gd name="connsiteY23" fmla="*/ 1551534 h 1569000"/>
                    <a:gd name="connsiteX24" fmla="*/ 5752212 w 7000554"/>
                    <a:gd name="connsiteY24" fmla="*/ 1516169 h 1569000"/>
                    <a:gd name="connsiteX25" fmla="*/ 5654742 w 7000554"/>
                    <a:gd name="connsiteY25" fmla="*/ 1516169 h 1569000"/>
                    <a:gd name="connsiteX26" fmla="*/ 5684070 w 7000554"/>
                    <a:gd name="connsiteY26" fmla="*/ 1481020 h 1569000"/>
                    <a:gd name="connsiteX27" fmla="*/ 5713396 w 7000554"/>
                    <a:gd name="connsiteY27" fmla="*/ 1516169 h 1569000"/>
                    <a:gd name="connsiteX28" fmla="*/ 5684070 w 7000554"/>
                    <a:gd name="connsiteY28" fmla="*/ 1551534 h 1569000"/>
                    <a:gd name="connsiteX29" fmla="*/ 5654742 w 7000554"/>
                    <a:gd name="connsiteY29" fmla="*/ 1516169 h 1569000"/>
                    <a:gd name="connsiteX30" fmla="*/ 5693773 w 7000554"/>
                    <a:gd name="connsiteY30" fmla="*/ 1516169 h 1569000"/>
                    <a:gd name="connsiteX31" fmla="*/ 5732804 w 7000554"/>
                    <a:gd name="connsiteY31" fmla="*/ 1481020 h 1569000"/>
                    <a:gd name="connsiteX32" fmla="*/ 5771835 w 7000554"/>
                    <a:gd name="connsiteY32" fmla="*/ 1516169 h 1569000"/>
                    <a:gd name="connsiteX33" fmla="*/ 5732804 w 7000554"/>
                    <a:gd name="connsiteY33" fmla="*/ 1551534 h 1569000"/>
                    <a:gd name="connsiteX34" fmla="*/ 5693773 w 7000554"/>
                    <a:gd name="connsiteY34" fmla="*/ 1516169 h 1569000"/>
                    <a:gd name="connsiteX35" fmla="*/ 5791243 w 7000554"/>
                    <a:gd name="connsiteY35" fmla="*/ 1516169 h 1569000"/>
                    <a:gd name="connsiteX36" fmla="*/ 5820570 w 7000554"/>
                    <a:gd name="connsiteY36" fmla="*/ 1481020 h 1569000"/>
                    <a:gd name="connsiteX37" fmla="*/ 5849897 w 7000554"/>
                    <a:gd name="connsiteY37" fmla="*/ 1516169 h 1569000"/>
                    <a:gd name="connsiteX38" fmla="*/ 5820570 w 7000554"/>
                    <a:gd name="connsiteY38" fmla="*/ 1551534 h 1569000"/>
                    <a:gd name="connsiteX39" fmla="*/ 5791243 w 7000554"/>
                    <a:gd name="connsiteY39" fmla="*/ 1516169 h 1569000"/>
                    <a:gd name="connsiteX40" fmla="*/ 5888712 w 7000554"/>
                    <a:gd name="connsiteY40" fmla="*/ 1516169 h 1569000"/>
                    <a:gd name="connsiteX41" fmla="*/ 5918040 w 7000554"/>
                    <a:gd name="connsiteY41" fmla="*/ 1481020 h 1569000"/>
                    <a:gd name="connsiteX42" fmla="*/ 5947366 w 7000554"/>
                    <a:gd name="connsiteY42" fmla="*/ 1516169 h 1569000"/>
                    <a:gd name="connsiteX43" fmla="*/ 5918040 w 7000554"/>
                    <a:gd name="connsiteY43" fmla="*/ 1551534 h 1569000"/>
                    <a:gd name="connsiteX44" fmla="*/ 5888712 w 7000554"/>
                    <a:gd name="connsiteY44" fmla="*/ 1516169 h 1569000"/>
                    <a:gd name="connsiteX45" fmla="*/ 5927743 w 7000554"/>
                    <a:gd name="connsiteY45" fmla="*/ 1516169 h 1569000"/>
                    <a:gd name="connsiteX46" fmla="*/ 5957071 w 7000554"/>
                    <a:gd name="connsiteY46" fmla="*/ 1481020 h 1569000"/>
                    <a:gd name="connsiteX47" fmla="*/ 5986397 w 7000554"/>
                    <a:gd name="connsiteY47" fmla="*/ 1516169 h 1569000"/>
                    <a:gd name="connsiteX48" fmla="*/ 5957071 w 7000554"/>
                    <a:gd name="connsiteY48" fmla="*/ 1551534 h 1569000"/>
                    <a:gd name="connsiteX49" fmla="*/ 5927743 w 7000554"/>
                    <a:gd name="connsiteY49" fmla="*/ 1516169 h 1569000"/>
                    <a:gd name="connsiteX50" fmla="*/ 5986181 w 7000554"/>
                    <a:gd name="connsiteY50" fmla="*/ 1516169 h 1569000"/>
                    <a:gd name="connsiteX51" fmla="*/ 6025213 w 7000554"/>
                    <a:gd name="connsiteY51" fmla="*/ 1481020 h 1569000"/>
                    <a:gd name="connsiteX52" fmla="*/ 6064244 w 7000554"/>
                    <a:gd name="connsiteY52" fmla="*/ 1516169 h 1569000"/>
                    <a:gd name="connsiteX53" fmla="*/ 6025213 w 7000554"/>
                    <a:gd name="connsiteY53" fmla="*/ 1551534 h 1569000"/>
                    <a:gd name="connsiteX54" fmla="*/ 5986181 w 7000554"/>
                    <a:gd name="connsiteY54" fmla="*/ 1516169 h 1569000"/>
                    <a:gd name="connsiteX55" fmla="*/ 6005590 w 7000554"/>
                    <a:gd name="connsiteY55" fmla="*/ 1525010 h 1569000"/>
                    <a:gd name="connsiteX56" fmla="*/ 6044621 w 7000554"/>
                    <a:gd name="connsiteY56" fmla="*/ 1481020 h 1569000"/>
                    <a:gd name="connsiteX57" fmla="*/ 6083651 w 7000554"/>
                    <a:gd name="connsiteY57" fmla="*/ 1525010 h 1569000"/>
                    <a:gd name="connsiteX58" fmla="*/ 6044621 w 7000554"/>
                    <a:gd name="connsiteY58" fmla="*/ 1569001 h 1569000"/>
                    <a:gd name="connsiteX59" fmla="*/ 6005590 w 7000554"/>
                    <a:gd name="connsiteY59" fmla="*/ 1525010 h 1569000"/>
                    <a:gd name="connsiteX60" fmla="*/ 5557057 w 7000554"/>
                    <a:gd name="connsiteY60" fmla="*/ 1516169 h 1569000"/>
                    <a:gd name="connsiteX61" fmla="*/ 5586384 w 7000554"/>
                    <a:gd name="connsiteY61" fmla="*/ 1481020 h 1569000"/>
                    <a:gd name="connsiteX62" fmla="*/ 5615711 w 7000554"/>
                    <a:gd name="connsiteY62" fmla="*/ 1516169 h 1569000"/>
                    <a:gd name="connsiteX63" fmla="*/ 5586384 w 7000554"/>
                    <a:gd name="connsiteY63" fmla="*/ 1551534 h 1569000"/>
                    <a:gd name="connsiteX64" fmla="*/ 5557057 w 7000554"/>
                    <a:gd name="connsiteY64" fmla="*/ 1516169 h 1569000"/>
                    <a:gd name="connsiteX65" fmla="*/ 5478995 w 7000554"/>
                    <a:gd name="connsiteY65" fmla="*/ 1427972 h 1569000"/>
                    <a:gd name="connsiteX66" fmla="*/ 5518026 w 7000554"/>
                    <a:gd name="connsiteY66" fmla="*/ 1392823 h 1569000"/>
                    <a:gd name="connsiteX67" fmla="*/ 5557057 w 7000554"/>
                    <a:gd name="connsiteY67" fmla="*/ 1427972 h 1569000"/>
                    <a:gd name="connsiteX68" fmla="*/ 5518026 w 7000554"/>
                    <a:gd name="connsiteY68" fmla="*/ 1463337 h 1569000"/>
                    <a:gd name="connsiteX69" fmla="*/ 5478995 w 7000554"/>
                    <a:gd name="connsiteY69" fmla="*/ 1427972 h 1569000"/>
                    <a:gd name="connsiteX70" fmla="*/ 5518026 w 7000554"/>
                    <a:gd name="connsiteY70" fmla="*/ 1419131 h 1569000"/>
                    <a:gd name="connsiteX71" fmla="*/ 5557057 w 7000554"/>
                    <a:gd name="connsiteY71" fmla="*/ 1375140 h 1569000"/>
                    <a:gd name="connsiteX72" fmla="*/ 5596088 w 7000554"/>
                    <a:gd name="connsiteY72" fmla="*/ 1419131 h 1569000"/>
                    <a:gd name="connsiteX73" fmla="*/ 5557057 w 7000554"/>
                    <a:gd name="connsiteY73" fmla="*/ 1463121 h 1569000"/>
                    <a:gd name="connsiteX74" fmla="*/ 5518026 w 7000554"/>
                    <a:gd name="connsiteY74" fmla="*/ 1419131 h 1569000"/>
                    <a:gd name="connsiteX75" fmla="*/ 5361903 w 7000554"/>
                    <a:gd name="connsiteY75" fmla="*/ 1427972 h 1569000"/>
                    <a:gd name="connsiteX76" fmla="*/ 5400933 w 7000554"/>
                    <a:gd name="connsiteY76" fmla="*/ 1392823 h 1569000"/>
                    <a:gd name="connsiteX77" fmla="*/ 5439964 w 7000554"/>
                    <a:gd name="connsiteY77" fmla="*/ 1427972 h 1569000"/>
                    <a:gd name="connsiteX78" fmla="*/ 5400933 w 7000554"/>
                    <a:gd name="connsiteY78" fmla="*/ 1463337 h 1569000"/>
                    <a:gd name="connsiteX79" fmla="*/ 5361903 w 7000554"/>
                    <a:gd name="connsiteY79" fmla="*/ 1427972 h 1569000"/>
                    <a:gd name="connsiteX80" fmla="*/ 5361903 w 7000554"/>
                    <a:gd name="connsiteY80" fmla="*/ 1331149 h 1569000"/>
                    <a:gd name="connsiteX81" fmla="*/ 5400933 w 7000554"/>
                    <a:gd name="connsiteY81" fmla="*/ 1287159 h 1569000"/>
                    <a:gd name="connsiteX82" fmla="*/ 5439964 w 7000554"/>
                    <a:gd name="connsiteY82" fmla="*/ 1331149 h 1569000"/>
                    <a:gd name="connsiteX83" fmla="*/ 5400933 w 7000554"/>
                    <a:gd name="connsiteY83" fmla="*/ 1375140 h 1569000"/>
                    <a:gd name="connsiteX84" fmla="*/ 5361903 w 7000554"/>
                    <a:gd name="connsiteY84" fmla="*/ 1331149 h 1569000"/>
                    <a:gd name="connsiteX85" fmla="*/ 5283841 w 7000554"/>
                    <a:gd name="connsiteY85" fmla="*/ 1339991 h 1569000"/>
                    <a:gd name="connsiteX86" fmla="*/ 5313168 w 7000554"/>
                    <a:gd name="connsiteY86" fmla="*/ 1304841 h 1569000"/>
                    <a:gd name="connsiteX87" fmla="*/ 5342495 w 7000554"/>
                    <a:gd name="connsiteY87" fmla="*/ 1339991 h 1569000"/>
                    <a:gd name="connsiteX88" fmla="*/ 5313168 w 7000554"/>
                    <a:gd name="connsiteY88" fmla="*/ 1375140 h 1569000"/>
                    <a:gd name="connsiteX89" fmla="*/ 5283841 w 7000554"/>
                    <a:gd name="connsiteY89" fmla="*/ 1339991 h 1569000"/>
                    <a:gd name="connsiteX90" fmla="*/ 5244810 w 7000554"/>
                    <a:gd name="connsiteY90" fmla="*/ 1339991 h 1569000"/>
                    <a:gd name="connsiteX91" fmla="*/ 5274137 w 7000554"/>
                    <a:gd name="connsiteY91" fmla="*/ 1304841 h 1569000"/>
                    <a:gd name="connsiteX92" fmla="*/ 5303464 w 7000554"/>
                    <a:gd name="connsiteY92" fmla="*/ 1339991 h 1569000"/>
                    <a:gd name="connsiteX93" fmla="*/ 5274137 w 7000554"/>
                    <a:gd name="connsiteY93" fmla="*/ 1375140 h 1569000"/>
                    <a:gd name="connsiteX94" fmla="*/ 5244810 w 7000554"/>
                    <a:gd name="connsiteY94" fmla="*/ 1339991 h 1569000"/>
                    <a:gd name="connsiteX95" fmla="*/ 5186371 w 7000554"/>
                    <a:gd name="connsiteY95" fmla="*/ 1278318 h 1569000"/>
                    <a:gd name="connsiteX96" fmla="*/ 5215698 w 7000554"/>
                    <a:gd name="connsiteY96" fmla="*/ 1234327 h 1569000"/>
                    <a:gd name="connsiteX97" fmla="*/ 5245025 w 7000554"/>
                    <a:gd name="connsiteY97" fmla="*/ 1278318 h 1569000"/>
                    <a:gd name="connsiteX98" fmla="*/ 5215698 w 7000554"/>
                    <a:gd name="connsiteY98" fmla="*/ 1322308 h 1569000"/>
                    <a:gd name="connsiteX99" fmla="*/ 5186371 w 7000554"/>
                    <a:gd name="connsiteY99" fmla="*/ 1278318 h 1569000"/>
                    <a:gd name="connsiteX100" fmla="*/ 5049871 w 7000554"/>
                    <a:gd name="connsiteY100" fmla="*/ 1216644 h 1569000"/>
                    <a:gd name="connsiteX101" fmla="*/ 5088901 w 7000554"/>
                    <a:gd name="connsiteY101" fmla="*/ 1181495 h 1569000"/>
                    <a:gd name="connsiteX102" fmla="*/ 5127932 w 7000554"/>
                    <a:gd name="connsiteY102" fmla="*/ 1216644 h 1569000"/>
                    <a:gd name="connsiteX103" fmla="*/ 5088901 w 7000554"/>
                    <a:gd name="connsiteY103" fmla="*/ 1251794 h 1569000"/>
                    <a:gd name="connsiteX104" fmla="*/ 5049871 w 7000554"/>
                    <a:gd name="connsiteY104" fmla="*/ 1216644 h 1569000"/>
                    <a:gd name="connsiteX105" fmla="*/ 5069278 w 7000554"/>
                    <a:gd name="connsiteY105" fmla="*/ 1216644 h 1569000"/>
                    <a:gd name="connsiteX106" fmla="*/ 5108309 w 7000554"/>
                    <a:gd name="connsiteY106" fmla="*/ 1181495 h 1569000"/>
                    <a:gd name="connsiteX107" fmla="*/ 5147340 w 7000554"/>
                    <a:gd name="connsiteY107" fmla="*/ 1216644 h 1569000"/>
                    <a:gd name="connsiteX108" fmla="*/ 5108309 w 7000554"/>
                    <a:gd name="connsiteY108" fmla="*/ 1251794 h 1569000"/>
                    <a:gd name="connsiteX109" fmla="*/ 5069278 w 7000554"/>
                    <a:gd name="connsiteY109" fmla="*/ 1216644 h 1569000"/>
                    <a:gd name="connsiteX110" fmla="*/ 5030247 w 7000554"/>
                    <a:gd name="connsiteY110" fmla="*/ 1225485 h 1569000"/>
                    <a:gd name="connsiteX111" fmla="*/ 5059575 w 7000554"/>
                    <a:gd name="connsiteY111" fmla="*/ 1181495 h 1569000"/>
                    <a:gd name="connsiteX112" fmla="*/ 5088901 w 7000554"/>
                    <a:gd name="connsiteY112" fmla="*/ 1225485 h 1569000"/>
                    <a:gd name="connsiteX113" fmla="*/ 5059575 w 7000554"/>
                    <a:gd name="connsiteY113" fmla="*/ 1269476 h 1569000"/>
                    <a:gd name="connsiteX114" fmla="*/ 5030247 w 7000554"/>
                    <a:gd name="connsiteY114" fmla="*/ 1225485 h 1569000"/>
                    <a:gd name="connsiteX115" fmla="*/ 4952185 w 7000554"/>
                    <a:gd name="connsiteY115" fmla="*/ 1172654 h 1569000"/>
                    <a:gd name="connsiteX116" fmla="*/ 4991216 w 7000554"/>
                    <a:gd name="connsiteY116" fmla="*/ 1128663 h 1569000"/>
                    <a:gd name="connsiteX117" fmla="*/ 5030247 w 7000554"/>
                    <a:gd name="connsiteY117" fmla="*/ 1172654 h 1569000"/>
                    <a:gd name="connsiteX118" fmla="*/ 4991216 w 7000554"/>
                    <a:gd name="connsiteY118" fmla="*/ 1216644 h 1569000"/>
                    <a:gd name="connsiteX119" fmla="*/ 4952185 w 7000554"/>
                    <a:gd name="connsiteY119" fmla="*/ 1172654 h 1569000"/>
                    <a:gd name="connsiteX120" fmla="*/ 4991216 w 7000554"/>
                    <a:gd name="connsiteY120" fmla="*/ 1172654 h 1569000"/>
                    <a:gd name="connsiteX121" fmla="*/ 5020543 w 7000554"/>
                    <a:gd name="connsiteY121" fmla="*/ 1128663 h 1569000"/>
                    <a:gd name="connsiteX122" fmla="*/ 5049871 w 7000554"/>
                    <a:gd name="connsiteY122" fmla="*/ 1172654 h 1569000"/>
                    <a:gd name="connsiteX123" fmla="*/ 5020543 w 7000554"/>
                    <a:gd name="connsiteY123" fmla="*/ 1216644 h 1569000"/>
                    <a:gd name="connsiteX124" fmla="*/ 4991216 w 7000554"/>
                    <a:gd name="connsiteY124" fmla="*/ 1172654 h 1569000"/>
                    <a:gd name="connsiteX125" fmla="*/ 4932778 w 7000554"/>
                    <a:gd name="connsiteY125" fmla="*/ 1172654 h 1569000"/>
                    <a:gd name="connsiteX126" fmla="*/ 4971809 w 7000554"/>
                    <a:gd name="connsiteY126" fmla="*/ 1128663 h 1569000"/>
                    <a:gd name="connsiteX127" fmla="*/ 5010840 w 7000554"/>
                    <a:gd name="connsiteY127" fmla="*/ 1172654 h 1569000"/>
                    <a:gd name="connsiteX128" fmla="*/ 4971809 w 7000554"/>
                    <a:gd name="connsiteY128" fmla="*/ 1216644 h 1569000"/>
                    <a:gd name="connsiteX129" fmla="*/ 4932778 w 7000554"/>
                    <a:gd name="connsiteY129" fmla="*/ 1172654 h 1569000"/>
                    <a:gd name="connsiteX130" fmla="*/ 4913370 w 7000554"/>
                    <a:gd name="connsiteY130" fmla="*/ 1163812 h 1569000"/>
                    <a:gd name="connsiteX131" fmla="*/ 4952401 w 7000554"/>
                    <a:gd name="connsiteY131" fmla="*/ 1128663 h 1569000"/>
                    <a:gd name="connsiteX132" fmla="*/ 4991432 w 7000554"/>
                    <a:gd name="connsiteY132" fmla="*/ 1163812 h 1569000"/>
                    <a:gd name="connsiteX133" fmla="*/ 4952401 w 7000554"/>
                    <a:gd name="connsiteY133" fmla="*/ 1198962 h 1569000"/>
                    <a:gd name="connsiteX134" fmla="*/ 4913370 w 7000554"/>
                    <a:gd name="connsiteY134" fmla="*/ 1163812 h 1569000"/>
                    <a:gd name="connsiteX135" fmla="*/ 4796277 w 7000554"/>
                    <a:gd name="connsiteY135" fmla="*/ 1137289 h 1569000"/>
                    <a:gd name="connsiteX136" fmla="*/ 4835308 w 7000554"/>
                    <a:gd name="connsiteY136" fmla="*/ 1093298 h 1569000"/>
                    <a:gd name="connsiteX137" fmla="*/ 4874339 w 7000554"/>
                    <a:gd name="connsiteY137" fmla="*/ 1137289 h 1569000"/>
                    <a:gd name="connsiteX138" fmla="*/ 4835308 w 7000554"/>
                    <a:gd name="connsiteY138" fmla="*/ 1181279 h 1569000"/>
                    <a:gd name="connsiteX139" fmla="*/ 4796277 w 7000554"/>
                    <a:gd name="connsiteY139" fmla="*/ 1137289 h 1569000"/>
                    <a:gd name="connsiteX140" fmla="*/ 4757246 w 7000554"/>
                    <a:gd name="connsiteY140" fmla="*/ 1128447 h 1569000"/>
                    <a:gd name="connsiteX141" fmla="*/ 4796277 w 7000554"/>
                    <a:gd name="connsiteY141" fmla="*/ 1093298 h 1569000"/>
                    <a:gd name="connsiteX142" fmla="*/ 4835308 w 7000554"/>
                    <a:gd name="connsiteY142" fmla="*/ 1128447 h 1569000"/>
                    <a:gd name="connsiteX143" fmla="*/ 4796277 w 7000554"/>
                    <a:gd name="connsiteY143" fmla="*/ 1163812 h 1569000"/>
                    <a:gd name="connsiteX144" fmla="*/ 4757246 w 7000554"/>
                    <a:gd name="connsiteY144" fmla="*/ 1128447 h 1569000"/>
                    <a:gd name="connsiteX145" fmla="*/ 4737839 w 7000554"/>
                    <a:gd name="connsiteY145" fmla="*/ 1137289 h 1569000"/>
                    <a:gd name="connsiteX146" fmla="*/ 4767166 w 7000554"/>
                    <a:gd name="connsiteY146" fmla="*/ 1093298 h 1569000"/>
                    <a:gd name="connsiteX147" fmla="*/ 4796493 w 7000554"/>
                    <a:gd name="connsiteY147" fmla="*/ 1137289 h 1569000"/>
                    <a:gd name="connsiteX148" fmla="*/ 4767166 w 7000554"/>
                    <a:gd name="connsiteY148" fmla="*/ 1181279 h 1569000"/>
                    <a:gd name="connsiteX149" fmla="*/ 4737839 w 7000554"/>
                    <a:gd name="connsiteY149" fmla="*/ 1137289 h 1569000"/>
                    <a:gd name="connsiteX150" fmla="*/ 4698808 w 7000554"/>
                    <a:gd name="connsiteY150" fmla="*/ 1137289 h 1569000"/>
                    <a:gd name="connsiteX151" fmla="*/ 4737839 w 7000554"/>
                    <a:gd name="connsiteY151" fmla="*/ 1093298 h 1569000"/>
                    <a:gd name="connsiteX152" fmla="*/ 4776870 w 7000554"/>
                    <a:gd name="connsiteY152" fmla="*/ 1137289 h 1569000"/>
                    <a:gd name="connsiteX153" fmla="*/ 4737839 w 7000554"/>
                    <a:gd name="connsiteY153" fmla="*/ 1181279 h 1569000"/>
                    <a:gd name="connsiteX154" fmla="*/ 4698808 w 7000554"/>
                    <a:gd name="connsiteY154" fmla="*/ 1137289 h 1569000"/>
                    <a:gd name="connsiteX155" fmla="*/ 4640369 w 7000554"/>
                    <a:gd name="connsiteY155" fmla="*/ 1084456 h 1569000"/>
                    <a:gd name="connsiteX156" fmla="*/ 4679400 w 7000554"/>
                    <a:gd name="connsiteY156" fmla="*/ 1040466 h 1569000"/>
                    <a:gd name="connsiteX157" fmla="*/ 4718431 w 7000554"/>
                    <a:gd name="connsiteY157" fmla="*/ 1084456 h 1569000"/>
                    <a:gd name="connsiteX158" fmla="*/ 4679400 w 7000554"/>
                    <a:gd name="connsiteY158" fmla="*/ 1128447 h 1569000"/>
                    <a:gd name="connsiteX159" fmla="*/ 4640369 w 7000554"/>
                    <a:gd name="connsiteY159" fmla="*/ 1084456 h 1569000"/>
                    <a:gd name="connsiteX160" fmla="*/ 4620961 w 7000554"/>
                    <a:gd name="connsiteY160" fmla="*/ 1093298 h 1569000"/>
                    <a:gd name="connsiteX161" fmla="*/ 4659992 w 7000554"/>
                    <a:gd name="connsiteY161" fmla="*/ 1058148 h 1569000"/>
                    <a:gd name="connsiteX162" fmla="*/ 4699024 w 7000554"/>
                    <a:gd name="connsiteY162" fmla="*/ 1093298 h 1569000"/>
                    <a:gd name="connsiteX163" fmla="*/ 4659992 w 7000554"/>
                    <a:gd name="connsiteY163" fmla="*/ 1128447 h 1569000"/>
                    <a:gd name="connsiteX164" fmla="*/ 4620961 w 7000554"/>
                    <a:gd name="connsiteY164" fmla="*/ 1093298 h 1569000"/>
                    <a:gd name="connsiteX165" fmla="*/ 4523492 w 7000554"/>
                    <a:gd name="connsiteY165" fmla="*/ 1102139 h 1569000"/>
                    <a:gd name="connsiteX166" fmla="*/ 4562523 w 7000554"/>
                    <a:gd name="connsiteY166" fmla="*/ 1058148 h 1569000"/>
                    <a:gd name="connsiteX167" fmla="*/ 4601554 w 7000554"/>
                    <a:gd name="connsiteY167" fmla="*/ 1102139 h 1569000"/>
                    <a:gd name="connsiteX168" fmla="*/ 4562523 w 7000554"/>
                    <a:gd name="connsiteY168" fmla="*/ 1146130 h 1569000"/>
                    <a:gd name="connsiteX169" fmla="*/ 4523492 w 7000554"/>
                    <a:gd name="connsiteY169" fmla="*/ 1102139 h 1569000"/>
                    <a:gd name="connsiteX170" fmla="*/ 4465054 w 7000554"/>
                    <a:gd name="connsiteY170" fmla="*/ 1066990 h 1569000"/>
                    <a:gd name="connsiteX171" fmla="*/ 4494380 w 7000554"/>
                    <a:gd name="connsiteY171" fmla="*/ 1022999 h 1569000"/>
                    <a:gd name="connsiteX172" fmla="*/ 4523708 w 7000554"/>
                    <a:gd name="connsiteY172" fmla="*/ 1066990 h 1569000"/>
                    <a:gd name="connsiteX173" fmla="*/ 4494380 w 7000554"/>
                    <a:gd name="connsiteY173" fmla="*/ 1110980 h 1569000"/>
                    <a:gd name="connsiteX174" fmla="*/ 4465054 w 7000554"/>
                    <a:gd name="connsiteY174" fmla="*/ 1066990 h 1569000"/>
                    <a:gd name="connsiteX175" fmla="*/ 4504084 w 7000554"/>
                    <a:gd name="connsiteY175" fmla="*/ 1066990 h 1569000"/>
                    <a:gd name="connsiteX176" fmla="*/ 4533411 w 7000554"/>
                    <a:gd name="connsiteY176" fmla="*/ 1022999 h 1569000"/>
                    <a:gd name="connsiteX177" fmla="*/ 4562739 w 7000554"/>
                    <a:gd name="connsiteY177" fmla="*/ 1066990 h 1569000"/>
                    <a:gd name="connsiteX178" fmla="*/ 4533411 w 7000554"/>
                    <a:gd name="connsiteY178" fmla="*/ 1110980 h 1569000"/>
                    <a:gd name="connsiteX179" fmla="*/ 4504084 w 7000554"/>
                    <a:gd name="connsiteY179" fmla="*/ 1066990 h 1569000"/>
                    <a:gd name="connsiteX180" fmla="*/ 4426022 w 7000554"/>
                    <a:gd name="connsiteY180" fmla="*/ 1058148 h 1569000"/>
                    <a:gd name="connsiteX181" fmla="*/ 4465054 w 7000554"/>
                    <a:gd name="connsiteY181" fmla="*/ 1022999 h 1569000"/>
                    <a:gd name="connsiteX182" fmla="*/ 4504084 w 7000554"/>
                    <a:gd name="connsiteY182" fmla="*/ 1058148 h 1569000"/>
                    <a:gd name="connsiteX183" fmla="*/ 4465054 w 7000554"/>
                    <a:gd name="connsiteY183" fmla="*/ 1093298 h 1569000"/>
                    <a:gd name="connsiteX184" fmla="*/ 4426022 w 7000554"/>
                    <a:gd name="connsiteY184" fmla="*/ 1058148 h 1569000"/>
                    <a:gd name="connsiteX185" fmla="*/ 4367584 w 7000554"/>
                    <a:gd name="connsiteY185" fmla="*/ 1075831 h 1569000"/>
                    <a:gd name="connsiteX186" fmla="*/ 4396911 w 7000554"/>
                    <a:gd name="connsiteY186" fmla="*/ 1040681 h 1569000"/>
                    <a:gd name="connsiteX187" fmla="*/ 4426238 w 7000554"/>
                    <a:gd name="connsiteY187" fmla="*/ 1075831 h 1569000"/>
                    <a:gd name="connsiteX188" fmla="*/ 4396911 w 7000554"/>
                    <a:gd name="connsiteY188" fmla="*/ 1110980 h 1569000"/>
                    <a:gd name="connsiteX189" fmla="*/ 4367584 w 7000554"/>
                    <a:gd name="connsiteY189" fmla="*/ 1075831 h 1569000"/>
                    <a:gd name="connsiteX190" fmla="*/ 4348176 w 7000554"/>
                    <a:gd name="connsiteY190" fmla="*/ 1066990 h 1569000"/>
                    <a:gd name="connsiteX191" fmla="*/ 4377503 w 7000554"/>
                    <a:gd name="connsiteY191" fmla="*/ 1022999 h 1569000"/>
                    <a:gd name="connsiteX192" fmla="*/ 4406830 w 7000554"/>
                    <a:gd name="connsiteY192" fmla="*/ 1066990 h 1569000"/>
                    <a:gd name="connsiteX193" fmla="*/ 4377503 w 7000554"/>
                    <a:gd name="connsiteY193" fmla="*/ 1110980 h 1569000"/>
                    <a:gd name="connsiteX194" fmla="*/ 4348176 w 7000554"/>
                    <a:gd name="connsiteY194" fmla="*/ 1066990 h 1569000"/>
                    <a:gd name="connsiteX195" fmla="*/ 4211676 w 7000554"/>
                    <a:gd name="connsiteY195" fmla="*/ 1075831 h 1569000"/>
                    <a:gd name="connsiteX196" fmla="*/ 4250707 w 7000554"/>
                    <a:gd name="connsiteY196" fmla="*/ 1040681 h 1569000"/>
                    <a:gd name="connsiteX197" fmla="*/ 4289738 w 7000554"/>
                    <a:gd name="connsiteY197" fmla="*/ 1075831 h 1569000"/>
                    <a:gd name="connsiteX198" fmla="*/ 4250707 w 7000554"/>
                    <a:gd name="connsiteY198" fmla="*/ 1110980 h 1569000"/>
                    <a:gd name="connsiteX199" fmla="*/ 4211676 w 7000554"/>
                    <a:gd name="connsiteY199" fmla="*/ 1075831 h 1569000"/>
                    <a:gd name="connsiteX200" fmla="*/ 4231083 w 7000554"/>
                    <a:gd name="connsiteY200" fmla="*/ 1058148 h 1569000"/>
                    <a:gd name="connsiteX201" fmla="*/ 4260411 w 7000554"/>
                    <a:gd name="connsiteY201" fmla="*/ 1022999 h 1569000"/>
                    <a:gd name="connsiteX202" fmla="*/ 4289738 w 7000554"/>
                    <a:gd name="connsiteY202" fmla="*/ 1058148 h 1569000"/>
                    <a:gd name="connsiteX203" fmla="*/ 4260411 w 7000554"/>
                    <a:gd name="connsiteY203" fmla="*/ 1093298 h 1569000"/>
                    <a:gd name="connsiteX204" fmla="*/ 4231083 w 7000554"/>
                    <a:gd name="connsiteY204" fmla="*/ 1058148 h 1569000"/>
                    <a:gd name="connsiteX205" fmla="*/ 4133614 w 7000554"/>
                    <a:gd name="connsiteY205" fmla="*/ 1040466 h 1569000"/>
                    <a:gd name="connsiteX206" fmla="*/ 4162941 w 7000554"/>
                    <a:gd name="connsiteY206" fmla="*/ 1005316 h 1569000"/>
                    <a:gd name="connsiteX207" fmla="*/ 4192268 w 7000554"/>
                    <a:gd name="connsiteY207" fmla="*/ 1040466 h 1569000"/>
                    <a:gd name="connsiteX208" fmla="*/ 4162941 w 7000554"/>
                    <a:gd name="connsiteY208" fmla="*/ 1075615 h 1569000"/>
                    <a:gd name="connsiteX209" fmla="*/ 4133614 w 7000554"/>
                    <a:gd name="connsiteY209" fmla="*/ 1040466 h 1569000"/>
                    <a:gd name="connsiteX210" fmla="*/ 4172645 w 7000554"/>
                    <a:gd name="connsiteY210" fmla="*/ 1066990 h 1569000"/>
                    <a:gd name="connsiteX211" fmla="*/ 4201972 w 7000554"/>
                    <a:gd name="connsiteY211" fmla="*/ 1022999 h 1569000"/>
                    <a:gd name="connsiteX212" fmla="*/ 4231299 w 7000554"/>
                    <a:gd name="connsiteY212" fmla="*/ 1066990 h 1569000"/>
                    <a:gd name="connsiteX213" fmla="*/ 4201972 w 7000554"/>
                    <a:gd name="connsiteY213" fmla="*/ 1110980 h 1569000"/>
                    <a:gd name="connsiteX214" fmla="*/ 4172645 w 7000554"/>
                    <a:gd name="connsiteY214" fmla="*/ 1066990 h 1569000"/>
                    <a:gd name="connsiteX215" fmla="*/ 4114206 w 7000554"/>
                    <a:gd name="connsiteY215" fmla="*/ 1014158 h 1569000"/>
                    <a:gd name="connsiteX216" fmla="*/ 4143533 w 7000554"/>
                    <a:gd name="connsiteY216" fmla="*/ 970167 h 1569000"/>
                    <a:gd name="connsiteX217" fmla="*/ 4172860 w 7000554"/>
                    <a:gd name="connsiteY217" fmla="*/ 1014158 h 1569000"/>
                    <a:gd name="connsiteX218" fmla="*/ 4143533 w 7000554"/>
                    <a:gd name="connsiteY218" fmla="*/ 1058148 h 1569000"/>
                    <a:gd name="connsiteX219" fmla="*/ 4114206 w 7000554"/>
                    <a:gd name="connsiteY219" fmla="*/ 1014158 h 1569000"/>
                    <a:gd name="connsiteX220" fmla="*/ 4055767 w 7000554"/>
                    <a:gd name="connsiteY220" fmla="*/ 1014158 h 1569000"/>
                    <a:gd name="connsiteX221" fmla="*/ 4094798 w 7000554"/>
                    <a:gd name="connsiteY221" fmla="*/ 970167 h 1569000"/>
                    <a:gd name="connsiteX222" fmla="*/ 4133830 w 7000554"/>
                    <a:gd name="connsiteY222" fmla="*/ 1014158 h 1569000"/>
                    <a:gd name="connsiteX223" fmla="*/ 4094798 w 7000554"/>
                    <a:gd name="connsiteY223" fmla="*/ 1058148 h 1569000"/>
                    <a:gd name="connsiteX224" fmla="*/ 4055767 w 7000554"/>
                    <a:gd name="connsiteY224" fmla="*/ 1014158 h 1569000"/>
                    <a:gd name="connsiteX225" fmla="*/ 4036360 w 7000554"/>
                    <a:gd name="connsiteY225" fmla="*/ 1014158 h 1569000"/>
                    <a:gd name="connsiteX226" fmla="*/ 4065687 w 7000554"/>
                    <a:gd name="connsiteY226" fmla="*/ 970167 h 1569000"/>
                    <a:gd name="connsiteX227" fmla="*/ 4095014 w 7000554"/>
                    <a:gd name="connsiteY227" fmla="*/ 1014158 h 1569000"/>
                    <a:gd name="connsiteX228" fmla="*/ 4065687 w 7000554"/>
                    <a:gd name="connsiteY228" fmla="*/ 1058148 h 1569000"/>
                    <a:gd name="connsiteX229" fmla="*/ 4036360 w 7000554"/>
                    <a:gd name="connsiteY229" fmla="*/ 1014158 h 1569000"/>
                    <a:gd name="connsiteX230" fmla="*/ 3958298 w 7000554"/>
                    <a:gd name="connsiteY230" fmla="*/ 1005316 h 1569000"/>
                    <a:gd name="connsiteX231" fmla="*/ 3997329 w 7000554"/>
                    <a:gd name="connsiteY231" fmla="*/ 969951 h 1569000"/>
                    <a:gd name="connsiteX232" fmla="*/ 4036360 w 7000554"/>
                    <a:gd name="connsiteY232" fmla="*/ 1005316 h 1569000"/>
                    <a:gd name="connsiteX233" fmla="*/ 3997329 w 7000554"/>
                    <a:gd name="connsiteY233" fmla="*/ 1040466 h 1569000"/>
                    <a:gd name="connsiteX234" fmla="*/ 3958298 w 7000554"/>
                    <a:gd name="connsiteY234" fmla="*/ 1005316 h 1569000"/>
                    <a:gd name="connsiteX235" fmla="*/ 3938890 w 7000554"/>
                    <a:gd name="connsiteY235" fmla="*/ 1005316 h 1569000"/>
                    <a:gd name="connsiteX236" fmla="*/ 3977921 w 7000554"/>
                    <a:gd name="connsiteY236" fmla="*/ 969951 h 1569000"/>
                    <a:gd name="connsiteX237" fmla="*/ 4016952 w 7000554"/>
                    <a:gd name="connsiteY237" fmla="*/ 1005316 h 1569000"/>
                    <a:gd name="connsiteX238" fmla="*/ 3977921 w 7000554"/>
                    <a:gd name="connsiteY238" fmla="*/ 1040466 h 1569000"/>
                    <a:gd name="connsiteX239" fmla="*/ 3938890 w 7000554"/>
                    <a:gd name="connsiteY239" fmla="*/ 1005316 h 1569000"/>
                    <a:gd name="connsiteX240" fmla="*/ 3899859 w 7000554"/>
                    <a:gd name="connsiteY240" fmla="*/ 987634 h 1569000"/>
                    <a:gd name="connsiteX241" fmla="*/ 3929187 w 7000554"/>
                    <a:gd name="connsiteY241" fmla="*/ 952485 h 1569000"/>
                    <a:gd name="connsiteX242" fmla="*/ 3958514 w 7000554"/>
                    <a:gd name="connsiteY242" fmla="*/ 987634 h 1569000"/>
                    <a:gd name="connsiteX243" fmla="*/ 3929187 w 7000554"/>
                    <a:gd name="connsiteY243" fmla="*/ 1022999 h 1569000"/>
                    <a:gd name="connsiteX244" fmla="*/ 3899859 w 7000554"/>
                    <a:gd name="connsiteY244" fmla="*/ 987634 h 1569000"/>
                    <a:gd name="connsiteX245" fmla="*/ 3880452 w 7000554"/>
                    <a:gd name="connsiteY245" fmla="*/ 961110 h 1569000"/>
                    <a:gd name="connsiteX246" fmla="*/ 3909779 w 7000554"/>
                    <a:gd name="connsiteY246" fmla="*/ 917119 h 1569000"/>
                    <a:gd name="connsiteX247" fmla="*/ 3939106 w 7000554"/>
                    <a:gd name="connsiteY247" fmla="*/ 961110 h 1569000"/>
                    <a:gd name="connsiteX248" fmla="*/ 3909779 w 7000554"/>
                    <a:gd name="connsiteY248" fmla="*/ 1005101 h 1569000"/>
                    <a:gd name="connsiteX249" fmla="*/ 3880452 w 7000554"/>
                    <a:gd name="connsiteY249" fmla="*/ 961110 h 1569000"/>
                    <a:gd name="connsiteX250" fmla="*/ 3704921 w 7000554"/>
                    <a:gd name="connsiteY250" fmla="*/ 872913 h 1569000"/>
                    <a:gd name="connsiteX251" fmla="*/ 3743951 w 7000554"/>
                    <a:gd name="connsiteY251" fmla="*/ 828922 h 1569000"/>
                    <a:gd name="connsiteX252" fmla="*/ 3782982 w 7000554"/>
                    <a:gd name="connsiteY252" fmla="*/ 872913 h 1569000"/>
                    <a:gd name="connsiteX253" fmla="*/ 3743951 w 7000554"/>
                    <a:gd name="connsiteY253" fmla="*/ 916904 h 1569000"/>
                    <a:gd name="connsiteX254" fmla="*/ 3704921 w 7000554"/>
                    <a:gd name="connsiteY254" fmla="*/ 872913 h 1569000"/>
                    <a:gd name="connsiteX255" fmla="*/ 3724328 w 7000554"/>
                    <a:gd name="connsiteY255" fmla="*/ 864072 h 1569000"/>
                    <a:gd name="connsiteX256" fmla="*/ 3753655 w 7000554"/>
                    <a:gd name="connsiteY256" fmla="*/ 828707 h 1569000"/>
                    <a:gd name="connsiteX257" fmla="*/ 3782982 w 7000554"/>
                    <a:gd name="connsiteY257" fmla="*/ 864072 h 1569000"/>
                    <a:gd name="connsiteX258" fmla="*/ 3753655 w 7000554"/>
                    <a:gd name="connsiteY258" fmla="*/ 899221 h 1569000"/>
                    <a:gd name="connsiteX259" fmla="*/ 3724328 w 7000554"/>
                    <a:gd name="connsiteY259" fmla="*/ 864072 h 1569000"/>
                    <a:gd name="connsiteX260" fmla="*/ 3626858 w 7000554"/>
                    <a:gd name="connsiteY260" fmla="*/ 837548 h 1569000"/>
                    <a:gd name="connsiteX261" fmla="*/ 3665889 w 7000554"/>
                    <a:gd name="connsiteY261" fmla="*/ 793557 h 1569000"/>
                    <a:gd name="connsiteX262" fmla="*/ 3704921 w 7000554"/>
                    <a:gd name="connsiteY262" fmla="*/ 837548 h 1569000"/>
                    <a:gd name="connsiteX263" fmla="*/ 3665889 w 7000554"/>
                    <a:gd name="connsiteY263" fmla="*/ 881539 h 1569000"/>
                    <a:gd name="connsiteX264" fmla="*/ 3626858 w 7000554"/>
                    <a:gd name="connsiteY264" fmla="*/ 837548 h 1569000"/>
                    <a:gd name="connsiteX265" fmla="*/ 3529389 w 7000554"/>
                    <a:gd name="connsiteY265" fmla="*/ 784716 h 1569000"/>
                    <a:gd name="connsiteX266" fmla="*/ 3558716 w 7000554"/>
                    <a:gd name="connsiteY266" fmla="*/ 740725 h 1569000"/>
                    <a:gd name="connsiteX267" fmla="*/ 3588043 w 7000554"/>
                    <a:gd name="connsiteY267" fmla="*/ 784716 h 1569000"/>
                    <a:gd name="connsiteX268" fmla="*/ 3558716 w 7000554"/>
                    <a:gd name="connsiteY268" fmla="*/ 828707 h 1569000"/>
                    <a:gd name="connsiteX269" fmla="*/ 3529389 w 7000554"/>
                    <a:gd name="connsiteY269" fmla="*/ 784716 h 1569000"/>
                    <a:gd name="connsiteX270" fmla="*/ 3568420 w 7000554"/>
                    <a:gd name="connsiteY270" fmla="*/ 784716 h 1569000"/>
                    <a:gd name="connsiteX271" fmla="*/ 3597747 w 7000554"/>
                    <a:gd name="connsiteY271" fmla="*/ 740725 h 1569000"/>
                    <a:gd name="connsiteX272" fmla="*/ 3627074 w 7000554"/>
                    <a:gd name="connsiteY272" fmla="*/ 784716 h 1569000"/>
                    <a:gd name="connsiteX273" fmla="*/ 3597747 w 7000554"/>
                    <a:gd name="connsiteY273" fmla="*/ 828707 h 1569000"/>
                    <a:gd name="connsiteX274" fmla="*/ 3568420 w 7000554"/>
                    <a:gd name="connsiteY274" fmla="*/ 784716 h 1569000"/>
                    <a:gd name="connsiteX275" fmla="*/ 3470950 w 7000554"/>
                    <a:gd name="connsiteY275" fmla="*/ 767034 h 1569000"/>
                    <a:gd name="connsiteX276" fmla="*/ 3509981 w 7000554"/>
                    <a:gd name="connsiteY276" fmla="*/ 723043 h 1569000"/>
                    <a:gd name="connsiteX277" fmla="*/ 3549012 w 7000554"/>
                    <a:gd name="connsiteY277" fmla="*/ 767034 h 1569000"/>
                    <a:gd name="connsiteX278" fmla="*/ 3509981 w 7000554"/>
                    <a:gd name="connsiteY278" fmla="*/ 811024 h 1569000"/>
                    <a:gd name="connsiteX279" fmla="*/ 3470950 w 7000554"/>
                    <a:gd name="connsiteY279" fmla="*/ 767034 h 1569000"/>
                    <a:gd name="connsiteX280" fmla="*/ 3451543 w 7000554"/>
                    <a:gd name="connsiteY280" fmla="*/ 749351 h 1569000"/>
                    <a:gd name="connsiteX281" fmla="*/ 3480870 w 7000554"/>
                    <a:gd name="connsiteY281" fmla="*/ 705360 h 1569000"/>
                    <a:gd name="connsiteX282" fmla="*/ 3510197 w 7000554"/>
                    <a:gd name="connsiteY282" fmla="*/ 749351 h 1569000"/>
                    <a:gd name="connsiteX283" fmla="*/ 3480870 w 7000554"/>
                    <a:gd name="connsiteY283" fmla="*/ 793342 h 1569000"/>
                    <a:gd name="connsiteX284" fmla="*/ 3451543 w 7000554"/>
                    <a:gd name="connsiteY284" fmla="*/ 749351 h 1569000"/>
                    <a:gd name="connsiteX285" fmla="*/ 3412512 w 7000554"/>
                    <a:gd name="connsiteY285" fmla="*/ 714202 h 1569000"/>
                    <a:gd name="connsiteX286" fmla="*/ 3451543 w 7000554"/>
                    <a:gd name="connsiteY286" fmla="*/ 670211 h 1569000"/>
                    <a:gd name="connsiteX287" fmla="*/ 3490574 w 7000554"/>
                    <a:gd name="connsiteY287" fmla="*/ 714202 h 1569000"/>
                    <a:gd name="connsiteX288" fmla="*/ 3451543 w 7000554"/>
                    <a:gd name="connsiteY288" fmla="*/ 758192 h 1569000"/>
                    <a:gd name="connsiteX289" fmla="*/ 3412512 w 7000554"/>
                    <a:gd name="connsiteY289" fmla="*/ 714202 h 1569000"/>
                    <a:gd name="connsiteX290" fmla="*/ 3373481 w 7000554"/>
                    <a:gd name="connsiteY290" fmla="*/ 731884 h 1569000"/>
                    <a:gd name="connsiteX291" fmla="*/ 3402808 w 7000554"/>
                    <a:gd name="connsiteY291" fmla="*/ 687894 h 1569000"/>
                    <a:gd name="connsiteX292" fmla="*/ 3432135 w 7000554"/>
                    <a:gd name="connsiteY292" fmla="*/ 731884 h 1569000"/>
                    <a:gd name="connsiteX293" fmla="*/ 3402808 w 7000554"/>
                    <a:gd name="connsiteY293" fmla="*/ 775875 h 1569000"/>
                    <a:gd name="connsiteX294" fmla="*/ 3373481 w 7000554"/>
                    <a:gd name="connsiteY294" fmla="*/ 731884 h 1569000"/>
                    <a:gd name="connsiteX295" fmla="*/ 3315042 w 7000554"/>
                    <a:gd name="connsiteY295" fmla="*/ 705360 h 1569000"/>
                    <a:gd name="connsiteX296" fmla="*/ 3354073 w 7000554"/>
                    <a:gd name="connsiteY296" fmla="*/ 670211 h 1569000"/>
                    <a:gd name="connsiteX297" fmla="*/ 3393104 w 7000554"/>
                    <a:gd name="connsiteY297" fmla="*/ 705360 h 1569000"/>
                    <a:gd name="connsiteX298" fmla="*/ 3354073 w 7000554"/>
                    <a:gd name="connsiteY298" fmla="*/ 740725 h 1569000"/>
                    <a:gd name="connsiteX299" fmla="*/ 3315042 w 7000554"/>
                    <a:gd name="connsiteY299" fmla="*/ 705360 h 1569000"/>
                    <a:gd name="connsiteX300" fmla="*/ 3276011 w 7000554"/>
                    <a:gd name="connsiteY300" fmla="*/ 696519 h 1569000"/>
                    <a:gd name="connsiteX301" fmla="*/ 3315042 w 7000554"/>
                    <a:gd name="connsiteY301" fmla="*/ 652528 h 1569000"/>
                    <a:gd name="connsiteX302" fmla="*/ 3354073 w 7000554"/>
                    <a:gd name="connsiteY302" fmla="*/ 696519 h 1569000"/>
                    <a:gd name="connsiteX303" fmla="*/ 3315042 w 7000554"/>
                    <a:gd name="connsiteY303" fmla="*/ 740510 h 1569000"/>
                    <a:gd name="connsiteX304" fmla="*/ 3276011 w 7000554"/>
                    <a:gd name="connsiteY304" fmla="*/ 696519 h 1569000"/>
                    <a:gd name="connsiteX305" fmla="*/ 3178542 w 7000554"/>
                    <a:gd name="connsiteY305" fmla="*/ 669995 h 1569000"/>
                    <a:gd name="connsiteX306" fmla="*/ 3217573 w 7000554"/>
                    <a:gd name="connsiteY306" fmla="*/ 634846 h 1569000"/>
                    <a:gd name="connsiteX307" fmla="*/ 3256604 w 7000554"/>
                    <a:gd name="connsiteY307" fmla="*/ 669995 h 1569000"/>
                    <a:gd name="connsiteX308" fmla="*/ 3217573 w 7000554"/>
                    <a:gd name="connsiteY308" fmla="*/ 705145 h 1569000"/>
                    <a:gd name="connsiteX309" fmla="*/ 3178542 w 7000554"/>
                    <a:gd name="connsiteY309" fmla="*/ 669995 h 1569000"/>
                    <a:gd name="connsiteX310" fmla="*/ 3159134 w 7000554"/>
                    <a:gd name="connsiteY310" fmla="*/ 652313 h 1569000"/>
                    <a:gd name="connsiteX311" fmla="*/ 3188461 w 7000554"/>
                    <a:gd name="connsiteY311" fmla="*/ 617163 h 1569000"/>
                    <a:gd name="connsiteX312" fmla="*/ 3217788 w 7000554"/>
                    <a:gd name="connsiteY312" fmla="*/ 652313 h 1569000"/>
                    <a:gd name="connsiteX313" fmla="*/ 3188461 w 7000554"/>
                    <a:gd name="connsiteY313" fmla="*/ 687462 h 1569000"/>
                    <a:gd name="connsiteX314" fmla="*/ 3159134 w 7000554"/>
                    <a:gd name="connsiteY314" fmla="*/ 652313 h 1569000"/>
                    <a:gd name="connsiteX315" fmla="*/ 3100696 w 7000554"/>
                    <a:gd name="connsiteY315" fmla="*/ 643472 h 1569000"/>
                    <a:gd name="connsiteX316" fmla="*/ 3130023 w 7000554"/>
                    <a:gd name="connsiteY316" fmla="*/ 599481 h 1569000"/>
                    <a:gd name="connsiteX317" fmla="*/ 3159350 w 7000554"/>
                    <a:gd name="connsiteY317" fmla="*/ 643472 h 1569000"/>
                    <a:gd name="connsiteX318" fmla="*/ 3130023 w 7000554"/>
                    <a:gd name="connsiteY318" fmla="*/ 687462 h 1569000"/>
                    <a:gd name="connsiteX319" fmla="*/ 3100696 w 7000554"/>
                    <a:gd name="connsiteY319" fmla="*/ 643472 h 1569000"/>
                    <a:gd name="connsiteX320" fmla="*/ 3061665 w 7000554"/>
                    <a:gd name="connsiteY320" fmla="*/ 634630 h 1569000"/>
                    <a:gd name="connsiteX321" fmla="*/ 3100696 w 7000554"/>
                    <a:gd name="connsiteY321" fmla="*/ 599481 h 1569000"/>
                    <a:gd name="connsiteX322" fmla="*/ 3139727 w 7000554"/>
                    <a:gd name="connsiteY322" fmla="*/ 634630 h 1569000"/>
                    <a:gd name="connsiteX323" fmla="*/ 3100696 w 7000554"/>
                    <a:gd name="connsiteY323" fmla="*/ 669780 h 1569000"/>
                    <a:gd name="connsiteX324" fmla="*/ 3061665 w 7000554"/>
                    <a:gd name="connsiteY324" fmla="*/ 634630 h 1569000"/>
                    <a:gd name="connsiteX325" fmla="*/ 3022634 w 7000554"/>
                    <a:gd name="connsiteY325" fmla="*/ 625789 h 1569000"/>
                    <a:gd name="connsiteX326" fmla="*/ 3061665 w 7000554"/>
                    <a:gd name="connsiteY326" fmla="*/ 581798 h 1569000"/>
                    <a:gd name="connsiteX327" fmla="*/ 3100696 w 7000554"/>
                    <a:gd name="connsiteY327" fmla="*/ 625789 h 1569000"/>
                    <a:gd name="connsiteX328" fmla="*/ 3061665 w 7000554"/>
                    <a:gd name="connsiteY328" fmla="*/ 669780 h 1569000"/>
                    <a:gd name="connsiteX329" fmla="*/ 3022634 w 7000554"/>
                    <a:gd name="connsiteY329" fmla="*/ 625789 h 1569000"/>
                    <a:gd name="connsiteX330" fmla="*/ 2964195 w 7000554"/>
                    <a:gd name="connsiteY330" fmla="*/ 599265 h 1569000"/>
                    <a:gd name="connsiteX331" fmla="*/ 3003226 w 7000554"/>
                    <a:gd name="connsiteY331" fmla="*/ 564116 h 1569000"/>
                    <a:gd name="connsiteX332" fmla="*/ 3042257 w 7000554"/>
                    <a:gd name="connsiteY332" fmla="*/ 599265 h 1569000"/>
                    <a:gd name="connsiteX333" fmla="*/ 3003226 w 7000554"/>
                    <a:gd name="connsiteY333" fmla="*/ 634415 h 1569000"/>
                    <a:gd name="connsiteX334" fmla="*/ 2964195 w 7000554"/>
                    <a:gd name="connsiteY334" fmla="*/ 599265 h 1569000"/>
                    <a:gd name="connsiteX335" fmla="*/ 2944788 w 7000554"/>
                    <a:gd name="connsiteY335" fmla="*/ 590424 h 1569000"/>
                    <a:gd name="connsiteX336" fmla="*/ 2974114 w 7000554"/>
                    <a:gd name="connsiteY336" fmla="*/ 546433 h 1569000"/>
                    <a:gd name="connsiteX337" fmla="*/ 3003442 w 7000554"/>
                    <a:gd name="connsiteY337" fmla="*/ 590424 h 1569000"/>
                    <a:gd name="connsiteX338" fmla="*/ 2974114 w 7000554"/>
                    <a:gd name="connsiteY338" fmla="*/ 634415 h 1569000"/>
                    <a:gd name="connsiteX339" fmla="*/ 2944788 w 7000554"/>
                    <a:gd name="connsiteY339" fmla="*/ 590424 h 1569000"/>
                    <a:gd name="connsiteX340" fmla="*/ 2866725 w 7000554"/>
                    <a:gd name="connsiteY340" fmla="*/ 581583 h 1569000"/>
                    <a:gd name="connsiteX341" fmla="*/ 2905756 w 7000554"/>
                    <a:gd name="connsiteY341" fmla="*/ 546218 h 1569000"/>
                    <a:gd name="connsiteX342" fmla="*/ 2944788 w 7000554"/>
                    <a:gd name="connsiteY342" fmla="*/ 581583 h 1569000"/>
                    <a:gd name="connsiteX343" fmla="*/ 2905756 w 7000554"/>
                    <a:gd name="connsiteY343" fmla="*/ 616732 h 1569000"/>
                    <a:gd name="connsiteX344" fmla="*/ 2866725 w 7000554"/>
                    <a:gd name="connsiteY344" fmla="*/ 581583 h 1569000"/>
                    <a:gd name="connsiteX345" fmla="*/ 2808287 w 7000554"/>
                    <a:gd name="connsiteY345" fmla="*/ 563900 h 1569000"/>
                    <a:gd name="connsiteX346" fmla="*/ 2837614 w 7000554"/>
                    <a:gd name="connsiteY346" fmla="*/ 528751 h 1569000"/>
                    <a:gd name="connsiteX347" fmla="*/ 2866941 w 7000554"/>
                    <a:gd name="connsiteY347" fmla="*/ 563900 h 1569000"/>
                    <a:gd name="connsiteX348" fmla="*/ 2837614 w 7000554"/>
                    <a:gd name="connsiteY348" fmla="*/ 599050 h 1569000"/>
                    <a:gd name="connsiteX349" fmla="*/ 2808287 w 7000554"/>
                    <a:gd name="connsiteY349" fmla="*/ 563900 h 1569000"/>
                    <a:gd name="connsiteX350" fmla="*/ 2769256 w 7000554"/>
                    <a:gd name="connsiteY350" fmla="*/ 563900 h 1569000"/>
                    <a:gd name="connsiteX351" fmla="*/ 2808287 w 7000554"/>
                    <a:gd name="connsiteY351" fmla="*/ 528751 h 1569000"/>
                    <a:gd name="connsiteX352" fmla="*/ 2847318 w 7000554"/>
                    <a:gd name="connsiteY352" fmla="*/ 563900 h 1569000"/>
                    <a:gd name="connsiteX353" fmla="*/ 2808287 w 7000554"/>
                    <a:gd name="connsiteY353" fmla="*/ 599050 h 1569000"/>
                    <a:gd name="connsiteX354" fmla="*/ 2769256 w 7000554"/>
                    <a:gd name="connsiteY354" fmla="*/ 563900 h 1569000"/>
                    <a:gd name="connsiteX355" fmla="*/ 2691194 w 7000554"/>
                    <a:gd name="connsiteY355" fmla="*/ 519909 h 1569000"/>
                    <a:gd name="connsiteX356" fmla="*/ 2730225 w 7000554"/>
                    <a:gd name="connsiteY356" fmla="*/ 475919 h 1569000"/>
                    <a:gd name="connsiteX357" fmla="*/ 2769256 w 7000554"/>
                    <a:gd name="connsiteY357" fmla="*/ 519909 h 1569000"/>
                    <a:gd name="connsiteX358" fmla="*/ 2730225 w 7000554"/>
                    <a:gd name="connsiteY358" fmla="*/ 563900 h 1569000"/>
                    <a:gd name="connsiteX359" fmla="*/ 2691194 w 7000554"/>
                    <a:gd name="connsiteY359" fmla="*/ 519909 h 1569000"/>
                    <a:gd name="connsiteX360" fmla="*/ 2652163 w 7000554"/>
                    <a:gd name="connsiteY360" fmla="*/ 502227 h 1569000"/>
                    <a:gd name="connsiteX361" fmla="*/ 2681490 w 7000554"/>
                    <a:gd name="connsiteY361" fmla="*/ 458236 h 1569000"/>
                    <a:gd name="connsiteX362" fmla="*/ 2710817 w 7000554"/>
                    <a:gd name="connsiteY362" fmla="*/ 502227 h 1569000"/>
                    <a:gd name="connsiteX363" fmla="*/ 2681490 w 7000554"/>
                    <a:gd name="connsiteY363" fmla="*/ 546218 h 1569000"/>
                    <a:gd name="connsiteX364" fmla="*/ 2652163 w 7000554"/>
                    <a:gd name="connsiteY364" fmla="*/ 502227 h 1569000"/>
                    <a:gd name="connsiteX365" fmla="*/ 2632756 w 7000554"/>
                    <a:gd name="connsiteY365" fmla="*/ 511068 h 1569000"/>
                    <a:gd name="connsiteX366" fmla="*/ 2662083 w 7000554"/>
                    <a:gd name="connsiteY366" fmla="*/ 475919 h 1569000"/>
                    <a:gd name="connsiteX367" fmla="*/ 2691410 w 7000554"/>
                    <a:gd name="connsiteY367" fmla="*/ 511068 h 1569000"/>
                    <a:gd name="connsiteX368" fmla="*/ 2662083 w 7000554"/>
                    <a:gd name="connsiteY368" fmla="*/ 546218 h 1569000"/>
                    <a:gd name="connsiteX369" fmla="*/ 2632756 w 7000554"/>
                    <a:gd name="connsiteY369" fmla="*/ 511068 h 1569000"/>
                    <a:gd name="connsiteX370" fmla="*/ 2574317 w 7000554"/>
                    <a:gd name="connsiteY370" fmla="*/ 502227 h 1569000"/>
                    <a:gd name="connsiteX371" fmla="*/ 2613348 w 7000554"/>
                    <a:gd name="connsiteY371" fmla="*/ 458236 h 1569000"/>
                    <a:gd name="connsiteX372" fmla="*/ 2652379 w 7000554"/>
                    <a:gd name="connsiteY372" fmla="*/ 502227 h 1569000"/>
                    <a:gd name="connsiteX373" fmla="*/ 2613348 w 7000554"/>
                    <a:gd name="connsiteY373" fmla="*/ 546218 h 1569000"/>
                    <a:gd name="connsiteX374" fmla="*/ 2574317 w 7000554"/>
                    <a:gd name="connsiteY374" fmla="*/ 502227 h 1569000"/>
                    <a:gd name="connsiteX375" fmla="*/ 2515878 w 7000554"/>
                    <a:gd name="connsiteY375" fmla="*/ 493386 h 1569000"/>
                    <a:gd name="connsiteX376" fmla="*/ 2554909 w 7000554"/>
                    <a:gd name="connsiteY376" fmla="*/ 458236 h 1569000"/>
                    <a:gd name="connsiteX377" fmla="*/ 2593940 w 7000554"/>
                    <a:gd name="connsiteY377" fmla="*/ 493386 h 1569000"/>
                    <a:gd name="connsiteX378" fmla="*/ 2554909 w 7000554"/>
                    <a:gd name="connsiteY378" fmla="*/ 528535 h 1569000"/>
                    <a:gd name="connsiteX379" fmla="*/ 2515878 w 7000554"/>
                    <a:gd name="connsiteY379" fmla="*/ 493386 h 1569000"/>
                    <a:gd name="connsiteX380" fmla="*/ 2476847 w 7000554"/>
                    <a:gd name="connsiteY380" fmla="*/ 484544 h 1569000"/>
                    <a:gd name="connsiteX381" fmla="*/ 2515878 w 7000554"/>
                    <a:gd name="connsiteY381" fmla="*/ 440554 h 1569000"/>
                    <a:gd name="connsiteX382" fmla="*/ 2554909 w 7000554"/>
                    <a:gd name="connsiteY382" fmla="*/ 484544 h 1569000"/>
                    <a:gd name="connsiteX383" fmla="*/ 2515878 w 7000554"/>
                    <a:gd name="connsiteY383" fmla="*/ 528535 h 1569000"/>
                    <a:gd name="connsiteX384" fmla="*/ 2476847 w 7000554"/>
                    <a:gd name="connsiteY384" fmla="*/ 484544 h 1569000"/>
                    <a:gd name="connsiteX385" fmla="*/ 2437816 w 7000554"/>
                    <a:gd name="connsiteY385" fmla="*/ 475703 h 1569000"/>
                    <a:gd name="connsiteX386" fmla="*/ 2467144 w 7000554"/>
                    <a:gd name="connsiteY386" fmla="*/ 440554 h 1569000"/>
                    <a:gd name="connsiteX387" fmla="*/ 2496471 w 7000554"/>
                    <a:gd name="connsiteY387" fmla="*/ 475703 h 1569000"/>
                    <a:gd name="connsiteX388" fmla="*/ 2467144 w 7000554"/>
                    <a:gd name="connsiteY388" fmla="*/ 510853 h 1569000"/>
                    <a:gd name="connsiteX389" fmla="*/ 2437816 w 7000554"/>
                    <a:gd name="connsiteY389" fmla="*/ 475703 h 1569000"/>
                    <a:gd name="connsiteX390" fmla="*/ 2262285 w 7000554"/>
                    <a:gd name="connsiteY390" fmla="*/ 422871 h 1569000"/>
                    <a:gd name="connsiteX391" fmla="*/ 2291612 w 7000554"/>
                    <a:gd name="connsiteY391" fmla="*/ 387722 h 1569000"/>
                    <a:gd name="connsiteX392" fmla="*/ 2320939 w 7000554"/>
                    <a:gd name="connsiteY392" fmla="*/ 422871 h 1569000"/>
                    <a:gd name="connsiteX393" fmla="*/ 2291612 w 7000554"/>
                    <a:gd name="connsiteY393" fmla="*/ 458021 h 1569000"/>
                    <a:gd name="connsiteX394" fmla="*/ 2262285 w 7000554"/>
                    <a:gd name="connsiteY394" fmla="*/ 422871 h 1569000"/>
                    <a:gd name="connsiteX395" fmla="*/ 1735691 w 7000554"/>
                    <a:gd name="connsiteY395" fmla="*/ 290684 h 1569000"/>
                    <a:gd name="connsiteX396" fmla="*/ 1774722 w 7000554"/>
                    <a:gd name="connsiteY396" fmla="*/ 246693 h 1569000"/>
                    <a:gd name="connsiteX397" fmla="*/ 1813753 w 7000554"/>
                    <a:gd name="connsiteY397" fmla="*/ 290684 h 1569000"/>
                    <a:gd name="connsiteX398" fmla="*/ 1774722 w 7000554"/>
                    <a:gd name="connsiteY398" fmla="*/ 334674 h 1569000"/>
                    <a:gd name="connsiteX399" fmla="*/ 1735691 w 7000554"/>
                    <a:gd name="connsiteY399" fmla="*/ 290684 h 1569000"/>
                    <a:gd name="connsiteX400" fmla="*/ 1677252 w 7000554"/>
                    <a:gd name="connsiteY400" fmla="*/ 290684 h 1569000"/>
                    <a:gd name="connsiteX401" fmla="*/ 1706579 w 7000554"/>
                    <a:gd name="connsiteY401" fmla="*/ 246693 h 1569000"/>
                    <a:gd name="connsiteX402" fmla="*/ 1735906 w 7000554"/>
                    <a:gd name="connsiteY402" fmla="*/ 290684 h 1569000"/>
                    <a:gd name="connsiteX403" fmla="*/ 1706579 w 7000554"/>
                    <a:gd name="connsiteY403" fmla="*/ 334674 h 1569000"/>
                    <a:gd name="connsiteX404" fmla="*/ 1677252 w 7000554"/>
                    <a:gd name="connsiteY404" fmla="*/ 290684 h 1569000"/>
                    <a:gd name="connsiteX405" fmla="*/ 1618814 w 7000554"/>
                    <a:gd name="connsiteY405" fmla="*/ 299525 h 1569000"/>
                    <a:gd name="connsiteX406" fmla="*/ 1648141 w 7000554"/>
                    <a:gd name="connsiteY406" fmla="*/ 264375 h 1569000"/>
                    <a:gd name="connsiteX407" fmla="*/ 1677468 w 7000554"/>
                    <a:gd name="connsiteY407" fmla="*/ 299525 h 1569000"/>
                    <a:gd name="connsiteX408" fmla="*/ 1648141 w 7000554"/>
                    <a:gd name="connsiteY408" fmla="*/ 334674 h 1569000"/>
                    <a:gd name="connsiteX409" fmla="*/ 1618814 w 7000554"/>
                    <a:gd name="connsiteY409" fmla="*/ 299525 h 1569000"/>
                    <a:gd name="connsiteX410" fmla="*/ 1326189 w 7000554"/>
                    <a:gd name="connsiteY410" fmla="*/ 167337 h 1569000"/>
                    <a:gd name="connsiteX411" fmla="*/ 1365220 w 7000554"/>
                    <a:gd name="connsiteY411" fmla="*/ 123346 h 1569000"/>
                    <a:gd name="connsiteX412" fmla="*/ 1404251 w 7000554"/>
                    <a:gd name="connsiteY412" fmla="*/ 167337 h 1569000"/>
                    <a:gd name="connsiteX413" fmla="*/ 1365220 w 7000554"/>
                    <a:gd name="connsiteY413" fmla="*/ 211328 h 1569000"/>
                    <a:gd name="connsiteX414" fmla="*/ 1326189 w 7000554"/>
                    <a:gd name="connsiteY414" fmla="*/ 167337 h 1569000"/>
                    <a:gd name="connsiteX415" fmla="*/ 838626 w 7000554"/>
                    <a:gd name="connsiteY415" fmla="*/ 96823 h 1569000"/>
                    <a:gd name="connsiteX416" fmla="*/ 877657 w 7000554"/>
                    <a:gd name="connsiteY416" fmla="*/ 52832 h 1569000"/>
                    <a:gd name="connsiteX417" fmla="*/ 916688 w 7000554"/>
                    <a:gd name="connsiteY417" fmla="*/ 96823 h 1569000"/>
                    <a:gd name="connsiteX418" fmla="*/ 877657 w 7000554"/>
                    <a:gd name="connsiteY418" fmla="*/ 140813 h 1569000"/>
                    <a:gd name="connsiteX419" fmla="*/ 838626 w 7000554"/>
                    <a:gd name="connsiteY419" fmla="*/ 96823 h 1569000"/>
                    <a:gd name="connsiteX420" fmla="*/ 877657 w 7000554"/>
                    <a:gd name="connsiteY420" fmla="*/ 114505 h 1569000"/>
                    <a:gd name="connsiteX421" fmla="*/ 906984 w 7000554"/>
                    <a:gd name="connsiteY421" fmla="*/ 70514 h 1569000"/>
                    <a:gd name="connsiteX422" fmla="*/ 936311 w 7000554"/>
                    <a:gd name="connsiteY422" fmla="*/ 114505 h 1569000"/>
                    <a:gd name="connsiteX423" fmla="*/ 906984 w 7000554"/>
                    <a:gd name="connsiteY423" fmla="*/ 158496 h 1569000"/>
                    <a:gd name="connsiteX424" fmla="*/ 877657 w 7000554"/>
                    <a:gd name="connsiteY424" fmla="*/ 114505 h 1569000"/>
                    <a:gd name="connsiteX425" fmla="*/ 819218 w 7000554"/>
                    <a:gd name="connsiteY425" fmla="*/ 79356 h 1569000"/>
                    <a:gd name="connsiteX426" fmla="*/ 848546 w 7000554"/>
                    <a:gd name="connsiteY426" fmla="*/ 35365 h 1569000"/>
                    <a:gd name="connsiteX427" fmla="*/ 877873 w 7000554"/>
                    <a:gd name="connsiteY427" fmla="*/ 79356 h 1569000"/>
                    <a:gd name="connsiteX428" fmla="*/ 848546 w 7000554"/>
                    <a:gd name="connsiteY428" fmla="*/ 123346 h 1569000"/>
                    <a:gd name="connsiteX429" fmla="*/ 819218 w 7000554"/>
                    <a:gd name="connsiteY429" fmla="*/ 79356 h 1569000"/>
                    <a:gd name="connsiteX430" fmla="*/ 721749 w 7000554"/>
                    <a:gd name="connsiteY430" fmla="*/ 70514 h 1569000"/>
                    <a:gd name="connsiteX431" fmla="*/ 760780 w 7000554"/>
                    <a:gd name="connsiteY431" fmla="*/ 35365 h 1569000"/>
                    <a:gd name="connsiteX432" fmla="*/ 799811 w 7000554"/>
                    <a:gd name="connsiteY432" fmla="*/ 70514 h 1569000"/>
                    <a:gd name="connsiteX433" fmla="*/ 760780 w 7000554"/>
                    <a:gd name="connsiteY433" fmla="*/ 105664 h 1569000"/>
                    <a:gd name="connsiteX434" fmla="*/ 721749 w 7000554"/>
                    <a:gd name="connsiteY434" fmla="*/ 70514 h 1569000"/>
                    <a:gd name="connsiteX435" fmla="*/ 390094 w 7000554"/>
                    <a:gd name="connsiteY435" fmla="*/ 61673 h 1569000"/>
                    <a:gd name="connsiteX436" fmla="*/ 429125 w 7000554"/>
                    <a:gd name="connsiteY436" fmla="*/ 17683 h 1569000"/>
                    <a:gd name="connsiteX437" fmla="*/ 468156 w 7000554"/>
                    <a:gd name="connsiteY437" fmla="*/ 61673 h 1569000"/>
                    <a:gd name="connsiteX438" fmla="*/ 429125 w 7000554"/>
                    <a:gd name="connsiteY438" fmla="*/ 105664 h 1569000"/>
                    <a:gd name="connsiteX439" fmla="*/ 390094 w 7000554"/>
                    <a:gd name="connsiteY439" fmla="*/ 61673 h 1569000"/>
                    <a:gd name="connsiteX440" fmla="*/ 156124 w 7000554"/>
                    <a:gd name="connsiteY440" fmla="*/ 43991 h 1569000"/>
                    <a:gd name="connsiteX441" fmla="*/ 185451 w 7000554"/>
                    <a:gd name="connsiteY441" fmla="*/ 0 h 1569000"/>
                    <a:gd name="connsiteX442" fmla="*/ 214778 w 7000554"/>
                    <a:gd name="connsiteY442" fmla="*/ 43991 h 1569000"/>
                    <a:gd name="connsiteX443" fmla="*/ 185451 w 7000554"/>
                    <a:gd name="connsiteY443" fmla="*/ 87981 h 1569000"/>
                    <a:gd name="connsiteX444" fmla="*/ 156124 w 7000554"/>
                    <a:gd name="connsiteY444" fmla="*/ 43991 h 1569000"/>
                    <a:gd name="connsiteX445" fmla="*/ 0 w 7000554"/>
                    <a:gd name="connsiteY445" fmla="*/ 43991 h 1569000"/>
                    <a:gd name="connsiteX446" fmla="*/ 39031 w 7000554"/>
                    <a:gd name="connsiteY446" fmla="*/ 0 h 1569000"/>
                    <a:gd name="connsiteX447" fmla="*/ 78062 w 7000554"/>
                    <a:gd name="connsiteY447" fmla="*/ 43991 h 1569000"/>
                    <a:gd name="connsiteX448" fmla="*/ 39031 w 7000554"/>
                    <a:gd name="connsiteY448" fmla="*/ 87981 h 1569000"/>
                    <a:gd name="connsiteX449" fmla="*/ 0 w 7000554"/>
                    <a:gd name="connsiteY449" fmla="*/ 43991 h 15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Lst>
                  <a:rect l="l" t="t" r="r" b="b"/>
                  <a:pathLst>
                    <a:path w="7000554" h="1569000">
                      <a:moveTo>
                        <a:pt x="6922493" y="1516169"/>
                      </a:moveTo>
                      <a:cubicBezTo>
                        <a:pt x="6922493" y="1496761"/>
                        <a:pt x="6939960" y="1481020"/>
                        <a:pt x="6961524" y="1481020"/>
                      </a:cubicBezTo>
                      <a:cubicBezTo>
                        <a:pt x="6983088" y="1481020"/>
                        <a:pt x="7000555" y="1496761"/>
                        <a:pt x="7000555" y="1516169"/>
                      </a:cubicBezTo>
                      <a:cubicBezTo>
                        <a:pt x="7000555" y="1535577"/>
                        <a:pt x="6983088" y="1551534"/>
                        <a:pt x="6961524" y="1551534"/>
                      </a:cubicBezTo>
                      <a:cubicBezTo>
                        <a:pt x="6939960" y="1551534"/>
                        <a:pt x="6922493" y="1535792"/>
                        <a:pt x="6922493" y="1516169"/>
                      </a:cubicBezTo>
                      <a:close/>
                      <a:moveTo>
                        <a:pt x="6864055" y="1516169"/>
                      </a:moveTo>
                      <a:cubicBezTo>
                        <a:pt x="6864055" y="1496761"/>
                        <a:pt x="6877208" y="1481020"/>
                        <a:pt x="6893381" y="1481020"/>
                      </a:cubicBezTo>
                      <a:cubicBezTo>
                        <a:pt x="6909554" y="1481020"/>
                        <a:pt x="6922709" y="1496761"/>
                        <a:pt x="6922709" y="1516169"/>
                      </a:cubicBezTo>
                      <a:cubicBezTo>
                        <a:pt x="6922709" y="1535577"/>
                        <a:pt x="6909554" y="1551534"/>
                        <a:pt x="6893381" y="1551534"/>
                      </a:cubicBezTo>
                      <a:cubicBezTo>
                        <a:pt x="6877208" y="1551534"/>
                        <a:pt x="6864055" y="1535792"/>
                        <a:pt x="6864055" y="1516169"/>
                      </a:cubicBezTo>
                      <a:close/>
                      <a:moveTo>
                        <a:pt x="6220367" y="1516169"/>
                      </a:moveTo>
                      <a:cubicBezTo>
                        <a:pt x="6220367" y="1496761"/>
                        <a:pt x="6237834" y="1481020"/>
                        <a:pt x="6259398" y="1481020"/>
                      </a:cubicBezTo>
                      <a:cubicBezTo>
                        <a:pt x="6280962" y="1481020"/>
                        <a:pt x="6298429" y="1496761"/>
                        <a:pt x="6298429" y="1516169"/>
                      </a:cubicBezTo>
                      <a:cubicBezTo>
                        <a:pt x="6298429" y="1535577"/>
                        <a:pt x="6280962" y="1551534"/>
                        <a:pt x="6259398" y="1551534"/>
                      </a:cubicBezTo>
                      <a:cubicBezTo>
                        <a:pt x="6237834" y="1551534"/>
                        <a:pt x="6220367" y="1535792"/>
                        <a:pt x="6220367" y="1516169"/>
                      </a:cubicBezTo>
                      <a:close/>
                      <a:moveTo>
                        <a:pt x="5576680" y="1516169"/>
                      </a:moveTo>
                      <a:cubicBezTo>
                        <a:pt x="5576680" y="1496761"/>
                        <a:pt x="5594147" y="1481020"/>
                        <a:pt x="5615711" y="1481020"/>
                      </a:cubicBezTo>
                      <a:cubicBezTo>
                        <a:pt x="5637275" y="1481020"/>
                        <a:pt x="5654742" y="1496761"/>
                        <a:pt x="5654742" y="1516169"/>
                      </a:cubicBezTo>
                      <a:cubicBezTo>
                        <a:pt x="5654742" y="1535577"/>
                        <a:pt x="5637275" y="1551534"/>
                        <a:pt x="5615711" y="1551534"/>
                      </a:cubicBezTo>
                      <a:cubicBezTo>
                        <a:pt x="5594147" y="1551534"/>
                        <a:pt x="5576680" y="1535792"/>
                        <a:pt x="5576680" y="1516169"/>
                      </a:cubicBezTo>
                      <a:close/>
                      <a:moveTo>
                        <a:pt x="5752212" y="1516169"/>
                      </a:moveTo>
                      <a:cubicBezTo>
                        <a:pt x="5752212" y="1496761"/>
                        <a:pt x="5765366" y="1481020"/>
                        <a:pt x="5781539" y="1481020"/>
                      </a:cubicBezTo>
                      <a:cubicBezTo>
                        <a:pt x="5797712" y="1481020"/>
                        <a:pt x="5810866" y="1496761"/>
                        <a:pt x="5810866" y="1516169"/>
                      </a:cubicBezTo>
                      <a:cubicBezTo>
                        <a:pt x="5810866" y="1535577"/>
                        <a:pt x="5797712" y="1551534"/>
                        <a:pt x="5781539" y="1551534"/>
                      </a:cubicBezTo>
                      <a:cubicBezTo>
                        <a:pt x="5765366" y="1551534"/>
                        <a:pt x="5752212" y="1535792"/>
                        <a:pt x="5752212" y="1516169"/>
                      </a:cubicBezTo>
                      <a:close/>
                      <a:moveTo>
                        <a:pt x="5654742" y="1516169"/>
                      </a:moveTo>
                      <a:cubicBezTo>
                        <a:pt x="5654742" y="1496761"/>
                        <a:pt x="5667896" y="1481020"/>
                        <a:pt x="5684070" y="1481020"/>
                      </a:cubicBezTo>
                      <a:cubicBezTo>
                        <a:pt x="5700243" y="1481020"/>
                        <a:pt x="5713396" y="1496761"/>
                        <a:pt x="5713396" y="1516169"/>
                      </a:cubicBezTo>
                      <a:cubicBezTo>
                        <a:pt x="5713396" y="1535577"/>
                        <a:pt x="5700243" y="1551534"/>
                        <a:pt x="5684070" y="1551534"/>
                      </a:cubicBezTo>
                      <a:cubicBezTo>
                        <a:pt x="5667896" y="1551534"/>
                        <a:pt x="5654742" y="1535792"/>
                        <a:pt x="5654742" y="1516169"/>
                      </a:cubicBezTo>
                      <a:close/>
                      <a:moveTo>
                        <a:pt x="5693773" y="1516169"/>
                      </a:moveTo>
                      <a:cubicBezTo>
                        <a:pt x="5693773" y="1496761"/>
                        <a:pt x="5711240" y="1481020"/>
                        <a:pt x="5732804" y="1481020"/>
                      </a:cubicBezTo>
                      <a:cubicBezTo>
                        <a:pt x="5754368" y="1481020"/>
                        <a:pt x="5771835" y="1496761"/>
                        <a:pt x="5771835" y="1516169"/>
                      </a:cubicBezTo>
                      <a:cubicBezTo>
                        <a:pt x="5771835" y="1535577"/>
                        <a:pt x="5754368" y="1551534"/>
                        <a:pt x="5732804" y="1551534"/>
                      </a:cubicBezTo>
                      <a:cubicBezTo>
                        <a:pt x="5711240" y="1551534"/>
                        <a:pt x="5693773" y="1535792"/>
                        <a:pt x="5693773" y="1516169"/>
                      </a:cubicBezTo>
                      <a:close/>
                      <a:moveTo>
                        <a:pt x="5791243" y="1516169"/>
                      </a:moveTo>
                      <a:cubicBezTo>
                        <a:pt x="5791243" y="1496761"/>
                        <a:pt x="5804397" y="1481020"/>
                        <a:pt x="5820570" y="1481020"/>
                      </a:cubicBezTo>
                      <a:cubicBezTo>
                        <a:pt x="5836743" y="1481020"/>
                        <a:pt x="5849897" y="1496761"/>
                        <a:pt x="5849897" y="1516169"/>
                      </a:cubicBezTo>
                      <a:cubicBezTo>
                        <a:pt x="5849897" y="1535577"/>
                        <a:pt x="5836743" y="1551534"/>
                        <a:pt x="5820570" y="1551534"/>
                      </a:cubicBezTo>
                      <a:cubicBezTo>
                        <a:pt x="5804397" y="1551534"/>
                        <a:pt x="5791243" y="1535792"/>
                        <a:pt x="5791243" y="1516169"/>
                      </a:cubicBezTo>
                      <a:close/>
                      <a:moveTo>
                        <a:pt x="5888712" y="1516169"/>
                      </a:moveTo>
                      <a:cubicBezTo>
                        <a:pt x="5888712" y="1496761"/>
                        <a:pt x="5901867" y="1481020"/>
                        <a:pt x="5918040" y="1481020"/>
                      </a:cubicBezTo>
                      <a:cubicBezTo>
                        <a:pt x="5934213" y="1481020"/>
                        <a:pt x="5947366" y="1496761"/>
                        <a:pt x="5947366" y="1516169"/>
                      </a:cubicBezTo>
                      <a:cubicBezTo>
                        <a:pt x="5947366" y="1535577"/>
                        <a:pt x="5934213" y="1551534"/>
                        <a:pt x="5918040" y="1551534"/>
                      </a:cubicBezTo>
                      <a:cubicBezTo>
                        <a:pt x="5901867" y="1551534"/>
                        <a:pt x="5888712" y="1535792"/>
                        <a:pt x="5888712" y="1516169"/>
                      </a:cubicBezTo>
                      <a:close/>
                      <a:moveTo>
                        <a:pt x="5927743" y="1516169"/>
                      </a:moveTo>
                      <a:cubicBezTo>
                        <a:pt x="5927743" y="1496761"/>
                        <a:pt x="5940897" y="1481020"/>
                        <a:pt x="5957071" y="1481020"/>
                      </a:cubicBezTo>
                      <a:cubicBezTo>
                        <a:pt x="5973244" y="1481020"/>
                        <a:pt x="5986397" y="1496761"/>
                        <a:pt x="5986397" y="1516169"/>
                      </a:cubicBezTo>
                      <a:cubicBezTo>
                        <a:pt x="5986397" y="1535577"/>
                        <a:pt x="5973244" y="1551534"/>
                        <a:pt x="5957071" y="1551534"/>
                      </a:cubicBezTo>
                      <a:cubicBezTo>
                        <a:pt x="5940897" y="1551534"/>
                        <a:pt x="5927743" y="1535792"/>
                        <a:pt x="5927743" y="1516169"/>
                      </a:cubicBezTo>
                      <a:close/>
                      <a:moveTo>
                        <a:pt x="5986181" y="1516169"/>
                      </a:moveTo>
                      <a:cubicBezTo>
                        <a:pt x="5986181" y="1496761"/>
                        <a:pt x="6003649" y="1481020"/>
                        <a:pt x="6025213" y="1481020"/>
                      </a:cubicBezTo>
                      <a:cubicBezTo>
                        <a:pt x="6046777" y="1481020"/>
                        <a:pt x="6064244" y="1496761"/>
                        <a:pt x="6064244" y="1516169"/>
                      </a:cubicBezTo>
                      <a:cubicBezTo>
                        <a:pt x="6064244" y="1535577"/>
                        <a:pt x="6046777" y="1551534"/>
                        <a:pt x="6025213" y="1551534"/>
                      </a:cubicBezTo>
                      <a:cubicBezTo>
                        <a:pt x="6003649" y="1551534"/>
                        <a:pt x="5986181" y="1535792"/>
                        <a:pt x="5986181" y="1516169"/>
                      </a:cubicBezTo>
                      <a:close/>
                      <a:moveTo>
                        <a:pt x="6005590" y="1525010"/>
                      </a:moveTo>
                      <a:cubicBezTo>
                        <a:pt x="6005590" y="1500643"/>
                        <a:pt x="6023056" y="1481020"/>
                        <a:pt x="6044621" y="1481020"/>
                      </a:cubicBezTo>
                      <a:cubicBezTo>
                        <a:pt x="6066185" y="1481020"/>
                        <a:pt x="6083651" y="1500643"/>
                        <a:pt x="6083651" y="1525010"/>
                      </a:cubicBezTo>
                      <a:cubicBezTo>
                        <a:pt x="6083651" y="1549378"/>
                        <a:pt x="6066185" y="1569001"/>
                        <a:pt x="6044621" y="1569001"/>
                      </a:cubicBezTo>
                      <a:cubicBezTo>
                        <a:pt x="6023056" y="1569001"/>
                        <a:pt x="6005590" y="1549378"/>
                        <a:pt x="6005590" y="1525010"/>
                      </a:cubicBezTo>
                      <a:close/>
                      <a:moveTo>
                        <a:pt x="5557057" y="1516169"/>
                      </a:moveTo>
                      <a:cubicBezTo>
                        <a:pt x="5557057" y="1496761"/>
                        <a:pt x="5570211" y="1481020"/>
                        <a:pt x="5586384" y="1481020"/>
                      </a:cubicBezTo>
                      <a:cubicBezTo>
                        <a:pt x="5602557" y="1481020"/>
                        <a:pt x="5615711" y="1496761"/>
                        <a:pt x="5615711" y="1516169"/>
                      </a:cubicBezTo>
                      <a:cubicBezTo>
                        <a:pt x="5615711" y="1535577"/>
                        <a:pt x="5602557" y="1551534"/>
                        <a:pt x="5586384" y="1551534"/>
                      </a:cubicBezTo>
                      <a:cubicBezTo>
                        <a:pt x="5570211" y="1551534"/>
                        <a:pt x="5557057" y="1535792"/>
                        <a:pt x="5557057" y="1516169"/>
                      </a:cubicBezTo>
                      <a:close/>
                      <a:moveTo>
                        <a:pt x="5478995" y="1427972"/>
                      </a:moveTo>
                      <a:cubicBezTo>
                        <a:pt x="5478995" y="1408564"/>
                        <a:pt x="5496462" y="1392823"/>
                        <a:pt x="5518026" y="1392823"/>
                      </a:cubicBezTo>
                      <a:cubicBezTo>
                        <a:pt x="5539590" y="1392823"/>
                        <a:pt x="5557057" y="1408564"/>
                        <a:pt x="5557057" y="1427972"/>
                      </a:cubicBezTo>
                      <a:cubicBezTo>
                        <a:pt x="5557057" y="1447380"/>
                        <a:pt x="5539590" y="1463337"/>
                        <a:pt x="5518026" y="1463337"/>
                      </a:cubicBezTo>
                      <a:cubicBezTo>
                        <a:pt x="5496462" y="1463337"/>
                        <a:pt x="5478995" y="1447595"/>
                        <a:pt x="5478995" y="1427972"/>
                      </a:cubicBezTo>
                      <a:close/>
                      <a:moveTo>
                        <a:pt x="5518026" y="1419131"/>
                      </a:moveTo>
                      <a:cubicBezTo>
                        <a:pt x="5518026" y="1394763"/>
                        <a:pt x="5535493" y="1375140"/>
                        <a:pt x="5557057" y="1375140"/>
                      </a:cubicBezTo>
                      <a:cubicBezTo>
                        <a:pt x="5578621" y="1375140"/>
                        <a:pt x="5596088" y="1394763"/>
                        <a:pt x="5596088" y="1419131"/>
                      </a:cubicBezTo>
                      <a:cubicBezTo>
                        <a:pt x="5596088" y="1443498"/>
                        <a:pt x="5578621" y="1463121"/>
                        <a:pt x="5557057" y="1463121"/>
                      </a:cubicBezTo>
                      <a:cubicBezTo>
                        <a:pt x="5535493" y="1463121"/>
                        <a:pt x="5518026" y="1443498"/>
                        <a:pt x="5518026" y="1419131"/>
                      </a:cubicBezTo>
                      <a:close/>
                      <a:moveTo>
                        <a:pt x="5361903" y="1427972"/>
                      </a:moveTo>
                      <a:cubicBezTo>
                        <a:pt x="5361903" y="1408564"/>
                        <a:pt x="5379369" y="1392823"/>
                        <a:pt x="5400933" y="1392823"/>
                      </a:cubicBezTo>
                      <a:cubicBezTo>
                        <a:pt x="5422497" y="1392823"/>
                        <a:pt x="5439964" y="1408564"/>
                        <a:pt x="5439964" y="1427972"/>
                      </a:cubicBezTo>
                      <a:cubicBezTo>
                        <a:pt x="5439964" y="1447380"/>
                        <a:pt x="5422497" y="1463337"/>
                        <a:pt x="5400933" y="1463337"/>
                      </a:cubicBezTo>
                      <a:cubicBezTo>
                        <a:pt x="5379369" y="1463337"/>
                        <a:pt x="5361903" y="1447595"/>
                        <a:pt x="5361903" y="1427972"/>
                      </a:cubicBezTo>
                      <a:close/>
                      <a:moveTo>
                        <a:pt x="5361903" y="1331149"/>
                      </a:moveTo>
                      <a:cubicBezTo>
                        <a:pt x="5361903" y="1306782"/>
                        <a:pt x="5379369" y="1287159"/>
                        <a:pt x="5400933" y="1287159"/>
                      </a:cubicBezTo>
                      <a:cubicBezTo>
                        <a:pt x="5422497" y="1287159"/>
                        <a:pt x="5439964" y="1306782"/>
                        <a:pt x="5439964" y="1331149"/>
                      </a:cubicBezTo>
                      <a:cubicBezTo>
                        <a:pt x="5439964" y="1355517"/>
                        <a:pt x="5422497" y="1375140"/>
                        <a:pt x="5400933" y="1375140"/>
                      </a:cubicBezTo>
                      <a:cubicBezTo>
                        <a:pt x="5379369" y="1375140"/>
                        <a:pt x="5361903" y="1355517"/>
                        <a:pt x="5361903" y="1331149"/>
                      </a:cubicBezTo>
                      <a:close/>
                      <a:moveTo>
                        <a:pt x="5283841" y="1339991"/>
                      </a:moveTo>
                      <a:cubicBezTo>
                        <a:pt x="5283841" y="1320583"/>
                        <a:pt x="5296994" y="1304841"/>
                        <a:pt x="5313168" y="1304841"/>
                      </a:cubicBezTo>
                      <a:cubicBezTo>
                        <a:pt x="5329341" y="1304841"/>
                        <a:pt x="5342495" y="1320583"/>
                        <a:pt x="5342495" y="1339991"/>
                      </a:cubicBezTo>
                      <a:cubicBezTo>
                        <a:pt x="5342495" y="1359398"/>
                        <a:pt x="5329341" y="1375140"/>
                        <a:pt x="5313168" y="1375140"/>
                      </a:cubicBezTo>
                      <a:cubicBezTo>
                        <a:pt x="5296994" y="1375140"/>
                        <a:pt x="5283841" y="1359398"/>
                        <a:pt x="5283841" y="1339991"/>
                      </a:cubicBezTo>
                      <a:close/>
                      <a:moveTo>
                        <a:pt x="5244810" y="1339991"/>
                      </a:moveTo>
                      <a:cubicBezTo>
                        <a:pt x="5244810" y="1320583"/>
                        <a:pt x="5257964" y="1304841"/>
                        <a:pt x="5274137" y="1304841"/>
                      </a:cubicBezTo>
                      <a:cubicBezTo>
                        <a:pt x="5290310" y="1304841"/>
                        <a:pt x="5303464" y="1320583"/>
                        <a:pt x="5303464" y="1339991"/>
                      </a:cubicBezTo>
                      <a:cubicBezTo>
                        <a:pt x="5303464" y="1359398"/>
                        <a:pt x="5290310" y="1375140"/>
                        <a:pt x="5274137" y="1375140"/>
                      </a:cubicBezTo>
                      <a:cubicBezTo>
                        <a:pt x="5257964" y="1375140"/>
                        <a:pt x="5244810" y="1359398"/>
                        <a:pt x="5244810" y="1339991"/>
                      </a:cubicBezTo>
                      <a:close/>
                      <a:moveTo>
                        <a:pt x="5186371" y="1278318"/>
                      </a:moveTo>
                      <a:cubicBezTo>
                        <a:pt x="5186371" y="1253950"/>
                        <a:pt x="5199525" y="1234327"/>
                        <a:pt x="5215698" y="1234327"/>
                      </a:cubicBezTo>
                      <a:cubicBezTo>
                        <a:pt x="5231871" y="1234327"/>
                        <a:pt x="5245025" y="1253950"/>
                        <a:pt x="5245025" y="1278318"/>
                      </a:cubicBezTo>
                      <a:cubicBezTo>
                        <a:pt x="5245025" y="1302685"/>
                        <a:pt x="5231871" y="1322308"/>
                        <a:pt x="5215698" y="1322308"/>
                      </a:cubicBezTo>
                      <a:cubicBezTo>
                        <a:pt x="5199525" y="1322308"/>
                        <a:pt x="5186371" y="1302685"/>
                        <a:pt x="5186371" y="1278318"/>
                      </a:cubicBezTo>
                      <a:close/>
                      <a:moveTo>
                        <a:pt x="5049871" y="1216644"/>
                      </a:moveTo>
                      <a:cubicBezTo>
                        <a:pt x="5049871" y="1197237"/>
                        <a:pt x="5067337" y="1181495"/>
                        <a:pt x="5088901" y="1181495"/>
                      </a:cubicBezTo>
                      <a:cubicBezTo>
                        <a:pt x="5110466" y="1181495"/>
                        <a:pt x="5127932" y="1197237"/>
                        <a:pt x="5127932" y="1216644"/>
                      </a:cubicBezTo>
                      <a:cubicBezTo>
                        <a:pt x="5127932" y="1236052"/>
                        <a:pt x="5110466" y="1251794"/>
                        <a:pt x="5088901" y="1251794"/>
                      </a:cubicBezTo>
                      <a:cubicBezTo>
                        <a:pt x="5067337" y="1251794"/>
                        <a:pt x="5049871" y="1236052"/>
                        <a:pt x="5049871" y="1216644"/>
                      </a:cubicBezTo>
                      <a:close/>
                      <a:moveTo>
                        <a:pt x="5069278" y="1216644"/>
                      </a:moveTo>
                      <a:cubicBezTo>
                        <a:pt x="5069278" y="1197237"/>
                        <a:pt x="5086745" y="1181495"/>
                        <a:pt x="5108309" y="1181495"/>
                      </a:cubicBezTo>
                      <a:cubicBezTo>
                        <a:pt x="5129873" y="1181495"/>
                        <a:pt x="5147340" y="1197237"/>
                        <a:pt x="5147340" y="1216644"/>
                      </a:cubicBezTo>
                      <a:cubicBezTo>
                        <a:pt x="5147340" y="1236052"/>
                        <a:pt x="5129873" y="1251794"/>
                        <a:pt x="5108309" y="1251794"/>
                      </a:cubicBezTo>
                      <a:cubicBezTo>
                        <a:pt x="5086745" y="1251794"/>
                        <a:pt x="5069278" y="1236052"/>
                        <a:pt x="5069278" y="1216644"/>
                      </a:cubicBezTo>
                      <a:close/>
                      <a:moveTo>
                        <a:pt x="5030247" y="1225485"/>
                      </a:moveTo>
                      <a:cubicBezTo>
                        <a:pt x="5030247" y="1201118"/>
                        <a:pt x="5043402" y="1181495"/>
                        <a:pt x="5059575" y="1181495"/>
                      </a:cubicBezTo>
                      <a:cubicBezTo>
                        <a:pt x="5075748" y="1181495"/>
                        <a:pt x="5088901" y="1201118"/>
                        <a:pt x="5088901" y="1225485"/>
                      </a:cubicBezTo>
                      <a:cubicBezTo>
                        <a:pt x="5088901" y="1249853"/>
                        <a:pt x="5075748" y="1269476"/>
                        <a:pt x="5059575" y="1269476"/>
                      </a:cubicBezTo>
                      <a:cubicBezTo>
                        <a:pt x="5043402" y="1269476"/>
                        <a:pt x="5030247" y="1249853"/>
                        <a:pt x="5030247" y="1225485"/>
                      </a:cubicBezTo>
                      <a:close/>
                      <a:moveTo>
                        <a:pt x="4952185" y="1172654"/>
                      </a:moveTo>
                      <a:cubicBezTo>
                        <a:pt x="4952185" y="1148286"/>
                        <a:pt x="4969652" y="1128663"/>
                        <a:pt x="4991216" y="1128663"/>
                      </a:cubicBezTo>
                      <a:cubicBezTo>
                        <a:pt x="5012780" y="1128663"/>
                        <a:pt x="5030247" y="1148286"/>
                        <a:pt x="5030247" y="1172654"/>
                      </a:cubicBezTo>
                      <a:cubicBezTo>
                        <a:pt x="5030247" y="1197021"/>
                        <a:pt x="5012780" y="1216644"/>
                        <a:pt x="4991216" y="1216644"/>
                      </a:cubicBezTo>
                      <a:cubicBezTo>
                        <a:pt x="4969652" y="1216644"/>
                        <a:pt x="4952185" y="1197021"/>
                        <a:pt x="4952185" y="1172654"/>
                      </a:cubicBezTo>
                      <a:close/>
                      <a:moveTo>
                        <a:pt x="4991216" y="1172654"/>
                      </a:moveTo>
                      <a:cubicBezTo>
                        <a:pt x="4991216" y="1148286"/>
                        <a:pt x="5004370" y="1128663"/>
                        <a:pt x="5020543" y="1128663"/>
                      </a:cubicBezTo>
                      <a:cubicBezTo>
                        <a:pt x="5036716" y="1128663"/>
                        <a:pt x="5049871" y="1148286"/>
                        <a:pt x="5049871" y="1172654"/>
                      </a:cubicBezTo>
                      <a:cubicBezTo>
                        <a:pt x="5049871" y="1197021"/>
                        <a:pt x="5036716" y="1216644"/>
                        <a:pt x="5020543" y="1216644"/>
                      </a:cubicBezTo>
                      <a:cubicBezTo>
                        <a:pt x="5004370" y="1216644"/>
                        <a:pt x="4991216" y="1197021"/>
                        <a:pt x="4991216" y="1172654"/>
                      </a:cubicBezTo>
                      <a:close/>
                      <a:moveTo>
                        <a:pt x="4932778" y="1172654"/>
                      </a:moveTo>
                      <a:cubicBezTo>
                        <a:pt x="4932778" y="1148286"/>
                        <a:pt x="4950245" y="1128663"/>
                        <a:pt x="4971809" y="1128663"/>
                      </a:cubicBezTo>
                      <a:cubicBezTo>
                        <a:pt x="4993373" y="1128663"/>
                        <a:pt x="5010840" y="1148286"/>
                        <a:pt x="5010840" y="1172654"/>
                      </a:cubicBezTo>
                      <a:cubicBezTo>
                        <a:pt x="5010840" y="1197021"/>
                        <a:pt x="4993373" y="1216644"/>
                        <a:pt x="4971809" y="1216644"/>
                      </a:cubicBezTo>
                      <a:cubicBezTo>
                        <a:pt x="4950245" y="1216644"/>
                        <a:pt x="4932778" y="1197021"/>
                        <a:pt x="4932778" y="1172654"/>
                      </a:cubicBezTo>
                      <a:close/>
                      <a:moveTo>
                        <a:pt x="4913370" y="1163812"/>
                      </a:moveTo>
                      <a:cubicBezTo>
                        <a:pt x="4913370" y="1144405"/>
                        <a:pt x="4930837" y="1128663"/>
                        <a:pt x="4952401" y="1128663"/>
                      </a:cubicBezTo>
                      <a:cubicBezTo>
                        <a:pt x="4973965" y="1128663"/>
                        <a:pt x="4991432" y="1144405"/>
                        <a:pt x="4991432" y="1163812"/>
                      </a:cubicBezTo>
                      <a:cubicBezTo>
                        <a:pt x="4991432" y="1183220"/>
                        <a:pt x="4973965" y="1198962"/>
                        <a:pt x="4952401" y="1198962"/>
                      </a:cubicBezTo>
                      <a:cubicBezTo>
                        <a:pt x="4930837" y="1198962"/>
                        <a:pt x="4913370" y="1183220"/>
                        <a:pt x="4913370" y="1163812"/>
                      </a:cubicBezTo>
                      <a:close/>
                      <a:moveTo>
                        <a:pt x="4796277" y="1137289"/>
                      </a:moveTo>
                      <a:cubicBezTo>
                        <a:pt x="4796277" y="1112921"/>
                        <a:pt x="4813744" y="1093298"/>
                        <a:pt x="4835308" y="1093298"/>
                      </a:cubicBezTo>
                      <a:cubicBezTo>
                        <a:pt x="4856872" y="1093298"/>
                        <a:pt x="4874339" y="1112921"/>
                        <a:pt x="4874339" y="1137289"/>
                      </a:cubicBezTo>
                      <a:cubicBezTo>
                        <a:pt x="4874339" y="1161656"/>
                        <a:pt x="4856872" y="1181279"/>
                        <a:pt x="4835308" y="1181279"/>
                      </a:cubicBezTo>
                      <a:cubicBezTo>
                        <a:pt x="4813744" y="1181279"/>
                        <a:pt x="4796277" y="1161656"/>
                        <a:pt x="4796277" y="1137289"/>
                      </a:cubicBezTo>
                      <a:close/>
                      <a:moveTo>
                        <a:pt x="4757246" y="1128447"/>
                      </a:moveTo>
                      <a:cubicBezTo>
                        <a:pt x="4757246" y="1109040"/>
                        <a:pt x="4774713" y="1093298"/>
                        <a:pt x="4796277" y="1093298"/>
                      </a:cubicBezTo>
                      <a:cubicBezTo>
                        <a:pt x="4817841" y="1093298"/>
                        <a:pt x="4835308" y="1109040"/>
                        <a:pt x="4835308" y="1128447"/>
                      </a:cubicBezTo>
                      <a:cubicBezTo>
                        <a:pt x="4835308" y="1147855"/>
                        <a:pt x="4817841" y="1163812"/>
                        <a:pt x="4796277" y="1163812"/>
                      </a:cubicBezTo>
                      <a:cubicBezTo>
                        <a:pt x="4774713" y="1163812"/>
                        <a:pt x="4757246" y="1148071"/>
                        <a:pt x="4757246" y="1128447"/>
                      </a:cubicBezTo>
                      <a:close/>
                      <a:moveTo>
                        <a:pt x="4737839" y="1137289"/>
                      </a:moveTo>
                      <a:cubicBezTo>
                        <a:pt x="4737839" y="1112921"/>
                        <a:pt x="4750992" y="1093298"/>
                        <a:pt x="4767166" y="1093298"/>
                      </a:cubicBezTo>
                      <a:cubicBezTo>
                        <a:pt x="4783339" y="1093298"/>
                        <a:pt x="4796493" y="1112921"/>
                        <a:pt x="4796493" y="1137289"/>
                      </a:cubicBezTo>
                      <a:cubicBezTo>
                        <a:pt x="4796493" y="1161656"/>
                        <a:pt x="4783339" y="1181279"/>
                        <a:pt x="4767166" y="1181279"/>
                      </a:cubicBezTo>
                      <a:cubicBezTo>
                        <a:pt x="4750992" y="1181279"/>
                        <a:pt x="4737839" y="1161656"/>
                        <a:pt x="4737839" y="1137289"/>
                      </a:cubicBezTo>
                      <a:close/>
                      <a:moveTo>
                        <a:pt x="4698808" y="1137289"/>
                      </a:moveTo>
                      <a:cubicBezTo>
                        <a:pt x="4698808" y="1112921"/>
                        <a:pt x="4716275" y="1093298"/>
                        <a:pt x="4737839" y="1093298"/>
                      </a:cubicBezTo>
                      <a:cubicBezTo>
                        <a:pt x="4759403" y="1093298"/>
                        <a:pt x="4776870" y="1112921"/>
                        <a:pt x="4776870" y="1137289"/>
                      </a:cubicBezTo>
                      <a:cubicBezTo>
                        <a:pt x="4776870" y="1161656"/>
                        <a:pt x="4759403" y="1181279"/>
                        <a:pt x="4737839" y="1181279"/>
                      </a:cubicBezTo>
                      <a:cubicBezTo>
                        <a:pt x="4716275" y="1181279"/>
                        <a:pt x="4698808" y="1161656"/>
                        <a:pt x="4698808" y="1137289"/>
                      </a:cubicBezTo>
                      <a:close/>
                      <a:moveTo>
                        <a:pt x="4640369" y="1084456"/>
                      </a:moveTo>
                      <a:cubicBezTo>
                        <a:pt x="4640369" y="1060089"/>
                        <a:pt x="4657836" y="1040466"/>
                        <a:pt x="4679400" y="1040466"/>
                      </a:cubicBezTo>
                      <a:cubicBezTo>
                        <a:pt x="4700964" y="1040466"/>
                        <a:pt x="4718431" y="1060089"/>
                        <a:pt x="4718431" y="1084456"/>
                      </a:cubicBezTo>
                      <a:cubicBezTo>
                        <a:pt x="4718431" y="1108824"/>
                        <a:pt x="4700964" y="1128447"/>
                        <a:pt x="4679400" y="1128447"/>
                      </a:cubicBezTo>
                      <a:cubicBezTo>
                        <a:pt x="4657836" y="1128447"/>
                        <a:pt x="4640369" y="1108824"/>
                        <a:pt x="4640369" y="1084456"/>
                      </a:cubicBezTo>
                      <a:close/>
                      <a:moveTo>
                        <a:pt x="4620961" y="1093298"/>
                      </a:moveTo>
                      <a:cubicBezTo>
                        <a:pt x="4620961" y="1073890"/>
                        <a:pt x="4638428" y="1058148"/>
                        <a:pt x="4659992" y="1058148"/>
                      </a:cubicBezTo>
                      <a:cubicBezTo>
                        <a:pt x="4681556" y="1058148"/>
                        <a:pt x="4699024" y="1073890"/>
                        <a:pt x="4699024" y="1093298"/>
                      </a:cubicBezTo>
                      <a:cubicBezTo>
                        <a:pt x="4699024" y="1112706"/>
                        <a:pt x="4681556" y="1128447"/>
                        <a:pt x="4659992" y="1128447"/>
                      </a:cubicBezTo>
                      <a:cubicBezTo>
                        <a:pt x="4638428" y="1128447"/>
                        <a:pt x="4620961" y="1112706"/>
                        <a:pt x="4620961" y="1093298"/>
                      </a:cubicBezTo>
                      <a:close/>
                      <a:moveTo>
                        <a:pt x="4523492" y="1102139"/>
                      </a:moveTo>
                      <a:cubicBezTo>
                        <a:pt x="4523492" y="1077772"/>
                        <a:pt x="4540959" y="1058148"/>
                        <a:pt x="4562523" y="1058148"/>
                      </a:cubicBezTo>
                      <a:cubicBezTo>
                        <a:pt x="4584087" y="1058148"/>
                        <a:pt x="4601554" y="1077772"/>
                        <a:pt x="4601554" y="1102139"/>
                      </a:cubicBezTo>
                      <a:cubicBezTo>
                        <a:pt x="4601554" y="1126507"/>
                        <a:pt x="4584087" y="1146130"/>
                        <a:pt x="4562523" y="1146130"/>
                      </a:cubicBezTo>
                      <a:cubicBezTo>
                        <a:pt x="4540959" y="1146130"/>
                        <a:pt x="4523492" y="1126507"/>
                        <a:pt x="4523492" y="1102139"/>
                      </a:cubicBezTo>
                      <a:close/>
                      <a:moveTo>
                        <a:pt x="4465054" y="1066990"/>
                      </a:moveTo>
                      <a:cubicBezTo>
                        <a:pt x="4465054" y="1042622"/>
                        <a:pt x="4478207" y="1022999"/>
                        <a:pt x="4494380" y="1022999"/>
                      </a:cubicBezTo>
                      <a:cubicBezTo>
                        <a:pt x="4510553" y="1022999"/>
                        <a:pt x="4523708" y="1042622"/>
                        <a:pt x="4523708" y="1066990"/>
                      </a:cubicBezTo>
                      <a:cubicBezTo>
                        <a:pt x="4523708" y="1091357"/>
                        <a:pt x="4510553" y="1110980"/>
                        <a:pt x="4494380" y="1110980"/>
                      </a:cubicBezTo>
                      <a:cubicBezTo>
                        <a:pt x="4478207" y="1110980"/>
                        <a:pt x="4465054" y="1091357"/>
                        <a:pt x="4465054" y="1066990"/>
                      </a:cubicBezTo>
                      <a:close/>
                      <a:moveTo>
                        <a:pt x="4504084" y="1066990"/>
                      </a:moveTo>
                      <a:cubicBezTo>
                        <a:pt x="4504084" y="1042622"/>
                        <a:pt x="4517238" y="1022999"/>
                        <a:pt x="4533411" y="1022999"/>
                      </a:cubicBezTo>
                      <a:cubicBezTo>
                        <a:pt x="4549584" y="1022999"/>
                        <a:pt x="4562739" y="1042622"/>
                        <a:pt x="4562739" y="1066990"/>
                      </a:cubicBezTo>
                      <a:cubicBezTo>
                        <a:pt x="4562739" y="1091357"/>
                        <a:pt x="4549584" y="1110980"/>
                        <a:pt x="4533411" y="1110980"/>
                      </a:cubicBezTo>
                      <a:cubicBezTo>
                        <a:pt x="4517238" y="1110980"/>
                        <a:pt x="4504084" y="1091357"/>
                        <a:pt x="4504084" y="1066990"/>
                      </a:cubicBezTo>
                      <a:close/>
                      <a:moveTo>
                        <a:pt x="4426022" y="1058148"/>
                      </a:moveTo>
                      <a:cubicBezTo>
                        <a:pt x="4426022" y="1038741"/>
                        <a:pt x="4443490" y="1022999"/>
                        <a:pt x="4465054" y="1022999"/>
                      </a:cubicBezTo>
                      <a:cubicBezTo>
                        <a:pt x="4486618" y="1022999"/>
                        <a:pt x="4504084" y="1038741"/>
                        <a:pt x="4504084" y="1058148"/>
                      </a:cubicBezTo>
                      <a:cubicBezTo>
                        <a:pt x="4504084" y="1077556"/>
                        <a:pt x="4486618" y="1093298"/>
                        <a:pt x="4465054" y="1093298"/>
                      </a:cubicBezTo>
                      <a:cubicBezTo>
                        <a:pt x="4443490" y="1093298"/>
                        <a:pt x="4426022" y="1077556"/>
                        <a:pt x="4426022" y="1058148"/>
                      </a:cubicBezTo>
                      <a:close/>
                      <a:moveTo>
                        <a:pt x="4367584" y="1075831"/>
                      </a:moveTo>
                      <a:cubicBezTo>
                        <a:pt x="4367584" y="1056423"/>
                        <a:pt x="4380738" y="1040681"/>
                        <a:pt x="4396911" y="1040681"/>
                      </a:cubicBezTo>
                      <a:cubicBezTo>
                        <a:pt x="4413084" y="1040681"/>
                        <a:pt x="4426238" y="1056423"/>
                        <a:pt x="4426238" y="1075831"/>
                      </a:cubicBezTo>
                      <a:cubicBezTo>
                        <a:pt x="4426238" y="1095239"/>
                        <a:pt x="4413084" y="1110980"/>
                        <a:pt x="4396911" y="1110980"/>
                      </a:cubicBezTo>
                      <a:cubicBezTo>
                        <a:pt x="4380738" y="1110980"/>
                        <a:pt x="4367584" y="1095239"/>
                        <a:pt x="4367584" y="1075831"/>
                      </a:cubicBezTo>
                      <a:close/>
                      <a:moveTo>
                        <a:pt x="4348176" y="1066990"/>
                      </a:moveTo>
                      <a:cubicBezTo>
                        <a:pt x="4348176" y="1042622"/>
                        <a:pt x="4361330" y="1022999"/>
                        <a:pt x="4377503" y="1022999"/>
                      </a:cubicBezTo>
                      <a:cubicBezTo>
                        <a:pt x="4393676" y="1022999"/>
                        <a:pt x="4406830" y="1042622"/>
                        <a:pt x="4406830" y="1066990"/>
                      </a:cubicBezTo>
                      <a:cubicBezTo>
                        <a:pt x="4406830" y="1091357"/>
                        <a:pt x="4393676" y="1110980"/>
                        <a:pt x="4377503" y="1110980"/>
                      </a:cubicBezTo>
                      <a:cubicBezTo>
                        <a:pt x="4361330" y="1110980"/>
                        <a:pt x="4348176" y="1091357"/>
                        <a:pt x="4348176" y="1066990"/>
                      </a:cubicBezTo>
                      <a:close/>
                      <a:moveTo>
                        <a:pt x="4211676" y="1075831"/>
                      </a:moveTo>
                      <a:cubicBezTo>
                        <a:pt x="4211676" y="1056423"/>
                        <a:pt x="4229143" y="1040681"/>
                        <a:pt x="4250707" y="1040681"/>
                      </a:cubicBezTo>
                      <a:cubicBezTo>
                        <a:pt x="4272271" y="1040681"/>
                        <a:pt x="4289738" y="1056423"/>
                        <a:pt x="4289738" y="1075831"/>
                      </a:cubicBezTo>
                      <a:cubicBezTo>
                        <a:pt x="4289738" y="1095239"/>
                        <a:pt x="4272271" y="1110980"/>
                        <a:pt x="4250707" y="1110980"/>
                      </a:cubicBezTo>
                      <a:cubicBezTo>
                        <a:pt x="4229143" y="1110980"/>
                        <a:pt x="4211676" y="1095239"/>
                        <a:pt x="4211676" y="1075831"/>
                      </a:cubicBezTo>
                      <a:close/>
                      <a:moveTo>
                        <a:pt x="4231083" y="1058148"/>
                      </a:moveTo>
                      <a:cubicBezTo>
                        <a:pt x="4231083" y="1038741"/>
                        <a:pt x="4244238" y="1022999"/>
                        <a:pt x="4260411" y="1022999"/>
                      </a:cubicBezTo>
                      <a:cubicBezTo>
                        <a:pt x="4276584" y="1022999"/>
                        <a:pt x="4289738" y="1038741"/>
                        <a:pt x="4289738" y="1058148"/>
                      </a:cubicBezTo>
                      <a:cubicBezTo>
                        <a:pt x="4289738" y="1077556"/>
                        <a:pt x="4276584" y="1093298"/>
                        <a:pt x="4260411" y="1093298"/>
                      </a:cubicBezTo>
                      <a:cubicBezTo>
                        <a:pt x="4244238" y="1093298"/>
                        <a:pt x="4231083" y="1077556"/>
                        <a:pt x="4231083" y="1058148"/>
                      </a:cubicBezTo>
                      <a:close/>
                      <a:moveTo>
                        <a:pt x="4133614" y="1040466"/>
                      </a:moveTo>
                      <a:cubicBezTo>
                        <a:pt x="4133614" y="1021058"/>
                        <a:pt x="4146768" y="1005316"/>
                        <a:pt x="4162941" y="1005316"/>
                      </a:cubicBezTo>
                      <a:cubicBezTo>
                        <a:pt x="4179114" y="1005316"/>
                        <a:pt x="4192268" y="1021058"/>
                        <a:pt x="4192268" y="1040466"/>
                      </a:cubicBezTo>
                      <a:cubicBezTo>
                        <a:pt x="4192268" y="1059873"/>
                        <a:pt x="4179114" y="1075615"/>
                        <a:pt x="4162941" y="1075615"/>
                      </a:cubicBezTo>
                      <a:cubicBezTo>
                        <a:pt x="4146768" y="1075615"/>
                        <a:pt x="4133614" y="1059873"/>
                        <a:pt x="4133614" y="1040466"/>
                      </a:cubicBezTo>
                      <a:close/>
                      <a:moveTo>
                        <a:pt x="4172645" y="1066990"/>
                      </a:moveTo>
                      <a:cubicBezTo>
                        <a:pt x="4172645" y="1042622"/>
                        <a:pt x="4185799" y="1022999"/>
                        <a:pt x="4201972" y="1022999"/>
                      </a:cubicBezTo>
                      <a:cubicBezTo>
                        <a:pt x="4218145" y="1022999"/>
                        <a:pt x="4231299" y="1042622"/>
                        <a:pt x="4231299" y="1066990"/>
                      </a:cubicBezTo>
                      <a:cubicBezTo>
                        <a:pt x="4231299" y="1091357"/>
                        <a:pt x="4218145" y="1110980"/>
                        <a:pt x="4201972" y="1110980"/>
                      </a:cubicBezTo>
                      <a:cubicBezTo>
                        <a:pt x="4185799" y="1110980"/>
                        <a:pt x="4172645" y="1091357"/>
                        <a:pt x="4172645" y="1066990"/>
                      </a:cubicBezTo>
                      <a:close/>
                      <a:moveTo>
                        <a:pt x="4114206" y="1014158"/>
                      </a:moveTo>
                      <a:cubicBezTo>
                        <a:pt x="4114206" y="989790"/>
                        <a:pt x="4127360" y="970167"/>
                        <a:pt x="4143533" y="970167"/>
                      </a:cubicBezTo>
                      <a:cubicBezTo>
                        <a:pt x="4159706" y="970167"/>
                        <a:pt x="4172860" y="989790"/>
                        <a:pt x="4172860" y="1014158"/>
                      </a:cubicBezTo>
                      <a:cubicBezTo>
                        <a:pt x="4172860" y="1038525"/>
                        <a:pt x="4159706" y="1058148"/>
                        <a:pt x="4143533" y="1058148"/>
                      </a:cubicBezTo>
                      <a:cubicBezTo>
                        <a:pt x="4127360" y="1058148"/>
                        <a:pt x="4114206" y="1038525"/>
                        <a:pt x="4114206" y="1014158"/>
                      </a:cubicBezTo>
                      <a:close/>
                      <a:moveTo>
                        <a:pt x="4055767" y="1014158"/>
                      </a:moveTo>
                      <a:cubicBezTo>
                        <a:pt x="4055767" y="989790"/>
                        <a:pt x="4073234" y="970167"/>
                        <a:pt x="4094798" y="970167"/>
                      </a:cubicBezTo>
                      <a:cubicBezTo>
                        <a:pt x="4116362" y="970167"/>
                        <a:pt x="4133830" y="989790"/>
                        <a:pt x="4133830" y="1014158"/>
                      </a:cubicBezTo>
                      <a:cubicBezTo>
                        <a:pt x="4133830" y="1038525"/>
                        <a:pt x="4116362" y="1058148"/>
                        <a:pt x="4094798" y="1058148"/>
                      </a:cubicBezTo>
                      <a:cubicBezTo>
                        <a:pt x="4073234" y="1058148"/>
                        <a:pt x="4055767" y="1038525"/>
                        <a:pt x="4055767" y="1014158"/>
                      </a:cubicBezTo>
                      <a:close/>
                      <a:moveTo>
                        <a:pt x="4036360" y="1014158"/>
                      </a:moveTo>
                      <a:cubicBezTo>
                        <a:pt x="4036360" y="989790"/>
                        <a:pt x="4049514" y="970167"/>
                        <a:pt x="4065687" y="970167"/>
                      </a:cubicBezTo>
                      <a:cubicBezTo>
                        <a:pt x="4081860" y="970167"/>
                        <a:pt x="4095014" y="989790"/>
                        <a:pt x="4095014" y="1014158"/>
                      </a:cubicBezTo>
                      <a:cubicBezTo>
                        <a:pt x="4095014" y="1038525"/>
                        <a:pt x="4081860" y="1058148"/>
                        <a:pt x="4065687" y="1058148"/>
                      </a:cubicBezTo>
                      <a:cubicBezTo>
                        <a:pt x="4049514" y="1058148"/>
                        <a:pt x="4036360" y="1038525"/>
                        <a:pt x="4036360" y="1014158"/>
                      </a:cubicBezTo>
                      <a:close/>
                      <a:moveTo>
                        <a:pt x="3958298" y="1005316"/>
                      </a:moveTo>
                      <a:cubicBezTo>
                        <a:pt x="3958298" y="985909"/>
                        <a:pt x="3975765" y="969951"/>
                        <a:pt x="3997329" y="969951"/>
                      </a:cubicBezTo>
                      <a:cubicBezTo>
                        <a:pt x="4018893" y="969951"/>
                        <a:pt x="4036360" y="985693"/>
                        <a:pt x="4036360" y="1005316"/>
                      </a:cubicBezTo>
                      <a:cubicBezTo>
                        <a:pt x="4036360" y="1024940"/>
                        <a:pt x="4018893" y="1040466"/>
                        <a:pt x="3997329" y="1040466"/>
                      </a:cubicBezTo>
                      <a:cubicBezTo>
                        <a:pt x="3975765" y="1040466"/>
                        <a:pt x="3958298" y="1024724"/>
                        <a:pt x="3958298" y="1005316"/>
                      </a:cubicBezTo>
                      <a:close/>
                      <a:moveTo>
                        <a:pt x="3938890" y="1005316"/>
                      </a:moveTo>
                      <a:cubicBezTo>
                        <a:pt x="3938890" y="985909"/>
                        <a:pt x="3956357" y="969951"/>
                        <a:pt x="3977921" y="969951"/>
                      </a:cubicBezTo>
                      <a:cubicBezTo>
                        <a:pt x="3999485" y="969951"/>
                        <a:pt x="4016952" y="985693"/>
                        <a:pt x="4016952" y="1005316"/>
                      </a:cubicBezTo>
                      <a:cubicBezTo>
                        <a:pt x="4016952" y="1024940"/>
                        <a:pt x="3999485" y="1040466"/>
                        <a:pt x="3977921" y="1040466"/>
                      </a:cubicBezTo>
                      <a:cubicBezTo>
                        <a:pt x="3956357" y="1040466"/>
                        <a:pt x="3938890" y="1024724"/>
                        <a:pt x="3938890" y="1005316"/>
                      </a:cubicBezTo>
                      <a:close/>
                      <a:moveTo>
                        <a:pt x="3899859" y="987634"/>
                      </a:moveTo>
                      <a:cubicBezTo>
                        <a:pt x="3899859" y="968226"/>
                        <a:pt x="3913014" y="952485"/>
                        <a:pt x="3929187" y="952485"/>
                      </a:cubicBezTo>
                      <a:cubicBezTo>
                        <a:pt x="3945360" y="952485"/>
                        <a:pt x="3958514" y="968226"/>
                        <a:pt x="3958514" y="987634"/>
                      </a:cubicBezTo>
                      <a:cubicBezTo>
                        <a:pt x="3958514" y="1007042"/>
                        <a:pt x="3945360" y="1022999"/>
                        <a:pt x="3929187" y="1022999"/>
                      </a:cubicBezTo>
                      <a:cubicBezTo>
                        <a:pt x="3913014" y="1022999"/>
                        <a:pt x="3899859" y="1007257"/>
                        <a:pt x="3899859" y="987634"/>
                      </a:cubicBezTo>
                      <a:close/>
                      <a:moveTo>
                        <a:pt x="3880452" y="961110"/>
                      </a:moveTo>
                      <a:cubicBezTo>
                        <a:pt x="3880452" y="936743"/>
                        <a:pt x="3893606" y="917119"/>
                        <a:pt x="3909779" y="917119"/>
                      </a:cubicBezTo>
                      <a:cubicBezTo>
                        <a:pt x="3925952" y="917119"/>
                        <a:pt x="3939106" y="936743"/>
                        <a:pt x="3939106" y="961110"/>
                      </a:cubicBezTo>
                      <a:cubicBezTo>
                        <a:pt x="3939106" y="985478"/>
                        <a:pt x="3925952" y="1005101"/>
                        <a:pt x="3909779" y="1005101"/>
                      </a:cubicBezTo>
                      <a:cubicBezTo>
                        <a:pt x="3893606" y="1005101"/>
                        <a:pt x="3880452" y="985478"/>
                        <a:pt x="3880452" y="961110"/>
                      </a:cubicBezTo>
                      <a:close/>
                      <a:moveTo>
                        <a:pt x="3704921" y="872913"/>
                      </a:moveTo>
                      <a:cubicBezTo>
                        <a:pt x="3704921" y="848546"/>
                        <a:pt x="3722387" y="828922"/>
                        <a:pt x="3743951" y="828922"/>
                      </a:cubicBezTo>
                      <a:cubicBezTo>
                        <a:pt x="3765515" y="828922"/>
                        <a:pt x="3782982" y="848546"/>
                        <a:pt x="3782982" y="872913"/>
                      </a:cubicBezTo>
                      <a:cubicBezTo>
                        <a:pt x="3782982" y="897281"/>
                        <a:pt x="3765515" y="916904"/>
                        <a:pt x="3743951" y="916904"/>
                      </a:cubicBezTo>
                      <a:cubicBezTo>
                        <a:pt x="3722387" y="916904"/>
                        <a:pt x="3704921" y="897281"/>
                        <a:pt x="3704921" y="872913"/>
                      </a:cubicBezTo>
                      <a:close/>
                      <a:moveTo>
                        <a:pt x="3724328" y="864072"/>
                      </a:moveTo>
                      <a:cubicBezTo>
                        <a:pt x="3724328" y="844664"/>
                        <a:pt x="3737482" y="828707"/>
                        <a:pt x="3753655" y="828707"/>
                      </a:cubicBezTo>
                      <a:cubicBezTo>
                        <a:pt x="3769828" y="828707"/>
                        <a:pt x="3782982" y="844449"/>
                        <a:pt x="3782982" y="864072"/>
                      </a:cubicBezTo>
                      <a:cubicBezTo>
                        <a:pt x="3782982" y="883695"/>
                        <a:pt x="3769828" y="899221"/>
                        <a:pt x="3753655" y="899221"/>
                      </a:cubicBezTo>
                      <a:cubicBezTo>
                        <a:pt x="3737482" y="899221"/>
                        <a:pt x="3724328" y="883479"/>
                        <a:pt x="3724328" y="864072"/>
                      </a:cubicBezTo>
                      <a:close/>
                      <a:moveTo>
                        <a:pt x="3626858" y="837548"/>
                      </a:moveTo>
                      <a:cubicBezTo>
                        <a:pt x="3626858" y="813181"/>
                        <a:pt x="3644325" y="793557"/>
                        <a:pt x="3665889" y="793557"/>
                      </a:cubicBezTo>
                      <a:cubicBezTo>
                        <a:pt x="3687453" y="793557"/>
                        <a:pt x="3704921" y="813181"/>
                        <a:pt x="3704921" y="837548"/>
                      </a:cubicBezTo>
                      <a:cubicBezTo>
                        <a:pt x="3704921" y="861915"/>
                        <a:pt x="3687453" y="881539"/>
                        <a:pt x="3665889" y="881539"/>
                      </a:cubicBezTo>
                      <a:cubicBezTo>
                        <a:pt x="3644325" y="881539"/>
                        <a:pt x="3626858" y="861915"/>
                        <a:pt x="3626858" y="837548"/>
                      </a:cubicBezTo>
                      <a:close/>
                      <a:moveTo>
                        <a:pt x="3529389" y="784716"/>
                      </a:moveTo>
                      <a:cubicBezTo>
                        <a:pt x="3529389" y="760349"/>
                        <a:pt x="3542543" y="740725"/>
                        <a:pt x="3558716" y="740725"/>
                      </a:cubicBezTo>
                      <a:cubicBezTo>
                        <a:pt x="3574889" y="740725"/>
                        <a:pt x="3588043" y="760349"/>
                        <a:pt x="3588043" y="784716"/>
                      </a:cubicBezTo>
                      <a:cubicBezTo>
                        <a:pt x="3588043" y="809084"/>
                        <a:pt x="3574889" y="828707"/>
                        <a:pt x="3558716" y="828707"/>
                      </a:cubicBezTo>
                      <a:cubicBezTo>
                        <a:pt x="3542543" y="828707"/>
                        <a:pt x="3529389" y="809084"/>
                        <a:pt x="3529389" y="784716"/>
                      </a:cubicBezTo>
                      <a:close/>
                      <a:moveTo>
                        <a:pt x="3568420" y="784716"/>
                      </a:moveTo>
                      <a:cubicBezTo>
                        <a:pt x="3568420" y="760349"/>
                        <a:pt x="3581574" y="740725"/>
                        <a:pt x="3597747" y="740725"/>
                      </a:cubicBezTo>
                      <a:cubicBezTo>
                        <a:pt x="3613920" y="740725"/>
                        <a:pt x="3627074" y="760349"/>
                        <a:pt x="3627074" y="784716"/>
                      </a:cubicBezTo>
                      <a:cubicBezTo>
                        <a:pt x="3627074" y="809084"/>
                        <a:pt x="3613920" y="828707"/>
                        <a:pt x="3597747" y="828707"/>
                      </a:cubicBezTo>
                      <a:cubicBezTo>
                        <a:pt x="3581574" y="828707"/>
                        <a:pt x="3568420" y="809084"/>
                        <a:pt x="3568420" y="784716"/>
                      </a:cubicBezTo>
                      <a:close/>
                      <a:moveTo>
                        <a:pt x="3470950" y="767034"/>
                      </a:moveTo>
                      <a:cubicBezTo>
                        <a:pt x="3470950" y="742666"/>
                        <a:pt x="3488417" y="723043"/>
                        <a:pt x="3509981" y="723043"/>
                      </a:cubicBezTo>
                      <a:cubicBezTo>
                        <a:pt x="3531545" y="723043"/>
                        <a:pt x="3549012" y="742666"/>
                        <a:pt x="3549012" y="767034"/>
                      </a:cubicBezTo>
                      <a:cubicBezTo>
                        <a:pt x="3549012" y="791401"/>
                        <a:pt x="3531545" y="811024"/>
                        <a:pt x="3509981" y="811024"/>
                      </a:cubicBezTo>
                      <a:cubicBezTo>
                        <a:pt x="3488417" y="811024"/>
                        <a:pt x="3470950" y="791401"/>
                        <a:pt x="3470950" y="767034"/>
                      </a:cubicBezTo>
                      <a:close/>
                      <a:moveTo>
                        <a:pt x="3451543" y="749351"/>
                      </a:moveTo>
                      <a:cubicBezTo>
                        <a:pt x="3451543" y="724984"/>
                        <a:pt x="3464697" y="705360"/>
                        <a:pt x="3480870" y="705360"/>
                      </a:cubicBezTo>
                      <a:cubicBezTo>
                        <a:pt x="3497043" y="705360"/>
                        <a:pt x="3510197" y="725199"/>
                        <a:pt x="3510197" y="749351"/>
                      </a:cubicBezTo>
                      <a:cubicBezTo>
                        <a:pt x="3510197" y="773503"/>
                        <a:pt x="3497043" y="793342"/>
                        <a:pt x="3480870" y="793342"/>
                      </a:cubicBezTo>
                      <a:cubicBezTo>
                        <a:pt x="3464697" y="793342"/>
                        <a:pt x="3451543" y="773718"/>
                        <a:pt x="3451543" y="749351"/>
                      </a:cubicBezTo>
                      <a:close/>
                      <a:moveTo>
                        <a:pt x="3412512" y="714202"/>
                      </a:moveTo>
                      <a:cubicBezTo>
                        <a:pt x="3412512" y="689834"/>
                        <a:pt x="3429979" y="670211"/>
                        <a:pt x="3451543" y="670211"/>
                      </a:cubicBezTo>
                      <a:cubicBezTo>
                        <a:pt x="3473107" y="670211"/>
                        <a:pt x="3490574" y="689834"/>
                        <a:pt x="3490574" y="714202"/>
                      </a:cubicBezTo>
                      <a:cubicBezTo>
                        <a:pt x="3490574" y="738569"/>
                        <a:pt x="3473107" y="758192"/>
                        <a:pt x="3451543" y="758192"/>
                      </a:cubicBezTo>
                      <a:cubicBezTo>
                        <a:pt x="3429979" y="758192"/>
                        <a:pt x="3412512" y="738569"/>
                        <a:pt x="3412512" y="714202"/>
                      </a:cubicBezTo>
                      <a:close/>
                      <a:moveTo>
                        <a:pt x="3373481" y="731884"/>
                      </a:moveTo>
                      <a:cubicBezTo>
                        <a:pt x="3373481" y="707517"/>
                        <a:pt x="3386635" y="687894"/>
                        <a:pt x="3402808" y="687894"/>
                      </a:cubicBezTo>
                      <a:cubicBezTo>
                        <a:pt x="3418981" y="687894"/>
                        <a:pt x="3432135" y="707517"/>
                        <a:pt x="3432135" y="731884"/>
                      </a:cubicBezTo>
                      <a:cubicBezTo>
                        <a:pt x="3432135" y="756252"/>
                        <a:pt x="3418981" y="775875"/>
                        <a:pt x="3402808" y="775875"/>
                      </a:cubicBezTo>
                      <a:cubicBezTo>
                        <a:pt x="3386635" y="775875"/>
                        <a:pt x="3373481" y="756036"/>
                        <a:pt x="3373481" y="731884"/>
                      </a:cubicBezTo>
                      <a:close/>
                      <a:moveTo>
                        <a:pt x="3315042" y="705360"/>
                      </a:moveTo>
                      <a:cubicBezTo>
                        <a:pt x="3315042" y="685953"/>
                        <a:pt x="3332509" y="670211"/>
                        <a:pt x="3354073" y="670211"/>
                      </a:cubicBezTo>
                      <a:cubicBezTo>
                        <a:pt x="3375637" y="670211"/>
                        <a:pt x="3393104" y="685953"/>
                        <a:pt x="3393104" y="705360"/>
                      </a:cubicBezTo>
                      <a:cubicBezTo>
                        <a:pt x="3393104" y="724768"/>
                        <a:pt x="3375637" y="740725"/>
                        <a:pt x="3354073" y="740725"/>
                      </a:cubicBezTo>
                      <a:cubicBezTo>
                        <a:pt x="3332509" y="740725"/>
                        <a:pt x="3315042" y="724984"/>
                        <a:pt x="3315042" y="705360"/>
                      </a:cubicBezTo>
                      <a:close/>
                      <a:moveTo>
                        <a:pt x="3276011" y="696519"/>
                      </a:moveTo>
                      <a:cubicBezTo>
                        <a:pt x="3276011" y="672152"/>
                        <a:pt x="3293478" y="652528"/>
                        <a:pt x="3315042" y="652528"/>
                      </a:cubicBezTo>
                      <a:cubicBezTo>
                        <a:pt x="3336606" y="652528"/>
                        <a:pt x="3354073" y="672152"/>
                        <a:pt x="3354073" y="696519"/>
                      </a:cubicBezTo>
                      <a:cubicBezTo>
                        <a:pt x="3354073" y="720887"/>
                        <a:pt x="3336606" y="740510"/>
                        <a:pt x="3315042" y="740510"/>
                      </a:cubicBezTo>
                      <a:cubicBezTo>
                        <a:pt x="3293478" y="740510"/>
                        <a:pt x="3276011" y="720887"/>
                        <a:pt x="3276011" y="696519"/>
                      </a:cubicBezTo>
                      <a:close/>
                      <a:moveTo>
                        <a:pt x="3178542" y="669995"/>
                      </a:moveTo>
                      <a:cubicBezTo>
                        <a:pt x="3178542" y="650588"/>
                        <a:pt x="3196009" y="634846"/>
                        <a:pt x="3217573" y="634846"/>
                      </a:cubicBezTo>
                      <a:cubicBezTo>
                        <a:pt x="3239137" y="634846"/>
                        <a:pt x="3256604" y="650588"/>
                        <a:pt x="3256604" y="669995"/>
                      </a:cubicBezTo>
                      <a:cubicBezTo>
                        <a:pt x="3256604" y="689403"/>
                        <a:pt x="3239137" y="705145"/>
                        <a:pt x="3217573" y="705145"/>
                      </a:cubicBezTo>
                      <a:cubicBezTo>
                        <a:pt x="3196009" y="705145"/>
                        <a:pt x="3178542" y="689403"/>
                        <a:pt x="3178542" y="669995"/>
                      </a:cubicBezTo>
                      <a:close/>
                      <a:moveTo>
                        <a:pt x="3159134" y="652313"/>
                      </a:moveTo>
                      <a:cubicBezTo>
                        <a:pt x="3159134" y="632905"/>
                        <a:pt x="3172288" y="617163"/>
                        <a:pt x="3188461" y="617163"/>
                      </a:cubicBezTo>
                      <a:cubicBezTo>
                        <a:pt x="3204634" y="617163"/>
                        <a:pt x="3217788" y="632905"/>
                        <a:pt x="3217788" y="652313"/>
                      </a:cubicBezTo>
                      <a:cubicBezTo>
                        <a:pt x="3217788" y="671720"/>
                        <a:pt x="3204634" y="687462"/>
                        <a:pt x="3188461" y="687462"/>
                      </a:cubicBezTo>
                      <a:cubicBezTo>
                        <a:pt x="3172288" y="687462"/>
                        <a:pt x="3159134" y="671720"/>
                        <a:pt x="3159134" y="652313"/>
                      </a:cubicBezTo>
                      <a:close/>
                      <a:moveTo>
                        <a:pt x="3100696" y="643472"/>
                      </a:moveTo>
                      <a:cubicBezTo>
                        <a:pt x="3100696" y="619104"/>
                        <a:pt x="3113850" y="599481"/>
                        <a:pt x="3130023" y="599481"/>
                      </a:cubicBezTo>
                      <a:cubicBezTo>
                        <a:pt x="3146196" y="599481"/>
                        <a:pt x="3159350" y="619104"/>
                        <a:pt x="3159350" y="643472"/>
                      </a:cubicBezTo>
                      <a:cubicBezTo>
                        <a:pt x="3159350" y="667839"/>
                        <a:pt x="3146196" y="687462"/>
                        <a:pt x="3130023" y="687462"/>
                      </a:cubicBezTo>
                      <a:cubicBezTo>
                        <a:pt x="3113850" y="687462"/>
                        <a:pt x="3100696" y="667839"/>
                        <a:pt x="3100696" y="643472"/>
                      </a:cubicBezTo>
                      <a:close/>
                      <a:moveTo>
                        <a:pt x="3061665" y="634630"/>
                      </a:moveTo>
                      <a:cubicBezTo>
                        <a:pt x="3061665" y="615223"/>
                        <a:pt x="3079132" y="599481"/>
                        <a:pt x="3100696" y="599481"/>
                      </a:cubicBezTo>
                      <a:cubicBezTo>
                        <a:pt x="3122260" y="599481"/>
                        <a:pt x="3139727" y="615223"/>
                        <a:pt x="3139727" y="634630"/>
                      </a:cubicBezTo>
                      <a:cubicBezTo>
                        <a:pt x="3139727" y="654038"/>
                        <a:pt x="3122260" y="669780"/>
                        <a:pt x="3100696" y="669780"/>
                      </a:cubicBezTo>
                      <a:cubicBezTo>
                        <a:pt x="3079132" y="669780"/>
                        <a:pt x="3061665" y="654038"/>
                        <a:pt x="3061665" y="634630"/>
                      </a:cubicBezTo>
                      <a:close/>
                      <a:moveTo>
                        <a:pt x="3022634" y="625789"/>
                      </a:moveTo>
                      <a:cubicBezTo>
                        <a:pt x="3022634" y="601422"/>
                        <a:pt x="3040101" y="581798"/>
                        <a:pt x="3061665" y="581798"/>
                      </a:cubicBezTo>
                      <a:cubicBezTo>
                        <a:pt x="3083229" y="581798"/>
                        <a:pt x="3100696" y="601422"/>
                        <a:pt x="3100696" y="625789"/>
                      </a:cubicBezTo>
                      <a:cubicBezTo>
                        <a:pt x="3100696" y="650156"/>
                        <a:pt x="3083229" y="669780"/>
                        <a:pt x="3061665" y="669780"/>
                      </a:cubicBezTo>
                      <a:cubicBezTo>
                        <a:pt x="3040101" y="669780"/>
                        <a:pt x="3022634" y="650156"/>
                        <a:pt x="3022634" y="625789"/>
                      </a:cubicBezTo>
                      <a:close/>
                      <a:moveTo>
                        <a:pt x="2964195" y="599265"/>
                      </a:moveTo>
                      <a:cubicBezTo>
                        <a:pt x="2964195" y="579858"/>
                        <a:pt x="2981662" y="564116"/>
                        <a:pt x="3003226" y="564116"/>
                      </a:cubicBezTo>
                      <a:cubicBezTo>
                        <a:pt x="3024790" y="564116"/>
                        <a:pt x="3042257" y="579858"/>
                        <a:pt x="3042257" y="599265"/>
                      </a:cubicBezTo>
                      <a:cubicBezTo>
                        <a:pt x="3042257" y="618673"/>
                        <a:pt x="3024790" y="634415"/>
                        <a:pt x="3003226" y="634415"/>
                      </a:cubicBezTo>
                      <a:cubicBezTo>
                        <a:pt x="2981662" y="634415"/>
                        <a:pt x="2964195" y="618673"/>
                        <a:pt x="2964195" y="599265"/>
                      </a:cubicBezTo>
                      <a:close/>
                      <a:moveTo>
                        <a:pt x="2944788" y="590424"/>
                      </a:moveTo>
                      <a:cubicBezTo>
                        <a:pt x="2944788" y="566057"/>
                        <a:pt x="2957941" y="546433"/>
                        <a:pt x="2974114" y="546433"/>
                      </a:cubicBezTo>
                      <a:cubicBezTo>
                        <a:pt x="2990287" y="546433"/>
                        <a:pt x="3003442" y="566057"/>
                        <a:pt x="3003442" y="590424"/>
                      </a:cubicBezTo>
                      <a:cubicBezTo>
                        <a:pt x="3003442" y="614791"/>
                        <a:pt x="2990287" y="634415"/>
                        <a:pt x="2974114" y="634415"/>
                      </a:cubicBezTo>
                      <a:cubicBezTo>
                        <a:pt x="2957941" y="634415"/>
                        <a:pt x="2944788" y="614791"/>
                        <a:pt x="2944788" y="590424"/>
                      </a:cubicBezTo>
                      <a:close/>
                      <a:moveTo>
                        <a:pt x="2866725" y="581583"/>
                      </a:moveTo>
                      <a:cubicBezTo>
                        <a:pt x="2866725" y="562175"/>
                        <a:pt x="2884192" y="546218"/>
                        <a:pt x="2905756" y="546218"/>
                      </a:cubicBezTo>
                      <a:cubicBezTo>
                        <a:pt x="2927320" y="546218"/>
                        <a:pt x="2944788" y="561959"/>
                        <a:pt x="2944788" y="581583"/>
                      </a:cubicBezTo>
                      <a:cubicBezTo>
                        <a:pt x="2944788" y="601206"/>
                        <a:pt x="2927320" y="616732"/>
                        <a:pt x="2905756" y="616732"/>
                      </a:cubicBezTo>
                      <a:cubicBezTo>
                        <a:pt x="2884192" y="616732"/>
                        <a:pt x="2866725" y="600990"/>
                        <a:pt x="2866725" y="581583"/>
                      </a:cubicBezTo>
                      <a:close/>
                      <a:moveTo>
                        <a:pt x="2808287" y="563900"/>
                      </a:moveTo>
                      <a:cubicBezTo>
                        <a:pt x="2808287" y="544493"/>
                        <a:pt x="2821441" y="528751"/>
                        <a:pt x="2837614" y="528751"/>
                      </a:cubicBezTo>
                      <a:cubicBezTo>
                        <a:pt x="2853787" y="528751"/>
                        <a:pt x="2866941" y="544493"/>
                        <a:pt x="2866941" y="563900"/>
                      </a:cubicBezTo>
                      <a:cubicBezTo>
                        <a:pt x="2866941" y="583308"/>
                        <a:pt x="2853787" y="599050"/>
                        <a:pt x="2837614" y="599050"/>
                      </a:cubicBezTo>
                      <a:cubicBezTo>
                        <a:pt x="2821441" y="599050"/>
                        <a:pt x="2808287" y="583308"/>
                        <a:pt x="2808287" y="563900"/>
                      </a:cubicBezTo>
                      <a:close/>
                      <a:moveTo>
                        <a:pt x="2769256" y="563900"/>
                      </a:moveTo>
                      <a:cubicBezTo>
                        <a:pt x="2769256" y="544493"/>
                        <a:pt x="2786723" y="528751"/>
                        <a:pt x="2808287" y="528751"/>
                      </a:cubicBezTo>
                      <a:cubicBezTo>
                        <a:pt x="2829851" y="528751"/>
                        <a:pt x="2847318" y="544493"/>
                        <a:pt x="2847318" y="563900"/>
                      </a:cubicBezTo>
                      <a:cubicBezTo>
                        <a:pt x="2847318" y="583308"/>
                        <a:pt x="2829851" y="599050"/>
                        <a:pt x="2808287" y="599050"/>
                      </a:cubicBezTo>
                      <a:cubicBezTo>
                        <a:pt x="2786723" y="599050"/>
                        <a:pt x="2769256" y="583308"/>
                        <a:pt x="2769256" y="563900"/>
                      </a:cubicBezTo>
                      <a:close/>
                      <a:moveTo>
                        <a:pt x="2691194" y="519909"/>
                      </a:moveTo>
                      <a:cubicBezTo>
                        <a:pt x="2691194" y="495542"/>
                        <a:pt x="2708661" y="475919"/>
                        <a:pt x="2730225" y="475919"/>
                      </a:cubicBezTo>
                      <a:cubicBezTo>
                        <a:pt x="2751789" y="475919"/>
                        <a:pt x="2769256" y="495758"/>
                        <a:pt x="2769256" y="519909"/>
                      </a:cubicBezTo>
                      <a:cubicBezTo>
                        <a:pt x="2769256" y="544061"/>
                        <a:pt x="2751789" y="563900"/>
                        <a:pt x="2730225" y="563900"/>
                      </a:cubicBezTo>
                      <a:cubicBezTo>
                        <a:pt x="2708661" y="563900"/>
                        <a:pt x="2691194" y="544061"/>
                        <a:pt x="2691194" y="519909"/>
                      </a:cubicBezTo>
                      <a:close/>
                      <a:moveTo>
                        <a:pt x="2652163" y="502227"/>
                      </a:moveTo>
                      <a:cubicBezTo>
                        <a:pt x="2652163" y="477860"/>
                        <a:pt x="2665317" y="458236"/>
                        <a:pt x="2681490" y="458236"/>
                      </a:cubicBezTo>
                      <a:cubicBezTo>
                        <a:pt x="2697663" y="458236"/>
                        <a:pt x="2710817" y="478075"/>
                        <a:pt x="2710817" y="502227"/>
                      </a:cubicBezTo>
                      <a:cubicBezTo>
                        <a:pt x="2710817" y="526379"/>
                        <a:pt x="2697663" y="546218"/>
                        <a:pt x="2681490" y="546218"/>
                      </a:cubicBezTo>
                      <a:cubicBezTo>
                        <a:pt x="2665317" y="546218"/>
                        <a:pt x="2652163" y="526594"/>
                        <a:pt x="2652163" y="502227"/>
                      </a:cubicBezTo>
                      <a:close/>
                      <a:moveTo>
                        <a:pt x="2632756" y="511068"/>
                      </a:moveTo>
                      <a:cubicBezTo>
                        <a:pt x="2632756" y="491661"/>
                        <a:pt x="2645910" y="475919"/>
                        <a:pt x="2662083" y="475919"/>
                      </a:cubicBezTo>
                      <a:cubicBezTo>
                        <a:pt x="2678256" y="475919"/>
                        <a:pt x="2691410" y="491661"/>
                        <a:pt x="2691410" y="511068"/>
                      </a:cubicBezTo>
                      <a:cubicBezTo>
                        <a:pt x="2691410" y="530476"/>
                        <a:pt x="2678256" y="546218"/>
                        <a:pt x="2662083" y="546218"/>
                      </a:cubicBezTo>
                      <a:cubicBezTo>
                        <a:pt x="2645910" y="546218"/>
                        <a:pt x="2632756" y="530476"/>
                        <a:pt x="2632756" y="511068"/>
                      </a:cubicBezTo>
                      <a:close/>
                      <a:moveTo>
                        <a:pt x="2574317" y="502227"/>
                      </a:moveTo>
                      <a:cubicBezTo>
                        <a:pt x="2574317" y="477860"/>
                        <a:pt x="2591784" y="458236"/>
                        <a:pt x="2613348" y="458236"/>
                      </a:cubicBezTo>
                      <a:cubicBezTo>
                        <a:pt x="2634912" y="458236"/>
                        <a:pt x="2652379" y="478075"/>
                        <a:pt x="2652379" y="502227"/>
                      </a:cubicBezTo>
                      <a:cubicBezTo>
                        <a:pt x="2652379" y="526379"/>
                        <a:pt x="2634912" y="546218"/>
                        <a:pt x="2613348" y="546218"/>
                      </a:cubicBezTo>
                      <a:cubicBezTo>
                        <a:pt x="2591784" y="546218"/>
                        <a:pt x="2574317" y="526594"/>
                        <a:pt x="2574317" y="502227"/>
                      </a:cubicBezTo>
                      <a:close/>
                      <a:moveTo>
                        <a:pt x="2515878" y="493386"/>
                      </a:moveTo>
                      <a:cubicBezTo>
                        <a:pt x="2515878" y="473978"/>
                        <a:pt x="2533345" y="458236"/>
                        <a:pt x="2554909" y="458236"/>
                      </a:cubicBezTo>
                      <a:cubicBezTo>
                        <a:pt x="2576474" y="458236"/>
                        <a:pt x="2593940" y="473978"/>
                        <a:pt x="2593940" y="493386"/>
                      </a:cubicBezTo>
                      <a:cubicBezTo>
                        <a:pt x="2593940" y="512793"/>
                        <a:pt x="2576474" y="528535"/>
                        <a:pt x="2554909" y="528535"/>
                      </a:cubicBezTo>
                      <a:cubicBezTo>
                        <a:pt x="2533345" y="528535"/>
                        <a:pt x="2515878" y="512793"/>
                        <a:pt x="2515878" y="493386"/>
                      </a:cubicBezTo>
                      <a:close/>
                      <a:moveTo>
                        <a:pt x="2476847" y="484544"/>
                      </a:moveTo>
                      <a:cubicBezTo>
                        <a:pt x="2476847" y="460177"/>
                        <a:pt x="2494314" y="440554"/>
                        <a:pt x="2515878" y="440554"/>
                      </a:cubicBezTo>
                      <a:cubicBezTo>
                        <a:pt x="2537442" y="440554"/>
                        <a:pt x="2554909" y="460177"/>
                        <a:pt x="2554909" y="484544"/>
                      </a:cubicBezTo>
                      <a:cubicBezTo>
                        <a:pt x="2554909" y="508912"/>
                        <a:pt x="2537442" y="528535"/>
                        <a:pt x="2515878" y="528535"/>
                      </a:cubicBezTo>
                      <a:cubicBezTo>
                        <a:pt x="2494314" y="528535"/>
                        <a:pt x="2476847" y="508912"/>
                        <a:pt x="2476847" y="484544"/>
                      </a:cubicBezTo>
                      <a:close/>
                      <a:moveTo>
                        <a:pt x="2437816" y="475703"/>
                      </a:moveTo>
                      <a:cubicBezTo>
                        <a:pt x="2437816" y="456295"/>
                        <a:pt x="2450971" y="440554"/>
                        <a:pt x="2467144" y="440554"/>
                      </a:cubicBezTo>
                      <a:cubicBezTo>
                        <a:pt x="2483317" y="440554"/>
                        <a:pt x="2496471" y="456295"/>
                        <a:pt x="2496471" y="475703"/>
                      </a:cubicBezTo>
                      <a:cubicBezTo>
                        <a:pt x="2496471" y="495111"/>
                        <a:pt x="2483317" y="510853"/>
                        <a:pt x="2467144" y="510853"/>
                      </a:cubicBezTo>
                      <a:cubicBezTo>
                        <a:pt x="2450971" y="510853"/>
                        <a:pt x="2437816" y="495111"/>
                        <a:pt x="2437816" y="475703"/>
                      </a:cubicBezTo>
                      <a:close/>
                      <a:moveTo>
                        <a:pt x="2262285" y="422871"/>
                      </a:moveTo>
                      <a:cubicBezTo>
                        <a:pt x="2262285" y="403464"/>
                        <a:pt x="2275439" y="387722"/>
                        <a:pt x="2291612" y="387722"/>
                      </a:cubicBezTo>
                      <a:cubicBezTo>
                        <a:pt x="2307785" y="387722"/>
                        <a:pt x="2320939" y="403464"/>
                        <a:pt x="2320939" y="422871"/>
                      </a:cubicBezTo>
                      <a:cubicBezTo>
                        <a:pt x="2320939" y="442279"/>
                        <a:pt x="2307785" y="458021"/>
                        <a:pt x="2291612" y="458021"/>
                      </a:cubicBezTo>
                      <a:cubicBezTo>
                        <a:pt x="2275439" y="458021"/>
                        <a:pt x="2262285" y="442279"/>
                        <a:pt x="2262285" y="422871"/>
                      </a:cubicBezTo>
                      <a:close/>
                      <a:moveTo>
                        <a:pt x="1735691" y="290684"/>
                      </a:moveTo>
                      <a:cubicBezTo>
                        <a:pt x="1735691" y="266316"/>
                        <a:pt x="1753158" y="246693"/>
                        <a:pt x="1774722" y="246693"/>
                      </a:cubicBezTo>
                      <a:cubicBezTo>
                        <a:pt x="1796286" y="246693"/>
                        <a:pt x="1813753" y="266316"/>
                        <a:pt x="1813753" y="290684"/>
                      </a:cubicBezTo>
                      <a:cubicBezTo>
                        <a:pt x="1813753" y="315051"/>
                        <a:pt x="1796286" y="334674"/>
                        <a:pt x="1774722" y="334674"/>
                      </a:cubicBezTo>
                      <a:cubicBezTo>
                        <a:pt x="1753158" y="334674"/>
                        <a:pt x="1735691" y="315051"/>
                        <a:pt x="1735691" y="290684"/>
                      </a:cubicBezTo>
                      <a:close/>
                      <a:moveTo>
                        <a:pt x="1677252" y="290684"/>
                      </a:moveTo>
                      <a:cubicBezTo>
                        <a:pt x="1677252" y="266316"/>
                        <a:pt x="1690406" y="246693"/>
                        <a:pt x="1706579" y="246693"/>
                      </a:cubicBezTo>
                      <a:cubicBezTo>
                        <a:pt x="1722752" y="246693"/>
                        <a:pt x="1735906" y="266316"/>
                        <a:pt x="1735906" y="290684"/>
                      </a:cubicBezTo>
                      <a:cubicBezTo>
                        <a:pt x="1735906" y="315051"/>
                        <a:pt x="1722752" y="334674"/>
                        <a:pt x="1706579" y="334674"/>
                      </a:cubicBezTo>
                      <a:cubicBezTo>
                        <a:pt x="1690406" y="334674"/>
                        <a:pt x="1677252" y="315051"/>
                        <a:pt x="1677252" y="290684"/>
                      </a:cubicBezTo>
                      <a:close/>
                      <a:moveTo>
                        <a:pt x="1618814" y="299525"/>
                      </a:moveTo>
                      <a:cubicBezTo>
                        <a:pt x="1618814" y="280117"/>
                        <a:pt x="1631968" y="264375"/>
                        <a:pt x="1648141" y="264375"/>
                      </a:cubicBezTo>
                      <a:cubicBezTo>
                        <a:pt x="1664314" y="264375"/>
                        <a:pt x="1677468" y="280117"/>
                        <a:pt x="1677468" y="299525"/>
                      </a:cubicBezTo>
                      <a:cubicBezTo>
                        <a:pt x="1677468" y="318932"/>
                        <a:pt x="1664314" y="334674"/>
                        <a:pt x="1648141" y="334674"/>
                      </a:cubicBezTo>
                      <a:cubicBezTo>
                        <a:pt x="1631968" y="334674"/>
                        <a:pt x="1618814" y="318932"/>
                        <a:pt x="1618814" y="299525"/>
                      </a:cubicBezTo>
                      <a:close/>
                      <a:moveTo>
                        <a:pt x="1326189" y="167337"/>
                      </a:moveTo>
                      <a:cubicBezTo>
                        <a:pt x="1326189" y="142970"/>
                        <a:pt x="1343656" y="123346"/>
                        <a:pt x="1365220" y="123346"/>
                      </a:cubicBezTo>
                      <a:cubicBezTo>
                        <a:pt x="1386784" y="123346"/>
                        <a:pt x="1404251" y="142970"/>
                        <a:pt x="1404251" y="167337"/>
                      </a:cubicBezTo>
                      <a:cubicBezTo>
                        <a:pt x="1404251" y="191704"/>
                        <a:pt x="1386784" y="211328"/>
                        <a:pt x="1365220" y="211328"/>
                      </a:cubicBezTo>
                      <a:cubicBezTo>
                        <a:pt x="1343656" y="211328"/>
                        <a:pt x="1326189" y="191489"/>
                        <a:pt x="1326189" y="167337"/>
                      </a:cubicBezTo>
                      <a:close/>
                      <a:moveTo>
                        <a:pt x="838626" y="96823"/>
                      </a:moveTo>
                      <a:cubicBezTo>
                        <a:pt x="838626" y="72455"/>
                        <a:pt x="856093" y="52832"/>
                        <a:pt x="877657" y="52832"/>
                      </a:cubicBezTo>
                      <a:cubicBezTo>
                        <a:pt x="899221" y="52832"/>
                        <a:pt x="916688" y="72455"/>
                        <a:pt x="916688" y="96823"/>
                      </a:cubicBezTo>
                      <a:cubicBezTo>
                        <a:pt x="916688" y="121190"/>
                        <a:pt x="899221" y="140813"/>
                        <a:pt x="877657" y="140813"/>
                      </a:cubicBezTo>
                      <a:cubicBezTo>
                        <a:pt x="856093" y="140813"/>
                        <a:pt x="838626" y="121190"/>
                        <a:pt x="838626" y="96823"/>
                      </a:cubicBezTo>
                      <a:close/>
                      <a:moveTo>
                        <a:pt x="877657" y="114505"/>
                      </a:moveTo>
                      <a:cubicBezTo>
                        <a:pt x="877657" y="90138"/>
                        <a:pt x="890811" y="70514"/>
                        <a:pt x="906984" y="70514"/>
                      </a:cubicBezTo>
                      <a:cubicBezTo>
                        <a:pt x="923157" y="70514"/>
                        <a:pt x="936311" y="90353"/>
                        <a:pt x="936311" y="114505"/>
                      </a:cubicBezTo>
                      <a:cubicBezTo>
                        <a:pt x="936311" y="138657"/>
                        <a:pt x="923157" y="158496"/>
                        <a:pt x="906984" y="158496"/>
                      </a:cubicBezTo>
                      <a:cubicBezTo>
                        <a:pt x="890811" y="158496"/>
                        <a:pt x="877657" y="138873"/>
                        <a:pt x="877657" y="114505"/>
                      </a:cubicBezTo>
                      <a:close/>
                      <a:moveTo>
                        <a:pt x="819218" y="79356"/>
                      </a:moveTo>
                      <a:cubicBezTo>
                        <a:pt x="819218" y="54988"/>
                        <a:pt x="832373" y="35365"/>
                        <a:pt x="848546" y="35365"/>
                      </a:cubicBezTo>
                      <a:cubicBezTo>
                        <a:pt x="864719" y="35365"/>
                        <a:pt x="877873" y="54988"/>
                        <a:pt x="877873" y="79356"/>
                      </a:cubicBezTo>
                      <a:cubicBezTo>
                        <a:pt x="877873" y="103723"/>
                        <a:pt x="864719" y="123346"/>
                        <a:pt x="848546" y="123346"/>
                      </a:cubicBezTo>
                      <a:cubicBezTo>
                        <a:pt x="832373" y="123346"/>
                        <a:pt x="819218" y="103723"/>
                        <a:pt x="819218" y="79356"/>
                      </a:cubicBezTo>
                      <a:close/>
                      <a:moveTo>
                        <a:pt x="721749" y="70514"/>
                      </a:moveTo>
                      <a:cubicBezTo>
                        <a:pt x="721749" y="51107"/>
                        <a:pt x="739216" y="35365"/>
                        <a:pt x="760780" y="35365"/>
                      </a:cubicBezTo>
                      <a:cubicBezTo>
                        <a:pt x="782344" y="35365"/>
                        <a:pt x="799811" y="51107"/>
                        <a:pt x="799811" y="70514"/>
                      </a:cubicBezTo>
                      <a:cubicBezTo>
                        <a:pt x="799811" y="89922"/>
                        <a:pt x="782344" y="105664"/>
                        <a:pt x="760780" y="105664"/>
                      </a:cubicBezTo>
                      <a:cubicBezTo>
                        <a:pt x="739216" y="105664"/>
                        <a:pt x="721749" y="89922"/>
                        <a:pt x="721749" y="70514"/>
                      </a:cubicBezTo>
                      <a:close/>
                      <a:moveTo>
                        <a:pt x="390094" y="61673"/>
                      </a:moveTo>
                      <a:cubicBezTo>
                        <a:pt x="390094" y="37306"/>
                        <a:pt x="407561" y="17683"/>
                        <a:pt x="429125" y="17683"/>
                      </a:cubicBezTo>
                      <a:cubicBezTo>
                        <a:pt x="450689" y="17683"/>
                        <a:pt x="468156" y="37306"/>
                        <a:pt x="468156" y="61673"/>
                      </a:cubicBezTo>
                      <a:cubicBezTo>
                        <a:pt x="468156" y="86041"/>
                        <a:pt x="450689" y="105664"/>
                        <a:pt x="429125" y="105664"/>
                      </a:cubicBezTo>
                      <a:cubicBezTo>
                        <a:pt x="407561" y="105664"/>
                        <a:pt x="390094" y="86041"/>
                        <a:pt x="390094" y="61673"/>
                      </a:cubicBezTo>
                      <a:close/>
                      <a:moveTo>
                        <a:pt x="156124" y="43991"/>
                      </a:moveTo>
                      <a:cubicBezTo>
                        <a:pt x="156124" y="19623"/>
                        <a:pt x="169278" y="0"/>
                        <a:pt x="185451" y="0"/>
                      </a:cubicBezTo>
                      <a:cubicBezTo>
                        <a:pt x="201624" y="0"/>
                        <a:pt x="214778" y="19623"/>
                        <a:pt x="214778" y="43991"/>
                      </a:cubicBezTo>
                      <a:cubicBezTo>
                        <a:pt x="214778" y="68358"/>
                        <a:pt x="201624" y="87981"/>
                        <a:pt x="185451" y="87981"/>
                      </a:cubicBezTo>
                      <a:cubicBezTo>
                        <a:pt x="169278" y="87981"/>
                        <a:pt x="156124" y="68358"/>
                        <a:pt x="156124" y="43991"/>
                      </a:cubicBezTo>
                      <a:close/>
                      <a:moveTo>
                        <a:pt x="0" y="43991"/>
                      </a:moveTo>
                      <a:cubicBezTo>
                        <a:pt x="0" y="19623"/>
                        <a:pt x="17467" y="0"/>
                        <a:pt x="39031" y="0"/>
                      </a:cubicBezTo>
                      <a:cubicBezTo>
                        <a:pt x="60595" y="0"/>
                        <a:pt x="78062" y="19623"/>
                        <a:pt x="78062" y="43991"/>
                      </a:cubicBezTo>
                      <a:cubicBezTo>
                        <a:pt x="78062" y="68358"/>
                        <a:pt x="60595" y="87981"/>
                        <a:pt x="39031" y="87981"/>
                      </a:cubicBezTo>
                      <a:cubicBezTo>
                        <a:pt x="17467" y="87981"/>
                        <a:pt x="0" y="68358"/>
                        <a:pt x="0" y="43991"/>
                      </a:cubicBezTo>
                      <a:close/>
                    </a:path>
                  </a:pathLst>
                </a:custGeom>
                <a:noFill/>
                <a:ln w="16162" cap="flat">
                  <a:solidFill>
                    <a:srgbClr val="E15E87"/>
                  </a:solidFill>
                  <a:prstDash val="solid"/>
                  <a:miter/>
                </a:ln>
              </p:spPr>
              <p:txBody>
                <a:bodyPr rtlCol="0" anchor="ctr"/>
                <a:lstStyle/>
                <a:p>
                  <a:endParaRPr lang="en-US" sz="1100">
                    <a:latin typeface="Arial" panose="020B0604020202020204" pitchFamily="34" charset="0"/>
                    <a:cs typeface="Arial" panose="020B0604020202020204" pitchFamily="34" charset="0"/>
                  </a:endParaRPr>
                </a:p>
              </p:txBody>
            </p:sp>
            <p:sp>
              <p:nvSpPr>
                <p:cNvPr id="148" name="Freeform: Shape 147">
                  <a:extLst>
                    <a:ext uri="{FF2B5EF4-FFF2-40B4-BE49-F238E27FC236}">
                      <a16:creationId xmlns="" xmlns:a16="http://schemas.microsoft.com/office/drawing/2014/main" id="{833532B8-1195-121C-AFA1-2679C2FFF39E}"/>
                    </a:ext>
                  </a:extLst>
                </p:cNvPr>
                <p:cNvSpPr/>
                <p:nvPr/>
              </p:nvSpPr>
              <p:spPr>
                <a:xfrm>
                  <a:off x="2243498" y="1272646"/>
                  <a:ext cx="7196571" cy="1568138"/>
                </a:xfrm>
                <a:custGeom>
                  <a:avLst/>
                  <a:gdLst>
                    <a:gd name="connsiteX0" fmla="*/ 7196572 w 7196571"/>
                    <a:gd name="connsiteY0" fmla="*/ 1568138 h 1568138"/>
                    <a:gd name="connsiteX1" fmla="*/ 5646764 w 7196571"/>
                    <a:gd name="connsiteY1" fmla="*/ 1568138 h 1568138"/>
                    <a:gd name="connsiteX2" fmla="*/ 5610104 w 7196571"/>
                    <a:gd name="connsiteY2" fmla="*/ 1439617 h 1568138"/>
                    <a:gd name="connsiteX3" fmla="*/ 4696867 w 7196571"/>
                    <a:gd name="connsiteY3" fmla="*/ 1439617 h 1568138"/>
                    <a:gd name="connsiteX4" fmla="*/ 4603063 w 7196571"/>
                    <a:gd name="connsiteY4" fmla="*/ 1384413 h 1568138"/>
                    <a:gd name="connsiteX5" fmla="*/ 4388932 w 7196571"/>
                    <a:gd name="connsiteY5" fmla="*/ 1384413 h 1568138"/>
                    <a:gd name="connsiteX6" fmla="*/ 4331572 w 7196571"/>
                    <a:gd name="connsiteY6" fmla="*/ 1310879 h 1568138"/>
                    <a:gd name="connsiteX7" fmla="*/ 4258470 w 7196571"/>
                    <a:gd name="connsiteY7" fmla="*/ 1310879 h 1568138"/>
                    <a:gd name="connsiteX8" fmla="*/ 4112481 w 7196571"/>
                    <a:gd name="connsiteY8" fmla="*/ 1280258 h 1568138"/>
                    <a:gd name="connsiteX9" fmla="*/ 4065471 w 7196571"/>
                    <a:gd name="connsiteY9" fmla="*/ 1194433 h 1568138"/>
                    <a:gd name="connsiteX10" fmla="*/ 3940184 w 7196571"/>
                    <a:gd name="connsiteY10" fmla="*/ 1194433 h 1568138"/>
                    <a:gd name="connsiteX11" fmla="*/ 3846380 w 7196571"/>
                    <a:gd name="connsiteY11" fmla="*/ 1102570 h 1568138"/>
                    <a:gd name="connsiteX12" fmla="*/ 3747186 w 7196571"/>
                    <a:gd name="connsiteY12" fmla="*/ 1102570 h 1568138"/>
                    <a:gd name="connsiteX13" fmla="*/ 3564538 w 7196571"/>
                    <a:gd name="connsiteY13" fmla="*/ 986124 h 1568138"/>
                    <a:gd name="connsiteX14" fmla="*/ 3470519 w 7196571"/>
                    <a:gd name="connsiteY14" fmla="*/ 912591 h 1568138"/>
                    <a:gd name="connsiteX15" fmla="*/ 3387066 w 7196571"/>
                    <a:gd name="connsiteY15" fmla="*/ 875932 h 1568138"/>
                    <a:gd name="connsiteX16" fmla="*/ 3204419 w 7196571"/>
                    <a:gd name="connsiteY16" fmla="*/ 796361 h 1568138"/>
                    <a:gd name="connsiteX17" fmla="*/ 3100048 w 7196571"/>
                    <a:gd name="connsiteY17" fmla="*/ 735119 h 1568138"/>
                    <a:gd name="connsiteX18" fmla="*/ 3006029 w 7196571"/>
                    <a:gd name="connsiteY18" fmla="*/ 722827 h 1568138"/>
                    <a:gd name="connsiteX19" fmla="*/ 2938318 w 7196571"/>
                    <a:gd name="connsiteY19" fmla="*/ 667623 h 1568138"/>
                    <a:gd name="connsiteX20" fmla="*/ 2781763 w 7196571"/>
                    <a:gd name="connsiteY20" fmla="*/ 655332 h 1568138"/>
                    <a:gd name="connsiteX21" fmla="*/ 2713837 w 7196571"/>
                    <a:gd name="connsiteY21" fmla="*/ 612419 h 1568138"/>
                    <a:gd name="connsiteX22" fmla="*/ 2541540 w 7196571"/>
                    <a:gd name="connsiteY22" fmla="*/ 612419 h 1568138"/>
                    <a:gd name="connsiteX23" fmla="*/ 2369459 w 7196571"/>
                    <a:gd name="connsiteY23" fmla="*/ 612419 h 1568138"/>
                    <a:gd name="connsiteX24" fmla="*/ 2223254 w 7196571"/>
                    <a:gd name="connsiteY24" fmla="*/ 569507 h 1568138"/>
                    <a:gd name="connsiteX25" fmla="*/ 2056348 w 7196571"/>
                    <a:gd name="connsiteY25" fmla="*/ 508265 h 1568138"/>
                    <a:gd name="connsiteX26" fmla="*/ 1873485 w 7196571"/>
                    <a:gd name="connsiteY26" fmla="*/ 496189 h 1568138"/>
                    <a:gd name="connsiteX27" fmla="*/ 1690838 w 7196571"/>
                    <a:gd name="connsiteY27" fmla="*/ 471606 h 1568138"/>
                    <a:gd name="connsiteX28" fmla="*/ 1654394 w 7196571"/>
                    <a:gd name="connsiteY28" fmla="*/ 440985 h 1568138"/>
                    <a:gd name="connsiteX29" fmla="*/ 1597034 w 7196571"/>
                    <a:gd name="connsiteY29" fmla="*/ 428694 h 1568138"/>
                    <a:gd name="connsiteX30" fmla="*/ 1492664 w 7196571"/>
                    <a:gd name="connsiteY30" fmla="*/ 367452 h 1568138"/>
                    <a:gd name="connsiteX31" fmla="*/ 1414386 w 7196571"/>
                    <a:gd name="connsiteY31" fmla="*/ 367452 h 1568138"/>
                    <a:gd name="connsiteX32" fmla="*/ 1315192 w 7196571"/>
                    <a:gd name="connsiteY32" fmla="*/ 330793 h 1568138"/>
                    <a:gd name="connsiteX33" fmla="*/ 1273358 w 7196571"/>
                    <a:gd name="connsiteY33" fmla="*/ 263297 h 1568138"/>
                    <a:gd name="connsiteX34" fmla="*/ 1116802 w 7196571"/>
                    <a:gd name="connsiteY34" fmla="*/ 263297 h 1568138"/>
                    <a:gd name="connsiteX35" fmla="*/ 1007257 w 7196571"/>
                    <a:gd name="connsiteY35" fmla="*/ 232676 h 1568138"/>
                    <a:gd name="connsiteX36" fmla="*/ 923804 w 7196571"/>
                    <a:gd name="connsiteY36" fmla="*/ 202055 h 1568138"/>
                    <a:gd name="connsiteX37" fmla="*/ 866444 w 7196571"/>
                    <a:gd name="connsiteY37" fmla="*/ 202055 h 1568138"/>
                    <a:gd name="connsiteX38" fmla="*/ 808868 w 7196571"/>
                    <a:gd name="connsiteY38" fmla="*/ 171434 h 1568138"/>
                    <a:gd name="connsiteX39" fmla="*/ 715064 w 7196571"/>
                    <a:gd name="connsiteY39" fmla="*/ 146851 h 1568138"/>
                    <a:gd name="connsiteX40" fmla="*/ 621045 w 7196571"/>
                    <a:gd name="connsiteY40" fmla="*/ 91863 h 1568138"/>
                    <a:gd name="connsiteX41" fmla="*/ 506324 w 7196571"/>
                    <a:gd name="connsiteY41" fmla="*/ 67280 h 1568138"/>
                    <a:gd name="connsiteX42" fmla="*/ 428046 w 7196571"/>
                    <a:gd name="connsiteY42" fmla="*/ 36659 h 1568138"/>
                    <a:gd name="connsiteX43" fmla="*/ 339203 w 7196571"/>
                    <a:gd name="connsiteY43" fmla="*/ 30621 h 1568138"/>
                    <a:gd name="connsiteX44" fmla="*/ 260925 w 7196571"/>
                    <a:gd name="connsiteY44" fmla="*/ 0 h 1568138"/>
                    <a:gd name="connsiteX45" fmla="*/ 0 w 7196571"/>
                    <a:gd name="connsiteY45" fmla="*/ 0 h 156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196571" h="1568138">
                      <a:moveTo>
                        <a:pt x="7196572" y="1568138"/>
                      </a:moveTo>
                      <a:lnTo>
                        <a:pt x="5646764" y="1568138"/>
                      </a:lnTo>
                      <a:lnTo>
                        <a:pt x="5610104" y="1439617"/>
                      </a:lnTo>
                      <a:lnTo>
                        <a:pt x="4696867" y="1439617"/>
                      </a:lnTo>
                      <a:lnTo>
                        <a:pt x="4603063" y="1384413"/>
                      </a:lnTo>
                      <a:lnTo>
                        <a:pt x="4388932" y="1384413"/>
                      </a:lnTo>
                      <a:lnTo>
                        <a:pt x="4331572" y="1310879"/>
                      </a:lnTo>
                      <a:lnTo>
                        <a:pt x="4258470" y="1310879"/>
                      </a:lnTo>
                      <a:lnTo>
                        <a:pt x="4112481" y="1280258"/>
                      </a:lnTo>
                      <a:lnTo>
                        <a:pt x="4065471" y="1194433"/>
                      </a:lnTo>
                      <a:lnTo>
                        <a:pt x="3940184" y="1194433"/>
                      </a:lnTo>
                      <a:lnTo>
                        <a:pt x="3846380" y="1102570"/>
                      </a:lnTo>
                      <a:lnTo>
                        <a:pt x="3747186" y="1102570"/>
                      </a:lnTo>
                      <a:lnTo>
                        <a:pt x="3564538" y="986124"/>
                      </a:lnTo>
                      <a:lnTo>
                        <a:pt x="3470519" y="912591"/>
                      </a:lnTo>
                      <a:lnTo>
                        <a:pt x="3387066" y="875932"/>
                      </a:lnTo>
                      <a:lnTo>
                        <a:pt x="3204419" y="796361"/>
                      </a:lnTo>
                      <a:lnTo>
                        <a:pt x="3100048" y="735119"/>
                      </a:lnTo>
                      <a:lnTo>
                        <a:pt x="3006029" y="722827"/>
                      </a:lnTo>
                      <a:lnTo>
                        <a:pt x="2938318" y="667623"/>
                      </a:lnTo>
                      <a:lnTo>
                        <a:pt x="2781763" y="655332"/>
                      </a:lnTo>
                      <a:lnTo>
                        <a:pt x="2713837" y="612419"/>
                      </a:lnTo>
                      <a:lnTo>
                        <a:pt x="2541540" y="612419"/>
                      </a:lnTo>
                      <a:lnTo>
                        <a:pt x="2369459" y="612419"/>
                      </a:lnTo>
                      <a:lnTo>
                        <a:pt x="2223254" y="569507"/>
                      </a:lnTo>
                      <a:lnTo>
                        <a:pt x="2056348" y="508265"/>
                      </a:lnTo>
                      <a:lnTo>
                        <a:pt x="1873485" y="496189"/>
                      </a:lnTo>
                      <a:lnTo>
                        <a:pt x="1690838" y="471606"/>
                      </a:lnTo>
                      <a:lnTo>
                        <a:pt x="1654394" y="440985"/>
                      </a:lnTo>
                      <a:lnTo>
                        <a:pt x="1597034" y="428694"/>
                      </a:lnTo>
                      <a:lnTo>
                        <a:pt x="1492664" y="367452"/>
                      </a:lnTo>
                      <a:lnTo>
                        <a:pt x="1414386" y="367452"/>
                      </a:lnTo>
                      <a:lnTo>
                        <a:pt x="1315192" y="330793"/>
                      </a:lnTo>
                      <a:lnTo>
                        <a:pt x="1273358" y="263297"/>
                      </a:lnTo>
                      <a:lnTo>
                        <a:pt x="1116802" y="263297"/>
                      </a:lnTo>
                      <a:lnTo>
                        <a:pt x="1007257" y="232676"/>
                      </a:lnTo>
                      <a:lnTo>
                        <a:pt x="923804" y="202055"/>
                      </a:lnTo>
                      <a:lnTo>
                        <a:pt x="866444" y="202055"/>
                      </a:lnTo>
                      <a:lnTo>
                        <a:pt x="808868" y="171434"/>
                      </a:lnTo>
                      <a:lnTo>
                        <a:pt x="715064" y="146851"/>
                      </a:lnTo>
                      <a:lnTo>
                        <a:pt x="621045" y="91863"/>
                      </a:lnTo>
                      <a:lnTo>
                        <a:pt x="506324" y="67280"/>
                      </a:lnTo>
                      <a:lnTo>
                        <a:pt x="428046" y="36659"/>
                      </a:lnTo>
                      <a:lnTo>
                        <a:pt x="339203" y="30621"/>
                      </a:lnTo>
                      <a:lnTo>
                        <a:pt x="260925" y="0"/>
                      </a:lnTo>
                      <a:lnTo>
                        <a:pt x="0" y="0"/>
                      </a:lnTo>
                    </a:path>
                  </a:pathLst>
                </a:custGeom>
                <a:noFill/>
                <a:ln w="21549" cap="flat">
                  <a:solidFill>
                    <a:srgbClr val="32186B"/>
                  </a:solidFill>
                  <a:custDash>
                    <a:ds d="0" sp="0"/>
                    <a:ds d="225000" sp="150000"/>
                  </a:custDash>
                  <a:miter/>
                </a:ln>
              </p:spPr>
              <p:txBody>
                <a:bodyPr rtlCol="0" anchor="ctr"/>
                <a:lstStyle/>
                <a:p>
                  <a:endParaRPr lang="en-US" sz="1100">
                    <a:latin typeface="Arial" panose="020B0604020202020204" pitchFamily="34" charset="0"/>
                    <a:cs typeface="Arial" panose="020B0604020202020204" pitchFamily="34" charset="0"/>
                  </a:endParaRPr>
                </a:p>
              </p:txBody>
            </p:sp>
          </p:grpSp>
        </p:grpSp>
        <p:grpSp>
          <p:nvGrpSpPr>
            <p:cNvPr id="186" name="Group 185">
              <a:extLst>
                <a:ext uri="{FF2B5EF4-FFF2-40B4-BE49-F238E27FC236}">
                  <a16:creationId xmlns="" xmlns:a16="http://schemas.microsoft.com/office/drawing/2014/main" id="{7CD5BC68-1B85-95EB-E64C-9EB6AE334933}"/>
                </a:ext>
              </a:extLst>
            </p:cNvPr>
            <p:cNvGrpSpPr/>
            <p:nvPr/>
          </p:nvGrpSpPr>
          <p:grpSpPr>
            <a:xfrm>
              <a:off x="2232708" y="2775656"/>
              <a:ext cx="3112563" cy="1517386"/>
              <a:chOff x="2232708" y="2775656"/>
              <a:chExt cx="3112563" cy="1517386"/>
            </a:xfrm>
          </p:grpSpPr>
          <p:sp>
            <p:nvSpPr>
              <p:cNvPr id="149" name="Freeform: Shape 148">
                <a:extLst>
                  <a:ext uri="{FF2B5EF4-FFF2-40B4-BE49-F238E27FC236}">
                    <a16:creationId xmlns="" xmlns:a16="http://schemas.microsoft.com/office/drawing/2014/main" id="{9A184972-882F-39AA-D726-46EE286A0CE2}"/>
                  </a:ext>
                </a:extLst>
              </p:cNvPr>
              <p:cNvSpPr/>
              <p:nvPr/>
            </p:nvSpPr>
            <p:spPr>
              <a:xfrm>
                <a:off x="2284901" y="3968153"/>
                <a:ext cx="3060370" cy="315482"/>
              </a:xfrm>
              <a:custGeom>
                <a:avLst/>
                <a:gdLst>
                  <a:gd name="connsiteX0" fmla="*/ 0 w 3060370"/>
                  <a:gd name="connsiteY0" fmla="*/ 0 h 315482"/>
                  <a:gd name="connsiteX1" fmla="*/ 3060371 w 3060370"/>
                  <a:gd name="connsiteY1" fmla="*/ 0 h 315482"/>
                  <a:gd name="connsiteX2" fmla="*/ 3060371 w 3060370"/>
                  <a:gd name="connsiteY2" fmla="*/ 315482 h 315482"/>
                  <a:gd name="connsiteX3" fmla="*/ 0 w 3060370"/>
                  <a:gd name="connsiteY3" fmla="*/ 315482 h 315482"/>
                </a:gdLst>
                <a:ahLst/>
                <a:cxnLst>
                  <a:cxn ang="0">
                    <a:pos x="connsiteX0" y="connsiteY0"/>
                  </a:cxn>
                  <a:cxn ang="0">
                    <a:pos x="connsiteX1" y="connsiteY1"/>
                  </a:cxn>
                  <a:cxn ang="0">
                    <a:pos x="connsiteX2" y="connsiteY2"/>
                  </a:cxn>
                  <a:cxn ang="0">
                    <a:pos x="connsiteX3" y="connsiteY3"/>
                  </a:cxn>
                </a:cxnLst>
                <a:rect l="l" t="t" r="r" b="b"/>
                <a:pathLst>
                  <a:path w="3060370" h="315482">
                    <a:moveTo>
                      <a:pt x="0" y="0"/>
                    </a:moveTo>
                    <a:lnTo>
                      <a:pt x="3060371" y="0"/>
                    </a:lnTo>
                    <a:lnTo>
                      <a:pt x="3060371" y="315482"/>
                    </a:lnTo>
                    <a:lnTo>
                      <a:pt x="0" y="315482"/>
                    </a:lnTo>
                    <a:close/>
                  </a:path>
                </a:pathLst>
              </a:custGeom>
              <a:solidFill>
                <a:srgbClr val="F4C2C6"/>
              </a:solidFill>
              <a:ln w="25400"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0" name="Freeform: Shape 149">
                <a:extLst>
                  <a:ext uri="{FF2B5EF4-FFF2-40B4-BE49-F238E27FC236}">
                    <a16:creationId xmlns="" xmlns:a16="http://schemas.microsoft.com/office/drawing/2014/main" id="{9BDBB813-C7A7-561C-DED7-B3497976856E}"/>
                  </a:ext>
                </a:extLst>
              </p:cNvPr>
              <p:cNvSpPr/>
              <p:nvPr/>
            </p:nvSpPr>
            <p:spPr>
              <a:xfrm>
                <a:off x="2284901" y="2818142"/>
                <a:ext cx="3057351" cy="316991"/>
              </a:xfrm>
              <a:custGeom>
                <a:avLst/>
                <a:gdLst>
                  <a:gd name="connsiteX0" fmla="*/ 0 w 3057351"/>
                  <a:gd name="connsiteY0" fmla="*/ 0 h 316991"/>
                  <a:gd name="connsiteX1" fmla="*/ 3057352 w 3057351"/>
                  <a:gd name="connsiteY1" fmla="*/ 0 h 316991"/>
                  <a:gd name="connsiteX2" fmla="*/ 3057352 w 3057351"/>
                  <a:gd name="connsiteY2" fmla="*/ 316992 h 316991"/>
                  <a:gd name="connsiteX3" fmla="*/ 0 w 3057351"/>
                  <a:gd name="connsiteY3" fmla="*/ 316992 h 316991"/>
                </a:gdLst>
                <a:ahLst/>
                <a:cxnLst>
                  <a:cxn ang="0">
                    <a:pos x="connsiteX0" y="connsiteY0"/>
                  </a:cxn>
                  <a:cxn ang="0">
                    <a:pos x="connsiteX1" y="connsiteY1"/>
                  </a:cxn>
                  <a:cxn ang="0">
                    <a:pos x="connsiteX2" y="connsiteY2"/>
                  </a:cxn>
                  <a:cxn ang="0">
                    <a:pos x="connsiteX3" y="connsiteY3"/>
                  </a:cxn>
                </a:cxnLst>
                <a:rect l="l" t="t" r="r" b="b"/>
                <a:pathLst>
                  <a:path w="3057351" h="316991">
                    <a:moveTo>
                      <a:pt x="0" y="0"/>
                    </a:moveTo>
                    <a:lnTo>
                      <a:pt x="3057352" y="0"/>
                    </a:lnTo>
                    <a:lnTo>
                      <a:pt x="3057352" y="316992"/>
                    </a:lnTo>
                    <a:lnTo>
                      <a:pt x="0" y="316992"/>
                    </a:lnTo>
                    <a:close/>
                  </a:path>
                </a:pathLst>
              </a:custGeom>
              <a:solidFill>
                <a:srgbClr val="E9EEF6"/>
              </a:solidFill>
              <a:ln w="21549"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1" name="Freeform: Shape 150">
                <a:extLst>
                  <a:ext uri="{FF2B5EF4-FFF2-40B4-BE49-F238E27FC236}">
                    <a16:creationId xmlns="" xmlns:a16="http://schemas.microsoft.com/office/drawing/2014/main" id="{3DC51AA5-3FD8-B1DB-975C-53FAFC7923BE}"/>
                  </a:ext>
                </a:extLst>
              </p:cNvPr>
              <p:cNvSpPr/>
              <p:nvPr/>
            </p:nvSpPr>
            <p:spPr>
              <a:xfrm>
                <a:off x="2284901" y="3135133"/>
                <a:ext cx="3057567" cy="175962"/>
              </a:xfrm>
              <a:custGeom>
                <a:avLst/>
                <a:gdLst>
                  <a:gd name="connsiteX0" fmla="*/ 0 w 3057567"/>
                  <a:gd name="connsiteY0" fmla="*/ 0 h 175962"/>
                  <a:gd name="connsiteX1" fmla="*/ 3057568 w 3057567"/>
                  <a:gd name="connsiteY1" fmla="*/ 0 h 175962"/>
                  <a:gd name="connsiteX2" fmla="*/ 3057568 w 3057567"/>
                  <a:gd name="connsiteY2" fmla="*/ 175963 h 175962"/>
                  <a:gd name="connsiteX3" fmla="*/ 0 w 3057567"/>
                  <a:gd name="connsiteY3" fmla="*/ 175963 h 175962"/>
                </a:gdLst>
                <a:ahLst/>
                <a:cxnLst>
                  <a:cxn ang="0">
                    <a:pos x="connsiteX0" y="connsiteY0"/>
                  </a:cxn>
                  <a:cxn ang="0">
                    <a:pos x="connsiteX1" y="connsiteY1"/>
                  </a:cxn>
                  <a:cxn ang="0">
                    <a:pos x="connsiteX2" y="connsiteY2"/>
                  </a:cxn>
                  <a:cxn ang="0">
                    <a:pos x="connsiteX3" y="connsiteY3"/>
                  </a:cxn>
                </a:cxnLst>
                <a:rect l="l" t="t" r="r" b="b"/>
                <a:pathLst>
                  <a:path w="3057567" h="175962">
                    <a:moveTo>
                      <a:pt x="0" y="0"/>
                    </a:moveTo>
                    <a:lnTo>
                      <a:pt x="3057568" y="0"/>
                    </a:lnTo>
                    <a:lnTo>
                      <a:pt x="3057568" y="175963"/>
                    </a:lnTo>
                    <a:lnTo>
                      <a:pt x="0" y="175963"/>
                    </a:lnTo>
                    <a:close/>
                  </a:path>
                </a:pathLst>
              </a:custGeom>
              <a:solidFill>
                <a:srgbClr val="F4C2C6"/>
              </a:solidFill>
              <a:ln w="25400" cap="flat">
                <a:solidFill>
                  <a:srgbClr val="32186B"/>
                </a:solidFill>
                <a:prstDash val="solid"/>
                <a:miter/>
              </a:ln>
            </p:spPr>
            <p:txBody>
              <a:bodyPr rtlCol="0" anchor="ctr"/>
              <a:lstStyle/>
              <a:p>
                <a:endParaRPr lang="en-US" sz="900" dirty="0">
                  <a:latin typeface="Arial" panose="020B0604020202020204" pitchFamily="34" charset="0"/>
                  <a:cs typeface="Arial" panose="020B0604020202020204" pitchFamily="34" charset="0"/>
                </a:endParaRPr>
              </a:p>
            </p:txBody>
          </p:sp>
          <p:sp>
            <p:nvSpPr>
              <p:cNvPr id="152" name="Freeform: Shape 151">
                <a:extLst>
                  <a:ext uri="{FF2B5EF4-FFF2-40B4-BE49-F238E27FC236}">
                    <a16:creationId xmlns="" xmlns:a16="http://schemas.microsoft.com/office/drawing/2014/main" id="{29645B68-5917-6AD6-318B-69550AD45899}"/>
                  </a:ext>
                </a:extLst>
              </p:cNvPr>
              <p:cNvSpPr/>
              <p:nvPr/>
            </p:nvSpPr>
            <p:spPr>
              <a:xfrm>
                <a:off x="2284901" y="3311096"/>
                <a:ext cx="3060370" cy="171649"/>
              </a:xfrm>
              <a:custGeom>
                <a:avLst/>
                <a:gdLst>
                  <a:gd name="connsiteX0" fmla="*/ 0 w 3060370"/>
                  <a:gd name="connsiteY0" fmla="*/ 0 h 171649"/>
                  <a:gd name="connsiteX1" fmla="*/ 3060371 w 3060370"/>
                  <a:gd name="connsiteY1" fmla="*/ 0 h 171649"/>
                  <a:gd name="connsiteX2" fmla="*/ 3060371 w 3060370"/>
                  <a:gd name="connsiteY2" fmla="*/ 171650 h 171649"/>
                  <a:gd name="connsiteX3" fmla="*/ 0 w 3060370"/>
                  <a:gd name="connsiteY3" fmla="*/ 171650 h 171649"/>
                </a:gdLst>
                <a:ahLst/>
                <a:cxnLst>
                  <a:cxn ang="0">
                    <a:pos x="connsiteX0" y="connsiteY0"/>
                  </a:cxn>
                  <a:cxn ang="0">
                    <a:pos x="connsiteX1" y="connsiteY1"/>
                  </a:cxn>
                  <a:cxn ang="0">
                    <a:pos x="connsiteX2" y="connsiteY2"/>
                  </a:cxn>
                  <a:cxn ang="0">
                    <a:pos x="connsiteX3" y="connsiteY3"/>
                  </a:cxn>
                </a:cxnLst>
                <a:rect l="l" t="t" r="r" b="b"/>
                <a:pathLst>
                  <a:path w="3060370" h="171649">
                    <a:moveTo>
                      <a:pt x="0" y="0"/>
                    </a:moveTo>
                    <a:lnTo>
                      <a:pt x="3060371" y="0"/>
                    </a:lnTo>
                    <a:lnTo>
                      <a:pt x="3060371" y="171650"/>
                    </a:lnTo>
                    <a:lnTo>
                      <a:pt x="0" y="171650"/>
                    </a:lnTo>
                    <a:close/>
                  </a:path>
                </a:pathLst>
              </a:custGeom>
              <a:solidFill>
                <a:srgbClr val="E9EEF6"/>
              </a:solidFill>
              <a:ln w="25400"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3" name="Freeform: Shape 152">
                <a:extLst>
                  <a:ext uri="{FF2B5EF4-FFF2-40B4-BE49-F238E27FC236}">
                    <a16:creationId xmlns="" xmlns:a16="http://schemas.microsoft.com/office/drawing/2014/main" id="{7A2AB852-7758-52BB-CA3B-AF3B6026C0D8}"/>
                  </a:ext>
                </a:extLst>
              </p:cNvPr>
              <p:cNvSpPr/>
              <p:nvPr/>
            </p:nvSpPr>
            <p:spPr>
              <a:xfrm>
                <a:off x="2286195" y="3656552"/>
                <a:ext cx="3057567" cy="314403"/>
              </a:xfrm>
              <a:custGeom>
                <a:avLst/>
                <a:gdLst>
                  <a:gd name="connsiteX0" fmla="*/ 0 w 3057567"/>
                  <a:gd name="connsiteY0" fmla="*/ 0 h 314403"/>
                  <a:gd name="connsiteX1" fmla="*/ 3057567 w 3057567"/>
                  <a:gd name="connsiteY1" fmla="*/ 0 h 314403"/>
                  <a:gd name="connsiteX2" fmla="*/ 3057567 w 3057567"/>
                  <a:gd name="connsiteY2" fmla="*/ 314404 h 314403"/>
                  <a:gd name="connsiteX3" fmla="*/ 0 w 3057567"/>
                  <a:gd name="connsiteY3" fmla="*/ 314404 h 314403"/>
                </a:gdLst>
                <a:ahLst/>
                <a:cxnLst>
                  <a:cxn ang="0">
                    <a:pos x="connsiteX0" y="connsiteY0"/>
                  </a:cxn>
                  <a:cxn ang="0">
                    <a:pos x="connsiteX1" y="connsiteY1"/>
                  </a:cxn>
                  <a:cxn ang="0">
                    <a:pos x="connsiteX2" y="connsiteY2"/>
                  </a:cxn>
                  <a:cxn ang="0">
                    <a:pos x="connsiteX3" y="connsiteY3"/>
                  </a:cxn>
                </a:cxnLst>
                <a:rect l="l" t="t" r="r" b="b"/>
                <a:pathLst>
                  <a:path w="3057567" h="314403">
                    <a:moveTo>
                      <a:pt x="0" y="0"/>
                    </a:moveTo>
                    <a:lnTo>
                      <a:pt x="3057567" y="0"/>
                    </a:lnTo>
                    <a:lnTo>
                      <a:pt x="3057567" y="314404"/>
                    </a:lnTo>
                    <a:lnTo>
                      <a:pt x="0" y="314404"/>
                    </a:lnTo>
                    <a:close/>
                  </a:path>
                </a:pathLst>
              </a:custGeom>
              <a:solidFill>
                <a:srgbClr val="E9EEF6"/>
              </a:solidFill>
              <a:ln w="25400"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4" name="Freeform: Shape 153">
                <a:extLst>
                  <a:ext uri="{FF2B5EF4-FFF2-40B4-BE49-F238E27FC236}">
                    <a16:creationId xmlns="" xmlns:a16="http://schemas.microsoft.com/office/drawing/2014/main" id="{FB7F3678-1080-056E-CC22-EE130B7B442B}"/>
                  </a:ext>
                </a:extLst>
              </p:cNvPr>
              <p:cNvSpPr/>
              <p:nvPr/>
            </p:nvSpPr>
            <p:spPr>
              <a:xfrm>
                <a:off x="2284901" y="3482962"/>
                <a:ext cx="3057567" cy="179628"/>
              </a:xfrm>
              <a:custGeom>
                <a:avLst/>
                <a:gdLst>
                  <a:gd name="connsiteX0" fmla="*/ 0 w 3057567"/>
                  <a:gd name="connsiteY0" fmla="*/ 0 h 179628"/>
                  <a:gd name="connsiteX1" fmla="*/ 3057568 w 3057567"/>
                  <a:gd name="connsiteY1" fmla="*/ 0 h 179628"/>
                  <a:gd name="connsiteX2" fmla="*/ 3057568 w 3057567"/>
                  <a:gd name="connsiteY2" fmla="*/ 179629 h 179628"/>
                  <a:gd name="connsiteX3" fmla="*/ 0 w 3057567"/>
                  <a:gd name="connsiteY3" fmla="*/ 179629 h 179628"/>
                </a:gdLst>
                <a:ahLst/>
                <a:cxnLst>
                  <a:cxn ang="0">
                    <a:pos x="connsiteX0" y="connsiteY0"/>
                  </a:cxn>
                  <a:cxn ang="0">
                    <a:pos x="connsiteX1" y="connsiteY1"/>
                  </a:cxn>
                  <a:cxn ang="0">
                    <a:pos x="connsiteX2" y="connsiteY2"/>
                  </a:cxn>
                  <a:cxn ang="0">
                    <a:pos x="connsiteX3" y="connsiteY3"/>
                  </a:cxn>
                </a:cxnLst>
                <a:rect l="l" t="t" r="r" b="b"/>
                <a:pathLst>
                  <a:path w="3057567" h="179628">
                    <a:moveTo>
                      <a:pt x="0" y="0"/>
                    </a:moveTo>
                    <a:lnTo>
                      <a:pt x="3057568" y="0"/>
                    </a:lnTo>
                    <a:lnTo>
                      <a:pt x="3057568" y="179629"/>
                    </a:lnTo>
                    <a:lnTo>
                      <a:pt x="0" y="179629"/>
                    </a:lnTo>
                    <a:close/>
                  </a:path>
                </a:pathLst>
              </a:custGeom>
              <a:solidFill>
                <a:srgbClr val="F4C2C6"/>
              </a:solidFill>
              <a:ln w="25400"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5" name="Freeform: Shape 154">
                <a:extLst>
                  <a:ext uri="{FF2B5EF4-FFF2-40B4-BE49-F238E27FC236}">
                    <a16:creationId xmlns="" xmlns:a16="http://schemas.microsoft.com/office/drawing/2014/main" id="{6304D2E3-2450-1BA6-9764-B56A00911050}"/>
                  </a:ext>
                </a:extLst>
              </p:cNvPr>
              <p:cNvSpPr/>
              <p:nvPr/>
            </p:nvSpPr>
            <p:spPr>
              <a:xfrm>
                <a:off x="3596642" y="2815338"/>
                <a:ext cx="21564" cy="1462474"/>
              </a:xfrm>
              <a:custGeom>
                <a:avLst/>
                <a:gdLst>
                  <a:gd name="connsiteX0" fmla="*/ 0 w 21564"/>
                  <a:gd name="connsiteY0" fmla="*/ 0 h 1462474"/>
                  <a:gd name="connsiteX1" fmla="*/ 0 w 21564"/>
                  <a:gd name="connsiteY1" fmla="*/ 1462474 h 1462474"/>
                </a:gdLst>
                <a:ahLst/>
                <a:cxnLst>
                  <a:cxn ang="0">
                    <a:pos x="connsiteX0" y="connsiteY0"/>
                  </a:cxn>
                  <a:cxn ang="0">
                    <a:pos x="connsiteX1" y="connsiteY1"/>
                  </a:cxn>
                </a:cxnLst>
                <a:rect l="l" t="t" r="r" b="b"/>
                <a:pathLst>
                  <a:path w="21564" h="1462474">
                    <a:moveTo>
                      <a:pt x="0" y="0"/>
                    </a:moveTo>
                    <a:lnTo>
                      <a:pt x="0" y="1462474"/>
                    </a:lnTo>
                  </a:path>
                </a:pathLst>
              </a:custGeom>
              <a:ln w="6465" cap="flat">
                <a:solidFill>
                  <a:srgbClr val="32186B"/>
                </a:solidFill>
                <a:prstDash val="solid"/>
                <a:round/>
              </a:ln>
            </p:spPr>
            <p:txBody>
              <a:bodyPr rtlCol="0" anchor="ctr"/>
              <a:lstStyle/>
              <a:p>
                <a:endParaRPr lang="en-US" sz="900">
                  <a:latin typeface="Arial" panose="020B0604020202020204" pitchFamily="34" charset="0"/>
                  <a:cs typeface="Arial" panose="020B0604020202020204" pitchFamily="34" charset="0"/>
                </a:endParaRPr>
              </a:p>
            </p:txBody>
          </p:sp>
          <p:sp>
            <p:nvSpPr>
              <p:cNvPr id="156" name="Freeform: Shape 155">
                <a:extLst>
                  <a:ext uri="{FF2B5EF4-FFF2-40B4-BE49-F238E27FC236}">
                    <a16:creationId xmlns="" xmlns:a16="http://schemas.microsoft.com/office/drawing/2014/main" id="{4C52F661-3B34-9505-6D5D-5C1A7914F928}"/>
                  </a:ext>
                </a:extLst>
              </p:cNvPr>
              <p:cNvSpPr/>
              <p:nvPr/>
            </p:nvSpPr>
            <p:spPr>
              <a:xfrm>
                <a:off x="2281882" y="2815554"/>
                <a:ext cx="3063389" cy="1462474"/>
              </a:xfrm>
              <a:custGeom>
                <a:avLst/>
                <a:gdLst>
                  <a:gd name="connsiteX0" fmla="*/ 0 w 3063389"/>
                  <a:gd name="connsiteY0" fmla="*/ 1164028 h 1462474"/>
                  <a:gd name="connsiteX1" fmla="*/ 3063390 w 3063389"/>
                  <a:gd name="connsiteY1" fmla="*/ 1164028 h 1462474"/>
                  <a:gd name="connsiteX2" fmla="*/ 216 w 3063389"/>
                  <a:gd name="connsiteY2" fmla="*/ 843370 h 1462474"/>
                  <a:gd name="connsiteX3" fmla="*/ 3063390 w 3063389"/>
                  <a:gd name="connsiteY3" fmla="*/ 843370 h 1462474"/>
                  <a:gd name="connsiteX4" fmla="*/ 216 w 3063389"/>
                  <a:gd name="connsiteY4" fmla="*/ 671289 h 1462474"/>
                  <a:gd name="connsiteX5" fmla="*/ 3063390 w 3063389"/>
                  <a:gd name="connsiteY5" fmla="*/ 671289 h 1462474"/>
                  <a:gd name="connsiteX6" fmla="*/ 216 w 3063389"/>
                  <a:gd name="connsiteY6" fmla="*/ 499424 h 1462474"/>
                  <a:gd name="connsiteX7" fmla="*/ 3063390 w 3063389"/>
                  <a:gd name="connsiteY7" fmla="*/ 499424 h 1462474"/>
                  <a:gd name="connsiteX8" fmla="*/ 216 w 3063389"/>
                  <a:gd name="connsiteY8" fmla="*/ 319795 h 1462474"/>
                  <a:gd name="connsiteX9" fmla="*/ 3063390 w 3063389"/>
                  <a:gd name="connsiteY9" fmla="*/ 319795 h 1462474"/>
                  <a:gd name="connsiteX10" fmla="*/ 2203846 w 3063389"/>
                  <a:gd name="connsiteY10" fmla="*/ 848546 h 1462474"/>
                  <a:gd name="connsiteX11" fmla="*/ 2203846 w 3063389"/>
                  <a:gd name="connsiteY11" fmla="*/ 1462475 h 1462474"/>
                  <a:gd name="connsiteX12" fmla="*/ 2203846 w 3063389"/>
                  <a:gd name="connsiteY12" fmla="*/ 0 h 1462474"/>
                  <a:gd name="connsiteX13" fmla="*/ 2203846 w 3063389"/>
                  <a:gd name="connsiteY13" fmla="*/ 495758 h 146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63389" h="1462474">
                    <a:moveTo>
                      <a:pt x="0" y="1164028"/>
                    </a:moveTo>
                    <a:lnTo>
                      <a:pt x="3063390" y="1164028"/>
                    </a:lnTo>
                    <a:moveTo>
                      <a:pt x="216" y="843370"/>
                    </a:moveTo>
                    <a:lnTo>
                      <a:pt x="3063390" y="843370"/>
                    </a:lnTo>
                    <a:moveTo>
                      <a:pt x="216" y="671289"/>
                    </a:moveTo>
                    <a:lnTo>
                      <a:pt x="3063390" y="671289"/>
                    </a:lnTo>
                    <a:moveTo>
                      <a:pt x="216" y="499424"/>
                    </a:moveTo>
                    <a:lnTo>
                      <a:pt x="3063390" y="499424"/>
                    </a:lnTo>
                    <a:moveTo>
                      <a:pt x="216" y="319795"/>
                    </a:moveTo>
                    <a:lnTo>
                      <a:pt x="3063390" y="319795"/>
                    </a:lnTo>
                    <a:moveTo>
                      <a:pt x="2203846" y="848546"/>
                    </a:moveTo>
                    <a:lnTo>
                      <a:pt x="2203846" y="1462475"/>
                    </a:lnTo>
                    <a:moveTo>
                      <a:pt x="2203846" y="0"/>
                    </a:moveTo>
                    <a:lnTo>
                      <a:pt x="2203846" y="495758"/>
                    </a:lnTo>
                  </a:path>
                </a:pathLst>
              </a:custGeom>
              <a:noFill/>
              <a:ln w="10775"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7" name="Freeform: Shape 156">
                <a:extLst>
                  <a:ext uri="{FF2B5EF4-FFF2-40B4-BE49-F238E27FC236}">
                    <a16:creationId xmlns="" xmlns:a16="http://schemas.microsoft.com/office/drawing/2014/main" id="{35BDE821-F636-AC81-50B4-9CB785F39CE9}"/>
                  </a:ext>
                </a:extLst>
              </p:cNvPr>
              <p:cNvSpPr/>
              <p:nvPr/>
            </p:nvSpPr>
            <p:spPr>
              <a:xfrm>
                <a:off x="2284901" y="2815338"/>
                <a:ext cx="3057351" cy="1468296"/>
              </a:xfrm>
              <a:custGeom>
                <a:avLst/>
                <a:gdLst>
                  <a:gd name="connsiteX0" fmla="*/ 3057352 w 3057351"/>
                  <a:gd name="connsiteY0" fmla="*/ 0 h 1468296"/>
                  <a:gd name="connsiteX1" fmla="*/ 3057352 w 3057351"/>
                  <a:gd name="connsiteY1" fmla="*/ 1468297 h 1468296"/>
                  <a:gd name="connsiteX2" fmla="*/ 0 w 3057351"/>
                  <a:gd name="connsiteY2" fmla="*/ 0 h 1468296"/>
                  <a:gd name="connsiteX3" fmla="*/ 0 w 3057351"/>
                  <a:gd name="connsiteY3" fmla="*/ 1468297 h 1468296"/>
                </a:gdLst>
                <a:ahLst/>
                <a:cxnLst>
                  <a:cxn ang="0">
                    <a:pos x="connsiteX0" y="connsiteY0"/>
                  </a:cxn>
                  <a:cxn ang="0">
                    <a:pos x="connsiteX1" y="connsiteY1"/>
                  </a:cxn>
                  <a:cxn ang="0">
                    <a:pos x="connsiteX2" y="connsiteY2"/>
                  </a:cxn>
                  <a:cxn ang="0">
                    <a:pos x="connsiteX3" y="connsiteY3"/>
                  </a:cxn>
                </a:cxnLst>
                <a:rect l="l" t="t" r="r" b="b"/>
                <a:pathLst>
                  <a:path w="3057351" h="1468296">
                    <a:moveTo>
                      <a:pt x="3057352" y="0"/>
                    </a:moveTo>
                    <a:lnTo>
                      <a:pt x="3057352" y="1468297"/>
                    </a:lnTo>
                    <a:moveTo>
                      <a:pt x="0" y="0"/>
                    </a:moveTo>
                    <a:lnTo>
                      <a:pt x="0" y="1468297"/>
                    </a:lnTo>
                  </a:path>
                </a:pathLst>
              </a:custGeom>
              <a:noFill/>
              <a:ln w="28575" cap="flat">
                <a:solidFill>
                  <a:srgbClr val="32186B"/>
                </a:solidFill>
                <a:prstDash val="solid"/>
                <a:round/>
              </a:ln>
            </p:spPr>
            <p:txBody>
              <a:bodyPr rtlCol="0" anchor="ctr"/>
              <a:lstStyle/>
              <a:p>
                <a:endParaRPr lang="en-US" sz="900">
                  <a:latin typeface="Arial" panose="020B0604020202020204" pitchFamily="34" charset="0"/>
                  <a:cs typeface="Arial" panose="020B0604020202020204" pitchFamily="34" charset="0"/>
                </a:endParaRPr>
              </a:p>
            </p:txBody>
          </p:sp>
          <p:sp>
            <p:nvSpPr>
              <p:cNvPr id="158" name="Freeform: Shape 157">
                <a:extLst>
                  <a:ext uri="{FF2B5EF4-FFF2-40B4-BE49-F238E27FC236}">
                    <a16:creationId xmlns="" xmlns:a16="http://schemas.microsoft.com/office/drawing/2014/main" id="{A96BA051-476A-7A68-6FFC-523A3B5C42F9}"/>
                  </a:ext>
                </a:extLst>
              </p:cNvPr>
              <p:cNvSpPr/>
              <p:nvPr/>
            </p:nvSpPr>
            <p:spPr>
              <a:xfrm>
                <a:off x="2281882" y="2818142"/>
                <a:ext cx="3063389" cy="1465493"/>
              </a:xfrm>
              <a:custGeom>
                <a:avLst/>
                <a:gdLst>
                  <a:gd name="connsiteX0" fmla="*/ 0 w 3063389"/>
                  <a:gd name="connsiteY0" fmla="*/ 1465493 h 1465493"/>
                  <a:gd name="connsiteX1" fmla="*/ 3063390 w 3063389"/>
                  <a:gd name="connsiteY1" fmla="*/ 1465493 h 1465493"/>
                  <a:gd name="connsiteX2" fmla="*/ 0 w 3063389"/>
                  <a:gd name="connsiteY2" fmla="*/ 0 h 1465493"/>
                  <a:gd name="connsiteX3" fmla="*/ 3063390 w 3063389"/>
                  <a:gd name="connsiteY3" fmla="*/ 0 h 1465493"/>
                </a:gdLst>
                <a:ahLst/>
                <a:cxnLst>
                  <a:cxn ang="0">
                    <a:pos x="connsiteX0" y="connsiteY0"/>
                  </a:cxn>
                  <a:cxn ang="0">
                    <a:pos x="connsiteX1" y="connsiteY1"/>
                  </a:cxn>
                  <a:cxn ang="0">
                    <a:pos x="connsiteX2" y="connsiteY2"/>
                  </a:cxn>
                  <a:cxn ang="0">
                    <a:pos x="connsiteX3" y="connsiteY3"/>
                  </a:cxn>
                </a:cxnLst>
                <a:rect l="l" t="t" r="r" b="b"/>
                <a:pathLst>
                  <a:path w="3063389" h="1465493">
                    <a:moveTo>
                      <a:pt x="0" y="1465493"/>
                    </a:moveTo>
                    <a:lnTo>
                      <a:pt x="3063390" y="1465493"/>
                    </a:lnTo>
                    <a:moveTo>
                      <a:pt x="0" y="0"/>
                    </a:moveTo>
                    <a:lnTo>
                      <a:pt x="3063390" y="0"/>
                    </a:lnTo>
                  </a:path>
                </a:pathLst>
              </a:custGeom>
              <a:noFill/>
              <a:ln w="25400" cap="flat">
                <a:solidFill>
                  <a:srgbClr val="32186B"/>
                </a:solidFill>
                <a:prstDash val="solid"/>
                <a:miter/>
              </a:ln>
            </p:spPr>
            <p:txBody>
              <a:bodyPr rtlCol="0" anchor="ctr"/>
              <a:lstStyle/>
              <a:p>
                <a:endParaRPr lang="en-US" sz="900">
                  <a:latin typeface="Arial" panose="020B0604020202020204" pitchFamily="34" charset="0"/>
                  <a:cs typeface="Arial" panose="020B0604020202020204" pitchFamily="34" charset="0"/>
                </a:endParaRPr>
              </a:p>
            </p:txBody>
          </p:sp>
          <p:sp>
            <p:nvSpPr>
              <p:cNvPr id="159" name="TextBox 158">
                <a:extLst>
                  <a:ext uri="{FF2B5EF4-FFF2-40B4-BE49-F238E27FC236}">
                    <a16:creationId xmlns="" xmlns:a16="http://schemas.microsoft.com/office/drawing/2014/main" id="{C80D0A13-3DA8-A225-6076-FB2C48F6AEE6}"/>
                  </a:ext>
                </a:extLst>
              </p:cNvPr>
              <p:cNvSpPr txBox="1"/>
              <p:nvPr/>
            </p:nvSpPr>
            <p:spPr>
              <a:xfrm>
                <a:off x="3602888" y="2775656"/>
                <a:ext cx="741972" cy="212329"/>
              </a:xfrm>
              <a:prstGeom prst="rect">
                <a:avLst/>
              </a:prstGeom>
              <a:noFill/>
            </p:spPr>
            <p:txBody>
              <a:bodyPr wrap="none" rtlCol="0">
                <a:spAutoFit/>
              </a:bodyPr>
              <a:lstStyle/>
              <a:p>
                <a:pPr algn="l"/>
                <a:r>
                  <a:rPr lang="en-US" sz="900" b="1" spc="0" baseline="0">
                    <a:ln/>
                    <a:solidFill>
                      <a:srgbClr val="181815"/>
                    </a:solidFill>
                    <a:latin typeface="Arial" panose="020B0604020202020204" pitchFamily="34" charset="0"/>
                    <a:cs typeface="Arial" panose="020B0604020202020204" pitchFamily="34" charset="0"/>
                    <a:sym typeface="Univers 55"/>
                    <a:rtl val="0"/>
                  </a:rPr>
                  <a:t>Elacestrant</a:t>
                </a:r>
              </a:p>
            </p:txBody>
          </p:sp>
          <p:sp>
            <p:nvSpPr>
              <p:cNvPr id="160" name="TextBox 159">
                <a:extLst>
                  <a:ext uri="{FF2B5EF4-FFF2-40B4-BE49-F238E27FC236}">
                    <a16:creationId xmlns="" xmlns:a16="http://schemas.microsoft.com/office/drawing/2014/main" id="{B8B926CC-B48B-0039-1362-B7E9046B410B}"/>
                  </a:ext>
                </a:extLst>
              </p:cNvPr>
              <p:cNvSpPr txBox="1"/>
              <p:nvPr/>
            </p:nvSpPr>
            <p:spPr>
              <a:xfrm>
                <a:off x="3683753" y="2930917"/>
                <a:ext cx="603369" cy="212329"/>
              </a:xfrm>
              <a:prstGeom prst="rect">
                <a:avLst/>
              </a:prstGeom>
              <a:noFill/>
            </p:spPr>
            <p:txBody>
              <a:bodyPr wrap="none" rtlCol="0">
                <a:spAutoFit/>
              </a:bodyPr>
              <a:lstStyle/>
              <a:p>
                <a:pPr algn="l"/>
                <a:r>
                  <a:rPr lang="en-US" sz="900" b="1" spc="0" baseline="0">
                    <a:ln/>
                    <a:solidFill>
                      <a:srgbClr val="181815"/>
                    </a:solidFill>
                    <a:latin typeface="Arial" panose="020B0604020202020204" pitchFamily="34" charset="0"/>
                    <a:cs typeface="Arial" panose="020B0604020202020204" pitchFamily="34" charset="0"/>
                    <a:sym typeface="Univers 55"/>
                    <a:rtl val="0"/>
                  </a:rPr>
                  <a:t>(n = 239)</a:t>
                </a:r>
              </a:p>
            </p:txBody>
          </p:sp>
          <p:sp>
            <p:nvSpPr>
              <p:cNvPr id="161" name="TextBox 160">
                <a:extLst>
                  <a:ext uri="{FF2B5EF4-FFF2-40B4-BE49-F238E27FC236}">
                    <a16:creationId xmlns="" xmlns:a16="http://schemas.microsoft.com/office/drawing/2014/main" id="{1B8CAE00-BEAD-99E5-A84B-4E48630BACD7}"/>
                  </a:ext>
                </a:extLst>
              </p:cNvPr>
              <p:cNvSpPr txBox="1"/>
              <p:nvPr/>
            </p:nvSpPr>
            <p:spPr>
              <a:xfrm>
                <a:off x="4684325" y="2775656"/>
                <a:ext cx="399886" cy="212329"/>
              </a:xfrm>
              <a:prstGeom prst="rect">
                <a:avLst/>
              </a:prstGeom>
              <a:noFill/>
            </p:spPr>
            <p:txBody>
              <a:bodyPr wrap="none" rtlCol="0">
                <a:spAutoFit/>
              </a:bodyPr>
              <a:lstStyle/>
              <a:p>
                <a:pPr algn="l"/>
                <a:r>
                  <a:rPr lang="en-US" sz="900" b="1" spc="0" baseline="0">
                    <a:ln/>
                    <a:solidFill>
                      <a:srgbClr val="181815"/>
                    </a:solidFill>
                    <a:latin typeface="Arial" panose="020B0604020202020204" pitchFamily="34" charset="0"/>
                    <a:cs typeface="Arial" panose="020B0604020202020204" pitchFamily="34" charset="0"/>
                    <a:sym typeface="Univers 55"/>
                    <a:rtl val="0"/>
                  </a:rPr>
                  <a:t>SOC</a:t>
                </a:r>
              </a:p>
            </p:txBody>
          </p:sp>
          <p:sp>
            <p:nvSpPr>
              <p:cNvPr id="162" name="TextBox 161">
                <a:extLst>
                  <a:ext uri="{FF2B5EF4-FFF2-40B4-BE49-F238E27FC236}">
                    <a16:creationId xmlns="" xmlns:a16="http://schemas.microsoft.com/office/drawing/2014/main" id="{5CB30AA2-7B40-252F-2A71-E30979B67C4B}"/>
                  </a:ext>
                </a:extLst>
              </p:cNvPr>
              <p:cNvSpPr txBox="1"/>
              <p:nvPr/>
            </p:nvSpPr>
            <p:spPr>
              <a:xfrm>
                <a:off x="4556666" y="2930917"/>
                <a:ext cx="603369" cy="212329"/>
              </a:xfrm>
              <a:prstGeom prst="rect">
                <a:avLst/>
              </a:prstGeom>
              <a:noFill/>
            </p:spPr>
            <p:txBody>
              <a:bodyPr wrap="none" rtlCol="0">
                <a:spAutoFit/>
              </a:bodyPr>
              <a:lstStyle/>
              <a:p>
                <a:pPr algn="l"/>
                <a:r>
                  <a:rPr lang="en-US" sz="900" b="1" spc="0" baseline="0">
                    <a:ln/>
                    <a:solidFill>
                      <a:srgbClr val="181815"/>
                    </a:solidFill>
                    <a:latin typeface="Arial" panose="020B0604020202020204" pitchFamily="34" charset="0"/>
                    <a:cs typeface="Arial" panose="020B0604020202020204" pitchFamily="34" charset="0"/>
                    <a:sym typeface="Univers 55"/>
                    <a:rtl val="0"/>
                  </a:rPr>
                  <a:t>(n = 238)</a:t>
                </a:r>
              </a:p>
            </p:txBody>
          </p:sp>
          <p:sp>
            <p:nvSpPr>
              <p:cNvPr id="163" name="TextBox 162">
                <a:extLst>
                  <a:ext uri="{FF2B5EF4-FFF2-40B4-BE49-F238E27FC236}">
                    <a16:creationId xmlns="" xmlns:a16="http://schemas.microsoft.com/office/drawing/2014/main" id="{80E1077E-0B54-4460-3023-483CE9250EF9}"/>
                  </a:ext>
                </a:extLst>
              </p:cNvPr>
              <p:cNvSpPr txBox="1"/>
              <p:nvPr/>
            </p:nvSpPr>
            <p:spPr>
              <a:xfrm>
                <a:off x="2232708" y="3096098"/>
                <a:ext cx="913015"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Events, No. (%)</a:t>
                </a:r>
              </a:p>
            </p:txBody>
          </p:sp>
          <p:sp>
            <p:nvSpPr>
              <p:cNvPr id="164" name="TextBox 163">
                <a:extLst>
                  <a:ext uri="{FF2B5EF4-FFF2-40B4-BE49-F238E27FC236}">
                    <a16:creationId xmlns="" xmlns:a16="http://schemas.microsoft.com/office/drawing/2014/main" id="{EB09A57C-7EBA-0B3C-AA07-7B15D813B0E6}"/>
                  </a:ext>
                </a:extLst>
              </p:cNvPr>
              <p:cNvSpPr txBox="1"/>
              <p:nvPr/>
            </p:nvSpPr>
            <p:spPr>
              <a:xfrm>
                <a:off x="2232708" y="3267748"/>
                <a:ext cx="77146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HR (95% CI)</a:t>
                </a:r>
              </a:p>
            </p:txBody>
          </p:sp>
          <p:sp>
            <p:nvSpPr>
              <p:cNvPr id="165" name="TextBox 164">
                <a:extLst>
                  <a:ext uri="{FF2B5EF4-FFF2-40B4-BE49-F238E27FC236}">
                    <a16:creationId xmlns="" xmlns:a16="http://schemas.microsoft.com/office/drawing/2014/main" id="{23D6D4AF-9966-22F6-9CAE-0EFD08F3E5DD}"/>
                  </a:ext>
                </a:extLst>
              </p:cNvPr>
              <p:cNvSpPr txBox="1"/>
              <p:nvPr/>
            </p:nvSpPr>
            <p:spPr>
              <a:xfrm>
                <a:off x="2376108" y="3439398"/>
                <a:ext cx="240640" cy="212329"/>
              </a:xfrm>
              <a:prstGeom prst="rect">
                <a:avLst/>
              </a:prstGeom>
              <a:noFill/>
            </p:spPr>
            <p:txBody>
              <a:bodyPr wrap="none" rtlCol="0">
                <a:spAutoFit/>
              </a:bodyPr>
              <a:lstStyle/>
              <a:p>
                <a:pPr algn="l"/>
                <a:r>
                  <a:rPr lang="en-US" sz="900" i="1" spc="0" baseline="0">
                    <a:ln/>
                    <a:solidFill>
                      <a:srgbClr val="181815"/>
                    </a:solidFill>
                    <a:latin typeface="Arial" panose="020B0604020202020204" pitchFamily="34" charset="0"/>
                    <a:cs typeface="Arial" panose="020B0604020202020204" pitchFamily="34" charset="0"/>
                    <a:sym typeface="Univers 55"/>
                    <a:rtl val="0"/>
                  </a:rPr>
                  <a:t>P</a:t>
                </a:r>
              </a:p>
            </p:txBody>
          </p:sp>
          <p:sp>
            <p:nvSpPr>
              <p:cNvPr id="166" name="TextBox 165">
                <a:extLst>
                  <a:ext uri="{FF2B5EF4-FFF2-40B4-BE49-F238E27FC236}">
                    <a16:creationId xmlns="" xmlns:a16="http://schemas.microsoft.com/office/drawing/2014/main" id="{47C6093A-2263-B05C-443F-4F042240BCAC}"/>
                  </a:ext>
                </a:extLst>
              </p:cNvPr>
              <p:cNvSpPr txBox="1"/>
              <p:nvPr/>
            </p:nvSpPr>
            <p:spPr>
              <a:xfrm>
                <a:off x="2232708" y="3611048"/>
                <a:ext cx="895321"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6-month OS, %</a:t>
                </a:r>
              </a:p>
            </p:txBody>
          </p:sp>
          <p:sp>
            <p:nvSpPr>
              <p:cNvPr id="167" name="TextBox 166">
                <a:extLst>
                  <a:ext uri="{FF2B5EF4-FFF2-40B4-BE49-F238E27FC236}">
                    <a16:creationId xmlns="" xmlns:a16="http://schemas.microsoft.com/office/drawing/2014/main" id="{31D9BEDD-2AB6-BBF0-672C-A33484587AAB}"/>
                  </a:ext>
                </a:extLst>
              </p:cNvPr>
              <p:cNvSpPr txBox="1"/>
              <p:nvPr/>
            </p:nvSpPr>
            <p:spPr>
              <a:xfrm>
                <a:off x="2232708" y="3766309"/>
                <a:ext cx="58862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(95% CI)</a:t>
                </a:r>
              </a:p>
            </p:txBody>
          </p:sp>
          <p:sp>
            <p:nvSpPr>
              <p:cNvPr id="168" name="TextBox 167">
                <a:extLst>
                  <a:ext uri="{FF2B5EF4-FFF2-40B4-BE49-F238E27FC236}">
                    <a16:creationId xmlns="" xmlns:a16="http://schemas.microsoft.com/office/drawing/2014/main" id="{7092AEEF-7B75-AD75-69F2-AA34BD7D007A}"/>
                  </a:ext>
                </a:extLst>
              </p:cNvPr>
              <p:cNvSpPr txBox="1"/>
              <p:nvPr/>
            </p:nvSpPr>
            <p:spPr>
              <a:xfrm>
                <a:off x="2232708" y="3919845"/>
                <a:ext cx="954301"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12-month OS, %</a:t>
                </a:r>
              </a:p>
            </p:txBody>
          </p:sp>
          <p:sp>
            <p:nvSpPr>
              <p:cNvPr id="169" name="TextBox 168">
                <a:extLst>
                  <a:ext uri="{FF2B5EF4-FFF2-40B4-BE49-F238E27FC236}">
                    <a16:creationId xmlns="" xmlns:a16="http://schemas.microsoft.com/office/drawing/2014/main" id="{E1E05775-E94B-9B05-C403-ECA59C8ADF33}"/>
                  </a:ext>
                </a:extLst>
              </p:cNvPr>
              <p:cNvSpPr txBox="1"/>
              <p:nvPr/>
            </p:nvSpPr>
            <p:spPr>
              <a:xfrm>
                <a:off x="2232708" y="4075106"/>
                <a:ext cx="58862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(95% CI)</a:t>
                </a:r>
              </a:p>
            </p:txBody>
          </p:sp>
          <p:sp>
            <p:nvSpPr>
              <p:cNvPr id="170" name="TextBox 169">
                <a:extLst>
                  <a:ext uri="{FF2B5EF4-FFF2-40B4-BE49-F238E27FC236}">
                    <a16:creationId xmlns="" xmlns:a16="http://schemas.microsoft.com/office/drawing/2014/main" id="{C7E2338F-A7AD-D489-40A2-2F2C1EC21987}"/>
                  </a:ext>
                </a:extLst>
              </p:cNvPr>
              <p:cNvSpPr txBox="1"/>
              <p:nvPr/>
            </p:nvSpPr>
            <p:spPr>
              <a:xfrm>
                <a:off x="3689144" y="3096098"/>
                <a:ext cx="59452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70 (29.3)</a:t>
                </a:r>
              </a:p>
            </p:txBody>
          </p:sp>
          <p:sp>
            <p:nvSpPr>
              <p:cNvPr id="171" name="TextBox 170">
                <a:extLst>
                  <a:ext uri="{FF2B5EF4-FFF2-40B4-BE49-F238E27FC236}">
                    <a16:creationId xmlns="" xmlns:a16="http://schemas.microsoft.com/office/drawing/2014/main" id="{BBA0161C-5C8E-CFCF-794D-5B0C673D89CD}"/>
                  </a:ext>
                </a:extLst>
              </p:cNvPr>
              <p:cNvSpPr txBox="1"/>
              <p:nvPr/>
            </p:nvSpPr>
            <p:spPr>
              <a:xfrm>
                <a:off x="3822194" y="3616655"/>
                <a:ext cx="37629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93.0</a:t>
                </a:r>
              </a:p>
            </p:txBody>
          </p:sp>
          <p:sp>
            <p:nvSpPr>
              <p:cNvPr id="172" name="TextBox 171">
                <a:extLst>
                  <a:ext uri="{FF2B5EF4-FFF2-40B4-BE49-F238E27FC236}">
                    <a16:creationId xmlns="" xmlns:a16="http://schemas.microsoft.com/office/drawing/2014/main" id="{B7BEFBD5-5622-99FB-C0D6-6C12A460BE3A}"/>
                  </a:ext>
                </a:extLst>
              </p:cNvPr>
              <p:cNvSpPr txBox="1"/>
              <p:nvPr/>
            </p:nvSpPr>
            <p:spPr>
              <a:xfrm>
                <a:off x="3556094" y="3771700"/>
                <a:ext cx="80095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(89.7 to 96.3)</a:t>
                </a:r>
              </a:p>
            </p:txBody>
          </p:sp>
          <p:sp>
            <p:nvSpPr>
              <p:cNvPr id="173" name="TextBox 172">
                <a:extLst>
                  <a:ext uri="{FF2B5EF4-FFF2-40B4-BE49-F238E27FC236}">
                    <a16:creationId xmlns="" xmlns:a16="http://schemas.microsoft.com/office/drawing/2014/main" id="{119B7A8B-036D-208E-D567-5478A1791F6F}"/>
                  </a:ext>
                </a:extLst>
              </p:cNvPr>
              <p:cNvSpPr txBox="1"/>
              <p:nvPr/>
            </p:nvSpPr>
            <p:spPr>
              <a:xfrm>
                <a:off x="3822194" y="3925452"/>
                <a:ext cx="37629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79.3</a:t>
                </a:r>
              </a:p>
            </p:txBody>
          </p:sp>
          <p:sp>
            <p:nvSpPr>
              <p:cNvPr id="174" name="TextBox 173">
                <a:extLst>
                  <a:ext uri="{FF2B5EF4-FFF2-40B4-BE49-F238E27FC236}">
                    <a16:creationId xmlns="" xmlns:a16="http://schemas.microsoft.com/office/drawing/2014/main" id="{ED20032C-EB8D-7B05-3D25-0ACEC9DDFF13}"/>
                  </a:ext>
                </a:extLst>
              </p:cNvPr>
              <p:cNvSpPr txBox="1"/>
              <p:nvPr/>
            </p:nvSpPr>
            <p:spPr>
              <a:xfrm>
                <a:off x="3556094" y="4080713"/>
                <a:ext cx="80095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(73.8 to 84.7)</a:t>
                </a:r>
              </a:p>
            </p:txBody>
          </p:sp>
          <p:sp>
            <p:nvSpPr>
              <p:cNvPr id="175" name="TextBox 174">
                <a:extLst>
                  <a:ext uri="{FF2B5EF4-FFF2-40B4-BE49-F238E27FC236}">
                    <a16:creationId xmlns="" xmlns:a16="http://schemas.microsoft.com/office/drawing/2014/main" id="{FC9E1B59-C03C-5A63-AB58-F8D0CC653551}"/>
                  </a:ext>
                </a:extLst>
              </p:cNvPr>
              <p:cNvSpPr txBox="1"/>
              <p:nvPr/>
            </p:nvSpPr>
            <p:spPr>
              <a:xfrm>
                <a:off x="4695107" y="3616655"/>
                <a:ext cx="37629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85.2</a:t>
                </a:r>
              </a:p>
            </p:txBody>
          </p:sp>
          <p:sp>
            <p:nvSpPr>
              <p:cNvPr id="176" name="TextBox 175">
                <a:extLst>
                  <a:ext uri="{FF2B5EF4-FFF2-40B4-BE49-F238E27FC236}">
                    <a16:creationId xmlns="" xmlns:a16="http://schemas.microsoft.com/office/drawing/2014/main" id="{101D9FB6-F399-CA89-86FF-EC0D0E58EC4A}"/>
                  </a:ext>
                </a:extLst>
              </p:cNvPr>
              <p:cNvSpPr txBox="1"/>
              <p:nvPr/>
            </p:nvSpPr>
            <p:spPr>
              <a:xfrm>
                <a:off x="4429006" y="3771700"/>
                <a:ext cx="80095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(80.5 to 90.0)</a:t>
                </a:r>
              </a:p>
            </p:txBody>
          </p:sp>
          <p:sp>
            <p:nvSpPr>
              <p:cNvPr id="177" name="TextBox 176">
                <a:extLst>
                  <a:ext uri="{FF2B5EF4-FFF2-40B4-BE49-F238E27FC236}">
                    <a16:creationId xmlns="" xmlns:a16="http://schemas.microsoft.com/office/drawing/2014/main" id="{0E11FF73-70F6-DA80-9A59-1C2454F07A82}"/>
                  </a:ext>
                </a:extLst>
              </p:cNvPr>
              <p:cNvSpPr txBox="1"/>
              <p:nvPr/>
            </p:nvSpPr>
            <p:spPr>
              <a:xfrm>
                <a:off x="4695107" y="3925452"/>
                <a:ext cx="37629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73.3</a:t>
                </a:r>
              </a:p>
            </p:txBody>
          </p:sp>
          <p:sp>
            <p:nvSpPr>
              <p:cNvPr id="178" name="TextBox 177">
                <a:extLst>
                  <a:ext uri="{FF2B5EF4-FFF2-40B4-BE49-F238E27FC236}">
                    <a16:creationId xmlns="" xmlns:a16="http://schemas.microsoft.com/office/drawing/2014/main" id="{4FEE7397-C982-24CD-DD27-1603179B3C01}"/>
                  </a:ext>
                </a:extLst>
              </p:cNvPr>
              <p:cNvSpPr txBox="1"/>
              <p:nvPr/>
            </p:nvSpPr>
            <p:spPr>
              <a:xfrm>
                <a:off x="4429006" y="4080713"/>
                <a:ext cx="80095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(67.2 to 79.4)</a:t>
                </a:r>
              </a:p>
            </p:txBody>
          </p:sp>
          <p:sp>
            <p:nvSpPr>
              <p:cNvPr id="179" name="TextBox 178">
                <a:extLst>
                  <a:ext uri="{FF2B5EF4-FFF2-40B4-BE49-F238E27FC236}">
                    <a16:creationId xmlns="" xmlns:a16="http://schemas.microsoft.com/office/drawing/2014/main" id="{A49162C0-B8CD-BFBB-F21B-56F1AB1B447C}"/>
                  </a:ext>
                </a:extLst>
              </p:cNvPr>
              <p:cNvSpPr txBox="1"/>
              <p:nvPr/>
            </p:nvSpPr>
            <p:spPr>
              <a:xfrm>
                <a:off x="4562057" y="3096098"/>
                <a:ext cx="59452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79 (33.2)</a:t>
                </a:r>
              </a:p>
            </p:txBody>
          </p:sp>
          <p:sp>
            <p:nvSpPr>
              <p:cNvPr id="180" name="TextBox 179">
                <a:extLst>
                  <a:ext uri="{FF2B5EF4-FFF2-40B4-BE49-F238E27FC236}">
                    <a16:creationId xmlns="" xmlns:a16="http://schemas.microsoft.com/office/drawing/2014/main" id="{3DBF6EF1-4264-14FA-5EC9-84FC64F9DDA1}"/>
                  </a:ext>
                </a:extLst>
              </p:cNvPr>
              <p:cNvSpPr txBox="1"/>
              <p:nvPr/>
            </p:nvSpPr>
            <p:spPr>
              <a:xfrm>
                <a:off x="3857128" y="3270336"/>
                <a:ext cx="1036874"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0.75 (0.54 to 1.04)</a:t>
                </a:r>
              </a:p>
            </p:txBody>
          </p:sp>
          <p:sp>
            <p:nvSpPr>
              <p:cNvPr id="181" name="TextBox 180">
                <a:extLst>
                  <a:ext uri="{FF2B5EF4-FFF2-40B4-BE49-F238E27FC236}">
                    <a16:creationId xmlns="" xmlns:a16="http://schemas.microsoft.com/office/drawing/2014/main" id="{EB035E34-EFB8-ED7F-A7A7-EEF61ACCE952}"/>
                  </a:ext>
                </a:extLst>
              </p:cNvPr>
              <p:cNvSpPr txBox="1"/>
              <p:nvPr/>
            </p:nvSpPr>
            <p:spPr>
              <a:xfrm>
                <a:off x="4076434" y="3441770"/>
                <a:ext cx="682992" cy="212329"/>
              </a:xfrm>
              <a:prstGeom prst="rect">
                <a:avLst/>
              </a:prstGeom>
              <a:noFill/>
            </p:spPr>
            <p:txBody>
              <a:bodyPr wrap="none" rtlCol="0">
                <a:spAutoFit/>
              </a:bodyPr>
              <a:lstStyle/>
              <a:p>
                <a:pPr algn="l"/>
                <a:r>
                  <a:rPr lang="en-US" sz="900" spc="0" baseline="0">
                    <a:ln/>
                    <a:solidFill>
                      <a:srgbClr val="181815"/>
                    </a:solidFill>
                    <a:latin typeface="Arial" panose="020B0604020202020204" pitchFamily="34" charset="0"/>
                    <a:cs typeface="Arial" panose="020B0604020202020204" pitchFamily="34" charset="0"/>
                    <a:sym typeface="Univers"/>
                    <a:rtl val="0"/>
                  </a:rPr>
                  <a:t>.0821 (NS)</a:t>
                </a:r>
              </a:p>
            </p:txBody>
          </p:sp>
        </p:grpSp>
        <p:sp>
          <p:nvSpPr>
            <p:cNvPr id="183" name="TextBox 182">
              <a:extLst>
                <a:ext uri="{FF2B5EF4-FFF2-40B4-BE49-F238E27FC236}">
                  <a16:creationId xmlns="" xmlns:a16="http://schemas.microsoft.com/office/drawing/2014/main" id="{BA6319A9-891C-257C-BC51-207C62BAABCF}"/>
                </a:ext>
              </a:extLst>
            </p:cNvPr>
            <p:cNvSpPr txBox="1"/>
            <p:nvPr/>
          </p:nvSpPr>
          <p:spPr>
            <a:xfrm>
              <a:off x="1296396" y="896046"/>
              <a:ext cx="287258" cy="311416"/>
            </a:xfrm>
            <a:prstGeom prst="rect">
              <a:avLst/>
            </a:prstGeom>
            <a:noFill/>
          </p:spPr>
          <p:txBody>
            <a:bodyPr wrap="square" rtlCol="0">
              <a:spAutoFit/>
            </a:bodyPr>
            <a:lstStyle/>
            <a:p>
              <a:pPr algn="l"/>
              <a:r>
                <a:rPr lang="en-US" sz="1600" b="1" spc="0" baseline="0">
                  <a:ln/>
                  <a:solidFill>
                    <a:srgbClr val="000000"/>
                  </a:solidFill>
                  <a:latin typeface="Arial" panose="020B0604020202020204" pitchFamily="34" charset="0"/>
                  <a:cs typeface="Arial" panose="020B0604020202020204" pitchFamily="34" charset="0"/>
                  <a:sym typeface="Helvetica"/>
                  <a:rtl val="0"/>
                </a:rPr>
                <a:t>A</a:t>
              </a:r>
            </a:p>
          </p:txBody>
        </p:sp>
      </p:grpSp>
      <p:pic>
        <p:nvPicPr>
          <p:cNvPr id="188" name="Picture 2" descr="Woman face combined with pink ribbon clipart image, breast cancer awareness  - free svg file for members - SVG Heart">
            <a:extLst>
              <a:ext uri="{FF2B5EF4-FFF2-40B4-BE49-F238E27FC236}">
                <a16:creationId xmlns="" xmlns:a16="http://schemas.microsoft.com/office/drawing/2014/main" id="{A47AA6D1-0CAD-E7AD-9040-4682FDE5C8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118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C5275759-F8FA-5AF2-A3C5-F07C6D2F2C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945" y="549797"/>
            <a:ext cx="8999356" cy="5758406"/>
          </a:xfrm>
          <a:prstGeom prst="rect">
            <a:avLst/>
          </a:prstGeom>
          <a:ln w="28575">
            <a:solidFill>
              <a:srgbClr val="C9476F"/>
            </a:solidFill>
          </a:ln>
        </p:spPr>
      </p:pic>
      <p:pic>
        <p:nvPicPr>
          <p:cNvPr id="3" name="Picture 2" descr="Woman face combined with pink ribbon clipart image, breast cancer awareness  - free svg file for members - SVG Heart">
            <a:extLst>
              <a:ext uri="{FF2B5EF4-FFF2-40B4-BE49-F238E27FC236}">
                <a16:creationId xmlns="" xmlns:a16="http://schemas.microsoft.com/office/drawing/2014/main" id="{3AF4F1DE-641D-3ACF-99EE-B35B5D2145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351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oman face combined with pink ribbon clipart image, breast cancer awareness  - free svg file for members - SVG Heart">
            <a:extLst>
              <a:ext uri="{FF2B5EF4-FFF2-40B4-BE49-F238E27FC236}">
                <a16:creationId xmlns="" xmlns:a16="http://schemas.microsoft.com/office/drawing/2014/main" id="{3AF4F1DE-641D-3ACF-99EE-B35B5D2145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 xmlns:a16="http://schemas.microsoft.com/office/drawing/2014/main" id="{1978CC54-7D71-0E64-8004-3146DA355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319" y="680810"/>
            <a:ext cx="10058400" cy="5692707"/>
          </a:xfrm>
          <a:prstGeom prst="rect">
            <a:avLst/>
          </a:prstGeom>
          <a:ln w="28575">
            <a:solidFill>
              <a:srgbClr val="C9476F"/>
            </a:solidFill>
          </a:ln>
        </p:spPr>
      </p:pic>
    </p:spTree>
    <p:extLst>
      <p:ext uri="{BB962C8B-B14F-4D97-AF65-F5344CB8AC3E}">
        <p14:creationId xmlns:p14="http://schemas.microsoft.com/office/powerpoint/2010/main" val="3818909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oman face combined with pink ribbon clipart image, breast cancer awareness  - free svg file for members - SVG Heart">
            <a:extLst>
              <a:ext uri="{FF2B5EF4-FFF2-40B4-BE49-F238E27FC236}">
                <a16:creationId xmlns="" xmlns:a16="http://schemas.microsoft.com/office/drawing/2014/main" id="{3AF4F1DE-641D-3ACF-99EE-B35B5D2145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 xmlns:a16="http://schemas.microsoft.com/office/drawing/2014/main" id="{91E44D5E-1402-E286-9C0E-CE4E28F89D03}"/>
              </a:ext>
            </a:extLst>
          </p:cNvPr>
          <p:cNvGrpSpPr/>
          <p:nvPr/>
        </p:nvGrpSpPr>
        <p:grpSpPr>
          <a:xfrm>
            <a:off x="207802" y="1122990"/>
            <a:ext cx="10651663" cy="4623204"/>
            <a:chOff x="207802" y="1122990"/>
            <a:chExt cx="10651663" cy="4623204"/>
          </a:xfrm>
        </p:grpSpPr>
        <p:pic>
          <p:nvPicPr>
            <p:cNvPr id="2" name="Picture 1">
              <a:extLst>
                <a:ext uri="{FF2B5EF4-FFF2-40B4-BE49-F238E27FC236}">
                  <a16:creationId xmlns="" xmlns:a16="http://schemas.microsoft.com/office/drawing/2014/main" id="{5FBD5A54-C669-A1BF-503B-C309C8F739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802" y="1122990"/>
              <a:ext cx="10651663" cy="4623204"/>
            </a:xfrm>
            <a:prstGeom prst="rect">
              <a:avLst/>
            </a:prstGeom>
            <a:ln w="28575">
              <a:solidFill>
                <a:srgbClr val="C9476F"/>
              </a:solidFill>
            </a:ln>
          </p:spPr>
        </p:pic>
        <p:sp>
          <p:nvSpPr>
            <p:cNvPr id="5" name="Rectangle 4">
              <a:extLst>
                <a:ext uri="{FF2B5EF4-FFF2-40B4-BE49-F238E27FC236}">
                  <a16:creationId xmlns="" xmlns:a16="http://schemas.microsoft.com/office/drawing/2014/main" id="{50088F54-B37A-2F24-8CFE-AE319F1D0F5A}"/>
                </a:ext>
              </a:extLst>
            </p:cNvPr>
            <p:cNvSpPr/>
            <p:nvPr/>
          </p:nvSpPr>
          <p:spPr>
            <a:xfrm>
              <a:off x="285412" y="3714749"/>
              <a:ext cx="8808335" cy="413891"/>
            </a:xfrm>
            <a:prstGeom prst="rect">
              <a:avLst/>
            </a:prstGeom>
            <a:noFill/>
            <a:ln w="44450">
              <a:solidFill>
                <a:srgbClr val="E15E8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5606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54C24C33-312A-D96B-2EAA-B4AD8255E819}"/>
              </a:ext>
            </a:extLst>
          </p:cNvPr>
          <p:cNvSpPr>
            <a:spLocks noGrp="1"/>
          </p:cNvSpPr>
          <p:nvPr>
            <p:ph type="title" idx="4294967295"/>
          </p:nvPr>
        </p:nvSpPr>
        <p:spPr>
          <a:xfrm>
            <a:off x="320040" y="695716"/>
            <a:ext cx="10058400" cy="480131"/>
          </a:xfrm>
          <a:prstGeom prst="rect">
            <a:avLst/>
          </a:prstGeom>
          <a:noFill/>
        </p:spPr>
        <p:txBody>
          <a:bodyPr wrap="square">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Introduction</a:t>
            </a:r>
          </a:p>
        </p:txBody>
      </p:sp>
      <p:sp>
        <p:nvSpPr>
          <p:cNvPr id="5" name="Content Placeholder 2">
            <a:extLst>
              <a:ext uri="{FF2B5EF4-FFF2-40B4-BE49-F238E27FC236}">
                <a16:creationId xmlns="" xmlns:a16="http://schemas.microsoft.com/office/drawing/2014/main" id="{448A4786-C97C-1286-08B6-C78BC111701B}"/>
              </a:ext>
            </a:extLst>
          </p:cNvPr>
          <p:cNvSpPr>
            <a:spLocks noGrp="1"/>
          </p:cNvSpPr>
          <p:nvPr>
            <p:ph idx="4294967295"/>
          </p:nvPr>
        </p:nvSpPr>
        <p:spPr>
          <a:xfrm>
            <a:off x="833550" y="1412842"/>
            <a:ext cx="10058400" cy="4749442"/>
          </a:xfrm>
          <a:prstGeom prst="rect">
            <a:avLst/>
          </a:prstGeom>
          <a:noFill/>
        </p:spPr>
        <p:txBody>
          <a:bodyPr wrap="square">
            <a:spAutoFit/>
          </a:bodyPr>
          <a:lstStyle/>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 Breast cancer is the most common cancer disease among women</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 Approximately </a:t>
            </a:r>
            <a:r>
              <a:rPr lang="en-US" sz="2400" b="1" dirty="0">
                <a:solidFill>
                  <a:srgbClr val="C9476F"/>
                </a:solidFill>
                <a:latin typeface="Arial" panose="020B0604020202020204" pitchFamily="34" charset="0"/>
                <a:ea typeface="Roboto Black" panose="02000000000000000000" pitchFamily="2" charset="0"/>
                <a:cs typeface="Arial" panose="020B0604020202020204" pitchFamily="34" charset="0"/>
              </a:rPr>
              <a:t>70%</a:t>
            </a: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 of all tumors express the estrogen receptor (ER)</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It’s a transcription factor that is activated by estrogen binding and that regulates the expression of various genes involved in tumor formation.</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Two isoforms exist:</a:t>
            </a:r>
          </a:p>
          <a:p>
            <a:pPr lvl="1">
              <a:lnSpc>
                <a:spcPct val="150000"/>
              </a:lnSpc>
            </a:pPr>
            <a:r>
              <a:rPr lang="en-US" sz="2000" b="1" dirty="0">
                <a:solidFill>
                  <a:srgbClr val="C9476F"/>
                </a:solidFill>
                <a:latin typeface="Arial" panose="020B0604020202020204" pitchFamily="34" charset="0"/>
                <a:ea typeface="Roboto Black" panose="02000000000000000000" pitchFamily="2" charset="0"/>
                <a:cs typeface="Arial" panose="020B0604020202020204" pitchFamily="34" charset="0"/>
              </a:rPr>
              <a:t>ERα</a:t>
            </a:r>
            <a:r>
              <a:rPr lang="en-US" sz="1800" dirty="0">
                <a:solidFill>
                  <a:srgbClr val="32186B"/>
                </a:solidFill>
                <a:latin typeface="Arial" panose="020B0604020202020204" pitchFamily="34" charset="0"/>
                <a:ea typeface="Roboto" panose="02000000000000000000" pitchFamily="2" charset="0"/>
                <a:cs typeface="Arial" panose="020B0604020202020204" pitchFamily="34" charset="0"/>
              </a:rPr>
              <a:t>, which is predominantly expressed in breast cancer and the main target of endocrine therapy</a:t>
            </a:r>
          </a:p>
          <a:p>
            <a:pPr lvl="1">
              <a:lnSpc>
                <a:spcPct val="150000"/>
              </a:lnSpc>
            </a:pPr>
            <a:r>
              <a:rPr lang="en-US" sz="2000" b="1" dirty="0">
                <a:solidFill>
                  <a:srgbClr val="C9476F"/>
                </a:solidFill>
                <a:latin typeface="Arial" panose="020B0604020202020204" pitchFamily="34" charset="0"/>
                <a:ea typeface="Roboto Black" panose="02000000000000000000" pitchFamily="2" charset="0"/>
                <a:cs typeface="Arial" panose="020B0604020202020204" pitchFamily="34" charset="0"/>
              </a:rPr>
              <a:t>ERβ</a:t>
            </a:r>
            <a:r>
              <a:rPr lang="en-US" sz="1800" dirty="0">
                <a:solidFill>
                  <a:srgbClr val="32186B"/>
                </a:solidFill>
                <a:latin typeface="Arial" panose="020B0604020202020204" pitchFamily="34" charset="0"/>
                <a:ea typeface="Roboto" panose="02000000000000000000" pitchFamily="2" charset="0"/>
                <a:cs typeface="Arial" panose="020B0604020202020204" pitchFamily="34" charset="0"/>
              </a:rPr>
              <a:t>, which seems to have an opposite effect to ERα and inhibits estrogen-dependent cell proliferation</a:t>
            </a:r>
          </a:p>
        </p:txBody>
      </p:sp>
      <p:sp>
        <p:nvSpPr>
          <p:cNvPr id="8" name="Footer Placeholder 3">
            <a:extLst>
              <a:ext uri="{FF2B5EF4-FFF2-40B4-BE49-F238E27FC236}">
                <a16:creationId xmlns="" xmlns:a16="http://schemas.microsoft.com/office/drawing/2014/main" id="{4B95FFE5-C3A9-DDF5-F6BA-939C13936D92}"/>
              </a:ext>
            </a:extLst>
          </p:cNvPr>
          <p:cNvSpPr>
            <a:spLocks noGrp="1"/>
          </p:cNvSpPr>
          <p:nvPr>
            <p:ph type="ftr" sz="quarter" idx="4294967295"/>
          </p:nvPr>
        </p:nvSpPr>
        <p:spPr>
          <a:xfrm>
            <a:off x="675861" y="6459785"/>
            <a:ext cx="11171582" cy="365125"/>
          </a:xfrm>
          <a:prstGeom prst="rect">
            <a:avLst/>
          </a:prstGeom>
        </p:spPr>
        <p:txBody>
          <a:bodyPr/>
          <a:lstStyle/>
          <a:p>
            <a:pPr marL="171450" indent="-171450" algn="l">
              <a:buFont typeface="Arial" panose="020B0604020202020204" pitchFamily="34" charset="0"/>
              <a:buChar char="•"/>
            </a:pPr>
            <a:r>
              <a:rPr lang="en-US" sz="800" dirty="0"/>
              <a:t>Anderson WF, Chatterjee N, </a:t>
            </a:r>
            <a:r>
              <a:rPr lang="en-US" sz="800" dirty="0" err="1"/>
              <a:t>Ershler</a:t>
            </a:r>
            <a:r>
              <a:rPr lang="en-US" sz="800" dirty="0"/>
              <a:t> WB, Brawley OW. Estrogen receptor breast cancer phenotypes in the Surveillance, Epidemiology, and End Results database. Breast Cancer Res Treat. 2002 Nov;76(1):27–36. https://doi.org/10.1023/A:1020299707510[PubMed]0167-6806</a:t>
            </a:r>
          </a:p>
        </p:txBody>
      </p:sp>
    </p:spTree>
    <p:extLst>
      <p:ext uri="{BB962C8B-B14F-4D97-AF65-F5344CB8AC3E}">
        <p14:creationId xmlns:p14="http://schemas.microsoft.com/office/powerpoint/2010/main" val="4155087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oman face combined with pink ribbon clipart image, breast cancer awareness  - free svg file for members - SVG Heart">
            <a:extLst>
              <a:ext uri="{FF2B5EF4-FFF2-40B4-BE49-F238E27FC236}">
                <a16:creationId xmlns="" xmlns:a16="http://schemas.microsoft.com/office/drawing/2014/main" id="{3AF4F1DE-641D-3ACF-99EE-B35B5D2145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 xmlns:a16="http://schemas.microsoft.com/office/drawing/2014/main" id="{735CF4A1-758E-E7E5-3D3A-4AF93893BD41}"/>
              </a:ext>
            </a:extLst>
          </p:cNvPr>
          <p:cNvSpPr txBox="1">
            <a:spLocks/>
          </p:cNvSpPr>
          <p:nvPr/>
        </p:nvSpPr>
        <p:spPr>
          <a:xfrm>
            <a:off x="541427" y="624432"/>
            <a:ext cx="10058400" cy="480131"/>
          </a:xfrm>
          <a:prstGeom prst="rect">
            <a:avLst/>
          </a:prstGeom>
          <a:noFill/>
        </p:spPr>
        <p:txBody>
          <a:bodyPr vert="horz" wrap="square" lIns="91440" tIns="45720" rIns="91440" bIns="45720" rtlCol="0" anchor="ctr">
            <a:spAutoFit/>
          </a:bodyPr>
          <a:lstStyle>
            <a:defPPr>
              <a:defRPr lang="en-US"/>
            </a:defPPr>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a:t>Elacestrant </a:t>
            </a:r>
            <a:endParaRPr lang="en-US" dirty="0"/>
          </a:p>
        </p:txBody>
      </p:sp>
      <p:sp>
        <p:nvSpPr>
          <p:cNvPr id="7" name="Content Placeholder 2">
            <a:extLst>
              <a:ext uri="{FF2B5EF4-FFF2-40B4-BE49-F238E27FC236}">
                <a16:creationId xmlns="" xmlns:a16="http://schemas.microsoft.com/office/drawing/2014/main" id="{8B3BBDE9-BABC-AB11-1141-5CF760F1B503}"/>
              </a:ext>
            </a:extLst>
          </p:cNvPr>
          <p:cNvSpPr txBox="1">
            <a:spLocks/>
          </p:cNvSpPr>
          <p:nvPr/>
        </p:nvSpPr>
        <p:spPr>
          <a:xfrm>
            <a:off x="1097280" y="1845733"/>
            <a:ext cx="10058400" cy="4286709"/>
          </a:xfrm>
          <a:prstGeom prst="rect">
            <a:avLst/>
          </a:prstGeom>
        </p:spPr>
        <p:txBody>
          <a:bodyPr vert="horz" lIns="91440" tIns="45720" rIns="91440" bIns="45720" rtlCol="0">
            <a:normAutofit fontScale="85000" lnSpcReduction="20000"/>
          </a:bodyPr>
          <a:lstStyle>
            <a:lvl1pPr marL="228600" indent="-228600">
              <a:lnSpc>
                <a:spcPct val="150000"/>
              </a:lnSpc>
              <a:spcBef>
                <a:spcPts val="1000"/>
              </a:spcBef>
              <a:buFont typeface="Arial" panose="020B0604020202020204" pitchFamily="34" charset="0"/>
              <a:buChar char="•"/>
              <a:defRPr sz="2000">
                <a:solidFill>
                  <a:srgbClr val="C9476F"/>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atin typeface="Yu Gothic UI" panose="020B0500000000000000" pitchFamily="34" charset="-128"/>
              </a:defRPr>
            </a:lvl2pPr>
            <a:lvl3pPr marL="1143000" indent="-228600">
              <a:lnSpc>
                <a:spcPct val="90000"/>
              </a:lnSpc>
              <a:spcBef>
                <a:spcPts val="500"/>
              </a:spcBef>
              <a:buFont typeface="Arial" panose="020B0604020202020204" pitchFamily="34" charset="0"/>
              <a:buChar char="•"/>
              <a:defRPr sz="2000">
                <a:latin typeface="Yu Gothic UI" panose="020B0500000000000000" pitchFamily="34" charset="-128"/>
              </a:defRPr>
            </a:lvl3pPr>
            <a:lvl4pPr marL="1600200" indent="-228600">
              <a:lnSpc>
                <a:spcPct val="90000"/>
              </a:lnSpc>
              <a:spcBef>
                <a:spcPts val="500"/>
              </a:spcBef>
              <a:buFont typeface="Arial" panose="020B0604020202020204" pitchFamily="34" charset="0"/>
              <a:buChar char="•"/>
              <a:defRPr>
                <a:latin typeface="Yu Gothic UI" panose="020B0500000000000000" pitchFamily="34" charset="-128"/>
              </a:defRPr>
            </a:lvl4pPr>
            <a:lvl5pPr marL="2057400" indent="-228600">
              <a:lnSpc>
                <a:spcPct val="90000"/>
              </a:lnSpc>
              <a:spcBef>
                <a:spcPts val="500"/>
              </a:spcBef>
              <a:buFont typeface="Arial" panose="020B0604020202020204" pitchFamily="34" charset="0"/>
              <a:buChar char="•"/>
              <a:defRPr>
                <a:latin typeface="Yu Gothic UI" panose="020B0500000000000000" pitchFamily="34" charset="-128"/>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solidFill>
                  <a:srgbClr val="32186B"/>
                </a:solidFill>
              </a:rPr>
              <a:t>The recommended dose is 345 mg PO </a:t>
            </a:r>
            <a:r>
              <a:rPr lang="en-US" dirty="0" err="1">
                <a:solidFill>
                  <a:srgbClr val="32186B"/>
                </a:solidFill>
              </a:rPr>
              <a:t>qDay</a:t>
            </a:r>
            <a:r>
              <a:rPr lang="en-US" dirty="0">
                <a:solidFill>
                  <a:srgbClr val="32186B"/>
                </a:solidFill>
              </a:rPr>
              <a:t> with a high-fat meal until disease progression or unacceptable toxicity.</a:t>
            </a:r>
          </a:p>
          <a:p>
            <a:r>
              <a:rPr lang="en-US" dirty="0">
                <a:solidFill>
                  <a:srgbClr val="32186B"/>
                </a:solidFill>
              </a:rPr>
              <a:t>The most common adverse events (≥10%), including musculoskeletal pain, nausea, increased cholesterol, increased AST, increased triglycerides, fatigue, decreased hemoglobin, vomiting, increased ALT, decreased sodium, increased creatinine, decreased appetite, diarrhea, headache, constipation, abdominal pain, hot flush, and dyspepsia.</a:t>
            </a:r>
          </a:p>
          <a:p>
            <a:r>
              <a:rPr lang="en-US" dirty="0">
                <a:solidFill>
                  <a:srgbClr val="32186B"/>
                </a:solidFill>
              </a:rPr>
              <a:t>Half-life: 30-50 </a:t>
            </a:r>
            <a:r>
              <a:rPr lang="en-US" dirty="0" err="1">
                <a:solidFill>
                  <a:srgbClr val="32186B"/>
                </a:solidFill>
              </a:rPr>
              <a:t>hr</a:t>
            </a:r>
            <a:endParaRPr lang="en-US" dirty="0">
              <a:solidFill>
                <a:srgbClr val="32186B"/>
              </a:solidFill>
            </a:endParaRPr>
          </a:p>
          <a:p>
            <a:r>
              <a:rPr lang="en-US" dirty="0">
                <a:solidFill>
                  <a:srgbClr val="32186B"/>
                </a:solidFill>
              </a:rPr>
              <a:t>Hepatic impairment:</a:t>
            </a:r>
          </a:p>
          <a:p>
            <a:r>
              <a:rPr lang="en-US" dirty="0">
                <a:solidFill>
                  <a:srgbClr val="32186B"/>
                </a:solidFill>
              </a:rPr>
              <a:t> (Child-Pugh A): No dosage adjustment recommended </a:t>
            </a:r>
          </a:p>
          <a:p>
            <a:r>
              <a:rPr lang="en-US" dirty="0">
                <a:solidFill>
                  <a:srgbClr val="32186B"/>
                </a:solidFill>
              </a:rPr>
              <a:t> (Child-Pugh B): Reduce dose to 258 mg </a:t>
            </a:r>
            <a:r>
              <a:rPr lang="en-US" dirty="0" err="1">
                <a:solidFill>
                  <a:srgbClr val="32186B"/>
                </a:solidFill>
              </a:rPr>
              <a:t>qDay</a:t>
            </a:r>
            <a:endParaRPr lang="en-US" dirty="0">
              <a:solidFill>
                <a:srgbClr val="32186B"/>
              </a:solidFill>
            </a:endParaRPr>
          </a:p>
          <a:p>
            <a:endParaRPr lang="en-US" dirty="0">
              <a:solidFill>
                <a:srgbClr val="32186B"/>
              </a:solidFill>
            </a:endParaRPr>
          </a:p>
        </p:txBody>
      </p:sp>
    </p:spTree>
    <p:extLst>
      <p:ext uri="{BB962C8B-B14F-4D97-AF65-F5344CB8AC3E}">
        <p14:creationId xmlns:p14="http://schemas.microsoft.com/office/powerpoint/2010/main" val="3823228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 xmlns:a16="http://schemas.microsoft.com/office/drawing/2014/main" id="{AC8C69E1-7968-7F87-EFEF-7F1F01A3E030}"/>
              </a:ext>
            </a:extLst>
          </p:cNvPr>
          <p:cNvGrpSpPr/>
          <p:nvPr/>
        </p:nvGrpSpPr>
        <p:grpSpPr>
          <a:xfrm>
            <a:off x="3215009" y="2176148"/>
            <a:ext cx="5761983" cy="2505704"/>
            <a:chOff x="3746591" y="2176148"/>
            <a:chExt cx="5761983" cy="2505704"/>
          </a:xfrm>
        </p:grpSpPr>
        <p:pic>
          <p:nvPicPr>
            <p:cNvPr id="3" name="Picture 2" descr="Woman face combined with pink ribbon clipart image, breast cancer awareness  - free svg file for members - SVG Heart">
              <a:extLst>
                <a:ext uri="{FF2B5EF4-FFF2-40B4-BE49-F238E27FC236}">
                  <a16:creationId xmlns="" xmlns:a16="http://schemas.microsoft.com/office/drawing/2014/main" id="{3AF4F1DE-641D-3ACF-99EE-B35B5D214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8420" y="2176148"/>
              <a:ext cx="3030154" cy="250570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 xmlns:a16="http://schemas.microsoft.com/office/drawing/2014/main" id="{735CF4A1-758E-E7E5-3D3A-4AF93893BD41}"/>
                </a:ext>
              </a:extLst>
            </p:cNvPr>
            <p:cNvSpPr txBox="1">
              <a:spLocks/>
            </p:cNvSpPr>
            <p:nvPr/>
          </p:nvSpPr>
          <p:spPr>
            <a:xfrm>
              <a:off x="3746591" y="2967335"/>
              <a:ext cx="4246906" cy="923330"/>
            </a:xfrm>
            <a:prstGeom prst="rect">
              <a:avLst/>
            </a:prstGeom>
            <a:noFill/>
          </p:spPr>
          <p:txBody>
            <a:bodyPr vert="horz" wrap="square" lIns="91440" tIns="45720" rIns="91440" bIns="45720" rtlCol="0" anchor="ctr">
              <a:spAutoFit/>
            </a:bodyPr>
            <a:lstStyle>
              <a:defPPr>
                <a:defRPr lang="en-US"/>
              </a:defPPr>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sz="6000" dirty="0"/>
                <a:t>Thank you</a:t>
              </a:r>
            </a:p>
          </p:txBody>
        </p:sp>
      </p:grpSp>
    </p:spTree>
    <p:extLst>
      <p:ext uri="{BB962C8B-B14F-4D97-AF65-F5344CB8AC3E}">
        <p14:creationId xmlns:p14="http://schemas.microsoft.com/office/powerpoint/2010/main" val="4081932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54C24C33-312A-D96B-2EAA-B4AD8255E819}"/>
              </a:ext>
            </a:extLst>
          </p:cNvPr>
          <p:cNvSpPr>
            <a:spLocks noGrp="1"/>
          </p:cNvSpPr>
          <p:nvPr>
            <p:ph type="title" idx="4294967295"/>
          </p:nvPr>
        </p:nvSpPr>
        <p:spPr>
          <a:xfrm>
            <a:off x="320040" y="695716"/>
            <a:ext cx="10058400" cy="480131"/>
          </a:xfrm>
          <a:prstGeom prst="rect">
            <a:avLst/>
          </a:prstGeom>
          <a:noFill/>
        </p:spPr>
        <p:txBody>
          <a:bodyPr wrap="square">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Introduction</a:t>
            </a:r>
          </a:p>
        </p:txBody>
      </p:sp>
      <p:sp>
        <p:nvSpPr>
          <p:cNvPr id="5" name="Content Placeholder 2">
            <a:extLst>
              <a:ext uri="{FF2B5EF4-FFF2-40B4-BE49-F238E27FC236}">
                <a16:creationId xmlns="" xmlns:a16="http://schemas.microsoft.com/office/drawing/2014/main" id="{448A4786-C97C-1286-08B6-C78BC111701B}"/>
              </a:ext>
            </a:extLst>
          </p:cNvPr>
          <p:cNvSpPr>
            <a:spLocks noGrp="1"/>
          </p:cNvSpPr>
          <p:nvPr>
            <p:ph idx="4294967295"/>
          </p:nvPr>
        </p:nvSpPr>
        <p:spPr>
          <a:xfrm>
            <a:off x="675860" y="1425751"/>
            <a:ext cx="10505283" cy="4784130"/>
          </a:xfrm>
          <a:prstGeom prst="rect">
            <a:avLst/>
          </a:prstGeom>
          <a:noFill/>
        </p:spPr>
        <p:txBody>
          <a:bodyPr vert="horz" wrap="square" lIns="91440" tIns="45720" rIns="91440" bIns="45720" rtlCol="0">
            <a:spAutoFit/>
          </a:bodyPr>
          <a:lstStyle/>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Endocrine therapy is one of the most effective treatment options for ER-positive breast cancer.</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In the metastatic setting, it is the therapy of choice, except in cases of immediately life-threatening disease, i.e., a visceral crisis.</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Classical endocrine therapies modulate the estrogen effect by blocking the ER (selective ER modulators, SERMs) like tamoxifen.</a:t>
            </a:r>
          </a:p>
          <a:p>
            <a:pPr>
              <a:lnSpc>
                <a:spcPct val="150000"/>
              </a:lnSpc>
            </a:pP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 Aim to reduce estrogen levels (e.g., the aromatase inhibitors [AIs] letrozole, anastrozole, and exemestane) should only be used in the postmenopausal situation.</a:t>
            </a:r>
          </a:p>
          <a:p>
            <a:pPr>
              <a:lnSpc>
                <a:spcPct val="150000"/>
              </a:lnSpc>
            </a:pPr>
            <a:r>
              <a:rPr lang="en-US" sz="2000" dirty="0" err="1">
                <a:solidFill>
                  <a:srgbClr val="32186B"/>
                </a:solidFill>
                <a:latin typeface="Arial" panose="020B0604020202020204" pitchFamily="34" charset="0"/>
                <a:ea typeface="Roboto" panose="02000000000000000000" pitchFamily="2" charset="0"/>
                <a:cs typeface="Arial" panose="020B0604020202020204" pitchFamily="34" charset="0"/>
              </a:rPr>
              <a:t>Fulvestrant</a:t>
            </a:r>
            <a:r>
              <a:rPr lang="en-US" sz="2000" dirty="0">
                <a:solidFill>
                  <a:srgbClr val="32186B"/>
                </a:solidFill>
                <a:latin typeface="Arial" panose="020B0604020202020204" pitchFamily="34" charset="0"/>
                <a:ea typeface="Roboto" panose="02000000000000000000" pitchFamily="2" charset="0"/>
                <a:cs typeface="Arial" panose="020B0604020202020204" pitchFamily="34" charset="0"/>
              </a:rPr>
              <a:t> ( SERD)</a:t>
            </a:r>
          </a:p>
        </p:txBody>
      </p:sp>
      <p:sp>
        <p:nvSpPr>
          <p:cNvPr id="2" name="Footer Placeholder 3">
            <a:extLst>
              <a:ext uri="{FF2B5EF4-FFF2-40B4-BE49-F238E27FC236}">
                <a16:creationId xmlns="" xmlns:a16="http://schemas.microsoft.com/office/drawing/2014/main" id="{6AEDEC95-C2EF-4629-5FB3-9DA732F67EA1}"/>
              </a:ext>
            </a:extLst>
          </p:cNvPr>
          <p:cNvSpPr>
            <a:spLocks noGrp="1"/>
          </p:cNvSpPr>
          <p:nvPr>
            <p:ph type="ftr" sz="quarter" idx="4294967295"/>
          </p:nvPr>
        </p:nvSpPr>
        <p:spPr>
          <a:xfrm>
            <a:off x="675861" y="6459785"/>
            <a:ext cx="11171582" cy="365125"/>
          </a:xfrm>
          <a:prstGeom prst="rect">
            <a:avLst/>
          </a:prstGeom>
        </p:spPr>
        <p:txBody>
          <a:bodyPr/>
          <a:lstStyle/>
          <a:p>
            <a:pPr marL="171450" indent="-171450" algn="l">
              <a:buFont typeface="Arial" panose="020B0604020202020204" pitchFamily="34" charset="0"/>
              <a:buChar char="•"/>
            </a:pPr>
            <a:r>
              <a:rPr lang="en-US" sz="800" dirty="0" err="1"/>
              <a:t>Rugo</a:t>
            </a:r>
            <a:r>
              <a:rPr lang="en-US" sz="800" dirty="0"/>
              <a:t> HS, Rumble RB, </a:t>
            </a:r>
            <a:r>
              <a:rPr lang="en-US" sz="800" dirty="0" err="1"/>
              <a:t>Macrae</a:t>
            </a:r>
            <a:r>
              <a:rPr lang="en-US" sz="800" dirty="0"/>
              <a:t> E, Barton DL, Connolly HK, </a:t>
            </a:r>
            <a:r>
              <a:rPr lang="en-US" sz="800" dirty="0" err="1"/>
              <a:t>Dickler</a:t>
            </a:r>
            <a:r>
              <a:rPr lang="en-US" sz="800" dirty="0"/>
              <a:t> MN, et al Endocrine Therapy for Hormone Receptor-Positive Metastatic Breast Cancer: American Society of Clinical Oncology Guideline. J </a:t>
            </a:r>
            <a:r>
              <a:rPr lang="en-US" sz="800" dirty="0" err="1"/>
              <a:t>Clin</a:t>
            </a:r>
            <a:r>
              <a:rPr lang="en-US" sz="800" dirty="0"/>
              <a:t> </a:t>
            </a:r>
            <a:r>
              <a:rPr lang="en-US" sz="800" dirty="0" err="1"/>
              <a:t>Oncol</a:t>
            </a:r>
            <a:r>
              <a:rPr lang="en-US" sz="800" dirty="0"/>
              <a:t>. 2016 Sep;34(25):3069–103.</a:t>
            </a:r>
          </a:p>
        </p:txBody>
      </p:sp>
    </p:spTree>
    <p:extLst>
      <p:ext uri="{BB962C8B-B14F-4D97-AF65-F5344CB8AC3E}">
        <p14:creationId xmlns:p14="http://schemas.microsoft.com/office/powerpoint/2010/main" val="2394945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54C24C33-312A-D96B-2EAA-B4AD8255E819}"/>
              </a:ext>
            </a:extLst>
          </p:cNvPr>
          <p:cNvSpPr>
            <a:spLocks noGrp="1"/>
          </p:cNvSpPr>
          <p:nvPr>
            <p:ph type="title" idx="4294967295"/>
          </p:nvPr>
        </p:nvSpPr>
        <p:spPr>
          <a:xfrm>
            <a:off x="320040" y="695716"/>
            <a:ext cx="10058400" cy="480131"/>
          </a:xfrm>
          <a:prstGeom prst="rect">
            <a:avLst/>
          </a:prstGeom>
          <a:noFill/>
        </p:spPr>
        <p:txBody>
          <a:bodyPr wrap="square">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Introduction</a:t>
            </a:r>
          </a:p>
        </p:txBody>
      </p:sp>
      <p:sp>
        <p:nvSpPr>
          <p:cNvPr id="2" name="Content Placeholder 2">
            <a:extLst>
              <a:ext uri="{FF2B5EF4-FFF2-40B4-BE49-F238E27FC236}">
                <a16:creationId xmlns="" xmlns:a16="http://schemas.microsoft.com/office/drawing/2014/main" id="{ED91B845-81AD-AF29-1043-EC9F3F18C378}"/>
              </a:ext>
            </a:extLst>
          </p:cNvPr>
          <p:cNvSpPr txBox="1">
            <a:spLocks/>
          </p:cNvSpPr>
          <p:nvPr/>
        </p:nvSpPr>
        <p:spPr>
          <a:xfrm>
            <a:off x="455270" y="1630847"/>
            <a:ext cx="10887919" cy="3928704"/>
          </a:xfrm>
          <a:prstGeom prst="rect">
            <a:avLst/>
          </a:prstGeom>
          <a:noFill/>
        </p:spPr>
        <p:txBody>
          <a:bodyPr vert="horz" wrap="square" lIns="91440" tIns="45720" rIns="91440" bIns="45720" rtlCol="0">
            <a:spAutoFit/>
          </a:bodyPr>
          <a:lstStyle>
            <a:lvl1pPr marL="228600" indent="-228600">
              <a:lnSpc>
                <a:spcPct val="150000"/>
              </a:lnSpc>
              <a:spcBef>
                <a:spcPts val="1000"/>
              </a:spcBef>
              <a:buFont typeface="Arial" panose="020B0604020202020204" pitchFamily="34" charset="0"/>
              <a:buChar char="•"/>
              <a:defRPr sz="2000">
                <a:solidFill>
                  <a:srgbClr val="32186B"/>
                </a:solidFill>
                <a:latin typeface="Arial" panose="020B0604020202020204" pitchFamily="34" charset="0"/>
                <a:ea typeface="Roboto" panose="02000000000000000000" pitchFamily="2"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atin typeface="Yu Gothic UI" panose="020B0500000000000000" pitchFamily="34" charset="-128"/>
              </a:defRPr>
            </a:lvl2pPr>
            <a:lvl3pPr marL="1143000" indent="-228600">
              <a:lnSpc>
                <a:spcPct val="90000"/>
              </a:lnSpc>
              <a:spcBef>
                <a:spcPts val="500"/>
              </a:spcBef>
              <a:buFont typeface="Arial" panose="020B0604020202020204" pitchFamily="34" charset="0"/>
              <a:buChar char="•"/>
              <a:defRPr sz="2000">
                <a:latin typeface="Yu Gothic UI" panose="020B0500000000000000" pitchFamily="34" charset="-128"/>
              </a:defRPr>
            </a:lvl3pPr>
            <a:lvl4pPr marL="1600200" indent="-228600">
              <a:lnSpc>
                <a:spcPct val="90000"/>
              </a:lnSpc>
              <a:spcBef>
                <a:spcPts val="500"/>
              </a:spcBef>
              <a:buFont typeface="Arial" panose="020B0604020202020204" pitchFamily="34" charset="0"/>
              <a:buChar char="•"/>
              <a:defRPr>
                <a:latin typeface="Yu Gothic UI" panose="020B0500000000000000" pitchFamily="34" charset="-128"/>
              </a:defRPr>
            </a:lvl4pPr>
            <a:lvl5pPr marL="2057400" indent="-228600">
              <a:lnSpc>
                <a:spcPct val="90000"/>
              </a:lnSpc>
              <a:spcBef>
                <a:spcPts val="500"/>
              </a:spcBef>
              <a:buFont typeface="Arial" panose="020B0604020202020204" pitchFamily="34" charset="0"/>
              <a:buChar char="•"/>
              <a:defRPr>
                <a:latin typeface="Yu Gothic UI" panose="020B0500000000000000" pitchFamily="34" charset="-128"/>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A major challenge in treating ER-positive breast cancer is to overcome endocrine resistance.</a:t>
            </a:r>
            <a:br>
              <a:rPr lang="en-US" dirty="0"/>
            </a:br>
            <a:endParaRPr lang="en-US" dirty="0"/>
          </a:p>
          <a:p>
            <a:r>
              <a:rPr lang="en-US" dirty="0">
                <a:solidFill>
                  <a:srgbClr val="C9476F"/>
                </a:solidFill>
              </a:rPr>
              <a:t>Primary endocrine resistance</a:t>
            </a:r>
            <a:r>
              <a:rPr lang="en-US" dirty="0"/>
              <a:t>:</a:t>
            </a:r>
          </a:p>
          <a:p>
            <a:pPr lvl="1"/>
            <a:r>
              <a:rPr lang="en-US" u="sng" dirty="0">
                <a:solidFill>
                  <a:srgbClr val="32186B"/>
                </a:solidFill>
              </a:rPr>
              <a:t>Early breast cancer</a:t>
            </a:r>
            <a:r>
              <a:rPr lang="en-US" dirty="0">
                <a:solidFill>
                  <a:srgbClr val="32186B"/>
                </a:solidFill>
              </a:rPr>
              <a:t>:  relapse within 2 years of adjuvant endocrine treatment.</a:t>
            </a:r>
            <a:br>
              <a:rPr lang="en-US" dirty="0">
                <a:solidFill>
                  <a:srgbClr val="32186B"/>
                </a:solidFill>
              </a:rPr>
            </a:br>
            <a:endParaRPr lang="en-US" dirty="0">
              <a:solidFill>
                <a:srgbClr val="32186B"/>
              </a:solidFill>
            </a:endParaRPr>
          </a:p>
          <a:p>
            <a:pPr lvl="1"/>
            <a:r>
              <a:rPr lang="en-US" u="sng" dirty="0">
                <a:solidFill>
                  <a:srgbClr val="32186B"/>
                </a:solidFill>
              </a:rPr>
              <a:t>Advanced breast cancer or MBC</a:t>
            </a:r>
            <a:r>
              <a:rPr lang="en-US" dirty="0">
                <a:solidFill>
                  <a:srgbClr val="32186B"/>
                </a:solidFill>
              </a:rPr>
              <a:t>: disease progression during the first 6 months of first-line endocrine therapy.</a:t>
            </a:r>
          </a:p>
          <a:p>
            <a:pPr marL="0" indent="0">
              <a:buNone/>
            </a:pPr>
            <a:endParaRPr lang="en-US" dirty="0"/>
          </a:p>
        </p:txBody>
      </p:sp>
      <p:sp>
        <p:nvSpPr>
          <p:cNvPr id="7" name="Footer Placeholder 3">
            <a:extLst>
              <a:ext uri="{FF2B5EF4-FFF2-40B4-BE49-F238E27FC236}">
                <a16:creationId xmlns="" xmlns:a16="http://schemas.microsoft.com/office/drawing/2014/main" id="{BC47AF1F-083E-70E7-A08B-14165BF803EF}"/>
              </a:ext>
            </a:extLst>
          </p:cNvPr>
          <p:cNvSpPr>
            <a:spLocks noGrp="1"/>
          </p:cNvSpPr>
          <p:nvPr>
            <p:ph type="ftr" sz="quarter" idx="4294967295"/>
          </p:nvPr>
        </p:nvSpPr>
        <p:spPr>
          <a:xfrm>
            <a:off x="675861" y="6459785"/>
            <a:ext cx="11171582" cy="365125"/>
          </a:xfrm>
          <a:prstGeom prst="rect">
            <a:avLst/>
          </a:prstGeom>
        </p:spPr>
        <p:txBody>
          <a:bodyPr/>
          <a:lstStyle/>
          <a:p>
            <a:pPr marL="171450" indent="-171450" algn="l">
              <a:buFont typeface="Arial" panose="020B0604020202020204" pitchFamily="34" charset="0"/>
              <a:buChar char="•"/>
            </a:pPr>
            <a:r>
              <a:rPr lang="en-US" sz="800" dirty="0"/>
              <a:t>Cardoso F, </a:t>
            </a:r>
            <a:r>
              <a:rPr lang="en-US" sz="800" dirty="0" err="1"/>
              <a:t>Senkus</a:t>
            </a:r>
            <a:r>
              <a:rPr lang="en-US" sz="800" dirty="0"/>
              <a:t> E, Costa A, Papadopoulos E, </a:t>
            </a:r>
            <a:r>
              <a:rPr lang="en-US" sz="800" dirty="0" err="1"/>
              <a:t>Aapro</a:t>
            </a:r>
            <a:r>
              <a:rPr lang="en-US" sz="800" dirty="0"/>
              <a:t> M, André F, et al 4th ESO-ESMO International Consensus Guidelines for Advanced Breast Cancer (ABC 4). Ann </a:t>
            </a:r>
            <a:r>
              <a:rPr lang="en-US" sz="800" dirty="0" err="1"/>
              <a:t>Oncol</a:t>
            </a:r>
            <a:r>
              <a:rPr lang="en-US" sz="800" dirty="0"/>
              <a:t>. 2018 Aug;29(8):1634–57. https://doi.org/10.1093/annonc/mdy192[PubMed]0923-7534</a:t>
            </a:r>
          </a:p>
        </p:txBody>
      </p:sp>
      <p:pic>
        <p:nvPicPr>
          <p:cNvPr id="16" name="Picture 2" descr="Woman face combined with pink ribbon clipart image, breast cancer awareness  - free svg file for members - SVG Heart">
            <a:extLst>
              <a:ext uri="{FF2B5EF4-FFF2-40B4-BE49-F238E27FC236}">
                <a16:creationId xmlns="" xmlns:a16="http://schemas.microsoft.com/office/drawing/2014/main" id="{9459938B-1083-B361-1C71-DEEE7BF97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533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54C24C33-312A-D96B-2EAA-B4AD8255E819}"/>
              </a:ext>
            </a:extLst>
          </p:cNvPr>
          <p:cNvSpPr>
            <a:spLocks noGrp="1"/>
          </p:cNvSpPr>
          <p:nvPr>
            <p:ph type="title" idx="4294967295"/>
          </p:nvPr>
        </p:nvSpPr>
        <p:spPr>
          <a:xfrm>
            <a:off x="320040" y="695716"/>
            <a:ext cx="10058400" cy="480131"/>
          </a:xfrm>
          <a:prstGeom prst="rect">
            <a:avLst/>
          </a:prstGeom>
          <a:noFill/>
        </p:spPr>
        <p:txBody>
          <a:bodyPr wrap="square">
            <a:spAutoFit/>
          </a:bodyPr>
          <a:lstStyle/>
          <a:p>
            <a:r>
              <a:rPr lang="en-US" sz="2800" b="1" dirty="0">
                <a:solidFill>
                  <a:srgbClr val="C9476F"/>
                </a:solidFill>
                <a:latin typeface="Arial" panose="020B0604020202020204" pitchFamily="34" charset="0"/>
                <a:ea typeface="Roboto Black" panose="02000000000000000000" pitchFamily="2" charset="0"/>
                <a:cs typeface="Arial" panose="020B0604020202020204" pitchFamily="34" charset="0"/>
              </a:rPr>
              <a:t>Introduction</a:t>
            </a:r>
          </a:p>
        </p:txBody>
      </p:sp>
      <p:sp>
        <p:nvSpPr>
          <p:cNvPr id="2" name="Content Placeholder 2">
            <a:extLst>
              <a:ext uri="{FF2B5EF4-FFF2-40B4-BE49-F238E27FC236}">
                <a16:creationId xmlns="" xmlns:a16="http://schemas.microsoft.com/office/drawing/2014/main" id="{ED91B845-81AD-AF29-1043-EC9F3F18C378}"/>
              </a:ext>
            </a:extLst>
          </p:cNvPr>
          <p:cNvSpPr txBox="1">
            <a:spLocks/>
          </p:cNvSpPr>
          <p:nvPr/>
        </p:nvSpPr>
        <p:spPr>
          <a:xfrm>
            <a:off x="455270" y="1630847"/>
            <a:ext cx="10887919" cy="4261103"/>
          </a:xfrm>
          <a:prstGeom prst="rect">
            <a:avLst/>
          </a:prstGeom>
          <a:noFill/>
        </p:spPr>
        <p:txBody>
          <a:bodyPr vert="horz" wrap="square" lIns="91440" tIns="45720" rIns="91440" bIns="45720" rtlCol="0">
            <a:spAutoFit/>
          </a:bodyPr>
          <a:lstStyle>
            <a:lvl1pPr marL="228600" indent="-228600">
              <a:lnSpc>
                <a:spcPct val="150000"/>
              </a:lnSpc>
              <a:spcBef>
                <a:spcPts val="1000"/>
              </a:spcBef>
              <a:buFont typeface="Arial" panose="020B0604020202020204" pitchFamily="34" charset="0"/>
              <a:buChar char="•"/>
              <a:defRPr sz="2000">
                <a:solidFill>
                  <a:srgbClr val="32186B"/>
                </a:solidFill>
                <a:latin typeface="Arial" panose="020B0604020202020204" pitchFamily="34" charset="0"/>
                <a:ea typeface="Roboto" panose="02000000000000000000" pitchFamily="2"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atin typeface="Yu Gothic UI" panose="020B0500000000000000" pitchFamily="34" charset="-128"/>
              </a:defRPr>
            </a:lvl2pPr>
            <a:lvl3pPr marL="1143000" indent="-228600">
              <a:lnSpc>
                <a:spcPct val="90000"/>
              </a:lnSpc>
              <a:spcBef>
                <a:spcPts val="500"/>
              </a:spcBef>
              <a:buFont typeface="Arial" panose="020B0604020202020204" pitchFamily="34" charset="0"/>
              <a:buChar char="•"/>
              <a:defRPr sz="2000">
                <a:latin typeface="Yu Gothic UI" panose="020B0500000000000000" pitchFamily="34" charset="-128"/>
              </a:defRPr>
            </a:lvl3pPr>
            <a:lvl4pPr marL="1600200" indent="-228600">
              <a:lnSpc>
                <a:spcPct val="90000"/>
              </a:lnSpc>
              <a:spcBef>
                <a:spcPts val="500"/>
              </a:spcBef>
              <a:buFont typeface="Arial" panose="020B0604020202020204" pitchFamily="34" charset="0"/>
              <a:buChar char="•"/>
              <a:defRPr>
                <a:latin typeface="Yu Gothic UI" panose="020B0500000000000000" pitchFamily="34" charset="-128"/>
              </a:defRPr>
            </a:lvl4pPr>
            <a:lvl5pPr marL="2057400" indent="-228600">
              <a:lnSpc>
                <a:spcPct val="90000"/>
              </a:lnSpc>
              <a:spcBef>
                <a:spcPts val="500"/>
              </a:spcBef>
              <a:buFont typeface="Arial" panose="020B0604020202020204" pitchFamily="34" charset="0"/>
              <a:buChar char="•"/>
              <a:defRPr>
                <a:latin typeface="Yu Gothic UI" panose="020B0500000000000000" pitchFamily="34" charset="-128"/>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A major challenge in treating ER-positive breast cancer is to overcome endocrine resistance.</a:t>
            </a:r>
            <a:br>
              <a:rPr lang="en-US" dirty="0"/>
            </a:br>
            <a:endParaRPr lang="en-US" dirty="0"/>
          </a:p>
          <a:p>
            <a:r>
              <a:rPr lang="en-US" dirty="0" err="1">
                <a:solidFill>
                  <a:srgbClr val="C9476F"/>
                </a:solidFill>
              </a:rPr>
              <a:t>Secondery</a:t>
            </a:r>
            <a:r>
              <a:rPr lang="en-US" dirty="0">
                <a:solidFill>
                  <a:srgbClr val="C9476F"/>
                </a:solidFill>
              </a:rPr>
              <a:t> endocrine resistance</a:t>
            </a:r>
            <a:r>
              <a:rPr lang="en-US" dirty="0"/>
              <a:t>:</a:t>
            </a:r>
          </a:p>
          <a:p>
            <a:pPr lvl="1"/>
            <a:r>
              <a:rPr lang="en-US" u="sng" dirty="0">
                <a:solidFill>
                  <a:srgbClr val="32186B"/>
                </a:solidFill>
              </a:rPr>
              <a:t>Early breast cancer</a:t>
            </a:r>
            <a:r>
              <a:rPr lang="en-US" dirty="0">
                <a:solidFill>
                  <a:srgbClr val="32186B"/>
                </a:solidFill>
              </a:rPr>
              <a:t>: as a relapse that occurs after at least 2 years of endocrine therapy and during or within the first year of completing adjuvant endocrine therapy. </a:t>
            </a:r>
            <a:br>
              <a:rPr lang="en-US" dirty="0">
                <a:solidFill>
                  <a:srgbClr val="32186B"/>
                </a:solidFill>
              </a:rPr>
            </a:br>
            <a:endParaRPr lang="en-US" dirty="0">
              <a:solidFill>
                <a:srgbClr val="32186B"/>
              </a:solidFill>
            </a:endParaRPr>
          </a:p>
          <a:p>
            <a:pPr lvl="1"/>
            <a:r>
              <a:rPr lang="en-US" u="sng" dirty="0">
                <a:solidFill>
                  <a:srgbClr val="32186B"/>
                </a:solidFill>
              </a:rPr>
              <a:t>Advanced breast cancer or MBC</a:t>
            </a:r>
            <a:r>
              <a:rPr lang="en-US" dirty="0">
                <a:solidFill>
                  <a:srgbClr val="32186B"/>
                </a:solidFill>
              </a:rPr>
              <a:t>:   defined as disease progression after more than 6 months of endocrine therapy.</a:t>
            </a:r>
          </a:p>
          <a:p>
            <a:pPr marL="0" indent="0">
              <a:buNone/>
            </a:pPr>
            <a:endParaRPr lang="en-US" dirty="0"/>
          </a:p>
        </p:txBody>
      </p:sp>
      <p:sp>
        <p:nvSpPr>
          <p:cNvPr id="4" name="Footer Placeholder 3">
            <a:extLst>
              <a:ext uri="{FF2B5EF4-FFF2-40B4-BE49-F238E27FC236}">
                <a16:creationId xmlns="" xmlns:a16="http://schemas.microsoft.com/office/drawing/2014/main" id="{17480041-EAB1-42DB-6037-007EFA7A9502}"/>
              </a:ext>
            </a:extLst>
          </p:cNvPr>
          <p:cNvSpPr>
            <a:spLocks noGrp="1"/>
          </p:cNvSpPr>
          <p:nvPr>
            <p:ph type="ftr" sz="quarter" idx="4294967295"/>
          </p:nvPr>
        </p:nvSpPr>
        <p:spPr>
          <a:xfrm>
            <a:off x="675861" y="6459785"/>
            <a:ext cx="11171582" cy="365125"/>
          </a:xfrm>
          <a:prstGeom prst="rect">
            <a:avLst/>
          </a:prstGeom>
        </p:spPr>
        <p:txBody>
          <a:bodyPr/>
          <a:lstStyle/>
          <a:p>
            <a:pPr marL="171450" indent="-171450" algn="l">
              <a:buFont typeface="Arial" panose="020B0604020202020204" pitchFamily="34" charset="0"/>
              <a:buChar char="•"/>
            </a:pPr>
            <a:r>
              <a:rPr lang="en-US" sz="800" dirty="0"/>
              <a:t>Cardoso F, </a:t>
            </a:r>
            <a:r>
              <a:rPr lang="en-US" sz="800" dirty="0" err="1"/>
              <a:t>Senkus</a:t>
            </a:r>
            <a:r>
              <a:rPr lang="en-US" sz="800" dirty="0"/>
              <a:t> E, Costa A, Papadopoulos E, </a:t>
            </a:r>
            <a:r>
              <a:rPr lang="en-US" sz="800" dirty="0" err="1"/>
              <a:t>Aapro</a:t>
            </a:r>
            <a:r>
              <a:rPr lang="en-US" sz="800" dirty="0"/>
              <a:t> M, André F, et al 4th ESO-ESMO International Consensus Guidelines for Advanced Breast Cancer (ABC 4). Ann </a:t>
            </a:r>
            <a:r>
              <a:rPr lang="en-US" sz="800" dirty="0" err="1"/>
              <a:t>Oncol</a:t>
            </a:r>
            <a:r>
              <a:rPr lang="en-US" sz="800" dirty="0"/>
              <a:t>. 2018 Aug;29(8):1634–57. https://doi.org/10.1093/annonc/mdy192[PubMed]0923-7534</a:t>
            </a:r>
          </a:p>
        </p:txBody>
      </p:sp>
      <p:pic>
        <p:nvPicPr>
          <p:cNvPr id="13" name="Picture 2" descr="Woman face combined with pink ribbon clipart image, breast cancer awareness  - free svg file for members - SVG Heart">
            <a:extLst>
              <a:ext uri="{FF2B5EF4-FFF2-40B4-BE49-F238E27FC236}">
                <a16:creationId xmlns="" xmlns:a16="http://schemas.microsoft.com/office/drawing/2014/main" id="{676CC244-3FB2-41DE-BAF9-8225307E77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169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FDD678B2-36E5-429B-B9E3-66AF103D5710}"/>
              </a:ext>
            </a:extLst>
          </p:cNvPr>
          <p:cNvSpPr txBox="1">
            <a:spLocks/>
          </p:cNvSpPr>
          <p:nvPr/>
        </p:nvSpPr>
        <p:spPr>
          <a:xfrm>
            <a:off x="402799" y="447412"/>
            <a:ext cx="10058400" cy="480131"/>
          </a:xfrm>
          <a:prstGeom prst="rect">
            <a:avLst/>
          </a:prstGeom>
          <a:noFill/>
        </p:spPr>
        <p:txBody>
          <a:bodyPr vert="horz" wrap="square" lIns="91440" tIns="45720" rIns="91440" bIns="45720" rtlCol="0" anchor="ctr">
            <a:spAutoFit/>
          </a:bodyPr>
          <a:lstStyle>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a:t>Mechanisms of Endocrine Resistance</a:t>
            </a:r>
            <a:endParaRPr lang="en-US" dirty="0"/>
          </a:p>
        </p:txBody>
      </p:sp>
      <p:sp>
        <p:nvSpPr>
          <p:cNvPr id="8" name="Content Placeholder 2">
            <a:extLst>
              <a:ext uri="{FF2B5EF4-FFF2-40B4-BE49-F238E27FC236}">
                <a16:creationId xmlns="" xmlns:a16="http://schemas.microsoft.com/office/drawing/2014/main" id="{12EE3EF9-3EA1-7917-F385-7336787CADAC}"/>
              </a:ext>
            </a:extLst>
          </p:cNvPr>
          <p:cNvSpPr>
            <a:spLocks noGrp="1"/>
          </p:cNvSpPr>
          <p:nvPr>
            <p:ph idx="4294967295"/>
          </p:nvPr>
        </p:nvSpPr>
        <p:spPr>
          <a:xfrm>
            <a:off x="402800" y="1845733"/>
            <a:ext cx="5002578" cy="4286709"/>
          </a:xfrm>
          <a:prstGeom prst="rect">
            <a:avLst/>
          </a:prstGeom>
        </p:spPr>
        <p:txBody>
          <a:bodyPr>
            <a:normAutofit/>
          </a:bodyPr>
          <a:lstStyle/>
          <a:p>
            <a:pPr>
              <a:lnSpc>
                <a:spcPct val="100000"/>
              </a:lnSpc>
              <a:buFont typeface="Wingdings" panose="05000000000000000000" pitchFamily="2" charset="2"/>
              <a:buChar char="Ø"/>
            </a:pPr>
            <a:r>
              <a:rPr lang="en-US" sz="1600" dirty="0">
                <a:solidFill>
                  <a:srgbClr val="E15E87"/>
                </a:solidFill>
              </a:rPr>
              <a:t>Receptor Tyrosine Kinases</a:t>
            </a:r>
            <a:br>
              <a:rPr lang="en-US" sz="1600" dirty="0">
                <a:solidFill>
                  <a:srgbClr val="E15E87"/>
                </a:solidFill>
              </a:rPr>
            </a:br>
            <a:r>
              <a:rPr lang="en-US" sz="1600" dirty="0">
                <a:solidFill>
                  <a:srgbClr val="32186B"/>
                </a:solidFill>
              </a:rPr>
              <a:t>Family of cell membrane-bound receptors</a:t>
            </a:r>
          </a:p>
          <a:p>
            <a:pPr marL="0" indent="0">
              <a:lnSpc>
                <a:spcPct val="100000"/>
              </a:lnSpc>
              <a:buNone/>
            </a:pPr>
            <a:r>
              <a:rPr lang="en-US" sz="1600" dirty="0">
                <a:solidFill>
                  <a:srgbClr val="32186B"/>
                </a:solidFill>
              </a:rPr>
              <a:t>    [EGFR/</a:t>
            </a:r>
            <a:r>
              <a:rPr lang="en-US" sz="1600" dirty="0" err="1">
                <a:solidFill>
                  <a:srgbClr val="32186B"/>
                </a:solidFill>
              </a:rPr>
              <a:t>ErbB</a:t>
            </a:r>
            <a:r>
              <a:rPr lang="en-US" sz="1600" dirty="0">
                <a:solidFill>
                  <a:srgbClr val="32186B"/>
                </a:solidFill>
              </a:rPr>
              <a:t> family] [IGFR] [VEGFR] [FGFR]</a:t>
            </a:r>
          </a:p>
          <a:p>
            <a:pPr>
              <a:lnSpc>
                <a:spcPct val="100000"/>
              </a:lnSpc>
              <a:buFont typeface="Wingdings" panose="05000000000000000000" pitchFamily="2" charset="2"/>
              <a:buChar char="Ø"/>
            </a:pPr>
            <a:endParaRPr lang="en-US" sz="1600" dirty="0">
              <a:solidFill>
                <a:srgbClr val="32186B"/>
              </a:solidFill>
            </a:endParaRPr>
          </a:p>
          <a:p>
            <a:pPr>
              <a:lnSpc>
                <a:spcPct val="100000"/>
              </a:lnSpc>
              <a:buFont typeface="Wingdings" panose="05000000000000000000" pitchFamily="2" charset="2"/>
              <a:buChar char="Ø"/>
            </a:pPr>
            <a:r>
              <a:rPr lang="en-US" sz="1600" dirty="0">
                <a:solidFill>
                  <a:srgbClr val="E15E87"/>
                </a:solidFill>
              </a:rPr>
              <a:t>Cell Cycle Regulators</a:t>
            </a:r>
            <a:br>
              <a:rPr lang="en-US" sz="1600" dirty="0">
                <a:solidFill>
                  <a:srgbClr val="E15E87"/>
                </a:solidFill>
              </a:rPr>
            </a:br>
            <a:r>
              <a:rPr lang="en-US" sz="1600" dirty="0">
                <a:solidFill>
                  <a:srgbClr val="32186B"/>
                </a:solidFill>
              </a:rPr>
              <a:t>cyclin D/cyclin-dependent kinases (CDK) 4/6 pathway</a:t>
            </a:r>
          </a:p>
          <a:p>
            <a:pPr marL="0" indent="0">
              <a:lnSpc>
                <a:spcPct val="100000"/>
              </a:lnSpc>
              <a:buNone/>
            </a:pPr>
            <a:endParaRPr lang="en-US" sz="1600" dirty="0"/>
          </a:p>
          <a:p>
            <a:pPr>
              <a:lnSpc>
                <a:spcPct val="150000"/>
              </a:lnSpc>
              <a:buFont typeface="Wingdings" panose="05000000000000000000" pitchFamily="2" charset="2"/>
              <a:buChar char="Ø"/>
            </a:pPr>
            <a:r>
              <a:rPr lang="en-US" sz="1600" dirty="0">
                <a:solidFill>
                  <a:srgbClr val="E15E87"/>
                </a:solidFill>
              </a:rPr>
              <a:t>ESR1 Mutations</a:t>
            </a:r>
          </a:p>
          <a:p>
            <a:pPr marL="0" indent="0">
              <a:lnSpc>
                <a:spcPct val="150000"/>
              </a:lnSpc>
              <a:buNone/>
            </a:pPr>
            <a:endParaRPr lang="en-US" sz="1600" dirty="0"/>
          </a:p>
        </p:txBody>
      </p:sp>
      <p:pic>
        <p:nvPicPr>
          <p:cNvPr id="9" name="Picture 8">
            <a:extLst>
              <a:ext uri="{FF2B5EF4-FFF2-40B4-BE49-F238E27FC236}">
                <a16:creationId xmlns="" xmlns:a16="http://schemas.microsoft.com/office/drawing/2014/main" id="{AB053F59-54B3-D560-4090-532C6AE746E7}"/>
              </a:ext>
            </a:extLst>
          </p:cNvPr>
          <p:cNvPicPr>
            <a:picLocks noChangeAspect="1"/>
          </p:cNvPicPr>
          <p:nvPr/>
        </p:nvPicPr>
        <p:blipFill rotWithShape="1">
          <a:blip r:embed="rId3"/>
          <a:srcRect l="7169" t="4194" r="5937"/>
          <a:stretch/>
        </p:blipFill>
        <p:spPr>
          <a:xfrm>
            <a:off x="5578999" y="1616173"/>
            <a:ext cx="5125268" cy="3909608"/>
          </a:xfrm>
          <a:prstGeom prst="rect">
            <a:avLst/>
          </a:prstGeom>
          <a:ln w="38100">
            <a:solidFill>
              <a:srgbClr val="E15E87"/>
            </a:solidFill>
          </a:ln>
        </p:spPr>
      </p:pic>
      <p:sp>
        <p:nvSpPr>
          <p:cNvPr id="10" name="Footer Placeholder 3">
            <a:extLst>
              <a:ext uri="{FF2B5EF4-FFF2-40B4-BE49-F238E27FC236}">
                <a16:creationId xmlns="" xmlns:a16="http://schemas.microsoft.com/office/drawing/2014/main" id="{9466A8B7-B558-BE21-DDDD-4F730AFFDA32}"/>
              </a:ext>
            </a:extLst>
          </p:cNvPr>
          <p:cNvSpPr>
            <a:spLocks noGrp="1"/>
          </p:cNvSpPr>
          <p:nvPr>
            <p:ph type="ftr" sz="quarter" idx="4294967295"/>
          </p:nvPr>
        </p:nvSpPr>
        <p:spPr>
          <a:xfrm>
            <a:off x="675861" y="6459785"/>
            <a:ext cx="11171582" cy="365125"/>
          </a:xfrm>
          <a:prstGeom prst="rect">
            <a:avLst/>
          </a:prstGeom>
        </p:spPr>
        <p:txBody>
          <a:bodyPr/>
          <a:lstStyle/>
          <a:p>
            <a:pPr marL="171450" indent="-171450" algn="l">
              <a:buFont typeface="Arial" panose="020B0604020202020204" pitchFamily="34" charset="0"/>
              <a:buChar char="•"/>
            </a:pPr>
            <a:r>
              <a:rPr lang="en-US" sz="800" dirty="0" err="1"/>
              <a:t>Rugo</a:t>
            </a:r>
            <a:r>
              <a:rPr lang="en-US" sz="800" dirty="0"/>
              <a:t> HS, Rumble RB, </a:t>
            </a:r>
            <a:r>
              <a:rPr lang="en-US" sz="800" dirty="0" err="1"/>
              <a:t>Macrae</a:t>
            </a:r>
            <a:r>
              <a:rPr lang="en-US" sz="800" dirty="0"/>
              <a:t> E, Barton DL, Connolly HK, </a:t>
            </a:r>
            <a:r>
              <a:rPr lang="en-US" sz="800" dirty="0" err="1"/>
              <a:t>Dickler</a:t>
            </a:r>
            <a:r>
              <a:rPr lang="en-US" sz="800" dirty="0"/>
              <a:t> MN, et al Endocrine Therapy for Hormone Receptor-Positive Metastatic Breast Cancer: American Society of Clinical Oncology Guideline. J </a:t>
            </a:r>
            <a:r>
              <a:rPr lang="en-US" sz="800" dirty="0" err="1"/>
              <a:t>Clin</a:t>
            </a:r>
            <a:r>
              <a:rPr lang="en-US" sz="800" dirty="0"/>
              <a:t> </a:t>
            </a:r>
            <a:r>
              <a:rPr lang="en-US" sz="800" dirty="0" err="1"/>
              <a:t>Oncol</a:t>
            </a:r>
            <a:r>
              <a:rPr lang="en-US" sz="800" dirty="0"/>
              <a:t>. 2016 Sep;34(25):3069–103.</a:t>
            </a:r>
          </a:p>
        </p:txBody>
      </p:sp>
      <p:pic>
        <p:nvPicPr>
          <p:cNvPr id="18" name="Picture 2" descr="Woman face combined with pink ribbon clipart image, breast cancer awareness  - free svg file for members - SVG Heart">
            <a:extLst>
              <a:ext uri="{FF2B5EF4-FFF2-40B4-BE49-F238E27FC236}">
                <a16:creationId xmlns="" xmlns:a16="http://schemas.microsoft.com/office/drawing/2014/main" id="{D52F27C7-FA4B-BB5A-FE88-36F25880D66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16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FDD678B2-36E5-429B-B9E3-66AF103D5710}"/>
              </a:ext>
            </a:extLst>
          </p:cNvPr>
          <p:cNvSpPr txBox="1">
            <a:spLocks/>
          </p:cNvSpPr>
          <p:nvPr/>
        </p:nvSpPr>
        <p:spPr>
          <a:xfrm>
            <a:off x="402799" y="447412"/>
            <a:ext cx="10058400" cy="480131"/>
          </a:xfrm>
          <a:prstGeom prst="rect">
            <a:avLst/>
          </a:prstGeom>
          <a:noFill/>
        </p:spPr>
        <p:txBody>
          <a:bodyPr vert="horz" wrap="square" lIns="91440" tIns="45720" rIns="91440" bIns="45720" rtlCol="0" anchor="ctr">
            <a:spAutoFit/>
          </a:bodyPr>
          <a:lstStyle>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dirty="0"/>
              <a:t>ESR1 Mutations</a:t>
            </a:r>
          </a:p>
        </p:txBody>
      </p:sp>
      <p:sp>
        <p:nvSpPr>
          <p:cNvPr id="4" name="Content Placeholder 2">
            <a:extLst>
              <a:ext uri="{FF2B5EF4-FFF2-40B4-BE49-F238E27FC236}">
                <a16:creationId xmlns="" xmlns:a16="http://schemas.microsoft.com/office/drawing/2014/main" id="{3C94AF65-DC19-7702-B449-D7CA74ED921D}"/>
              </a:ext>
            </a:extLst>
          </p:cNvPr>
          <p:cNvSpPr txBox="1">
            <a:spLocks/>
          </p:cNvSpPr>
          <p:nvPr/>
        </p:nvSpPr>
        <p:spPr>
          <a:xfrm>
            <a:off x="675861" y="1550309"/>
            <a:ext cx="10058400" cy="4426853"/>
          </a:xfrm>
          <a:prstGeom prst="rect">
            <a:avLst/>
          </a:prstGeom>
          <a:noFill/>
        </p:spPr>
        <p:txBody>
          <a:bodyPr vert="horz" wrap="square" lIns="91440" tIns="45720" rIns="91440" bIns="45720" rtlCol="0">
            <a:spAutoFit/>
          </a:bodyPr>
          <a:lstStyle>
            <a:lvl1pPr marL="228600" indent="-228600">
              <a:lnSpc>
                <a:spcPct val="150000"/>
              </a:lnSpc>
              <a:spcBef>
                <a:spcPts val="1000"/>
              </a:spcBef>
              <a:buFont typeface="Arial" panose="020B0604020202020204" pitchFamily="34" charset="0"/>
              <a:buChar char="•"/>
              <a:defRPr sz="2000">
                <a:solidFill>
                  <a:srgbClr val="32186B"/>
                </a:solidFill>
                <a:latin typeface="Arial" panose="020B0604020202020204" pitchFamily="34" charset="0"/>
                <a:ea typeface="Roboto" panose="02000000000000000000" pitchFamily="2" charset="0"/>
                <a:cs typeface="Arial" panose="020B0604020202020204" pitchFamily="34" charset="0"/>
              </a:defRPr>
            </a:lvl1pPr>
            <a:lvl2pPr marL="685800" lvl="1" indent="-228600">
              <a:lnSpc>
                <a:spcPct val="150000"/>
              </a:lnSpc>
              <a:spcBef>
                <a:spcPts val="500"/>
              </a:spcBef>
              <a:buFont typeface="Arial" panose="020B0604020202020204" pitchFamily="34" charset="0"/>
              <a:buChar char="•"/>
              <a:defRPr sz="2000" b="1">
                <a:solidFill>
                  <a:srgbClr val="C9476F"/>
                </a:solidFill>
                <a:latin typeface="Arial" panose="020B0604020202020204" pitchFamily="34" charset="0"/>
                <a:ea typeface="Roboto Black" panose="02000000000000000000" pitchFamily="2"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latin typeface="Yu Gothic UI" panose="020B0500000000000000" pitchFamily="34" charset="-128"/>
              </a:defRPr>
            </a:lvl3pPr>
            <a:lvl4pPr marL="1600200" indent="-228600">
              <a:lnSpc>
                <a:spcPct val="90000"/>
              </a:lnSpc>
              <a:spcBef>
                <a:spcPts val="500"/>
              </a:spcBef>
              <a:buFont typeface="Arial" panose="020B0604020202020204" pitchFamily="34" charset="0"/>
              <a:buChar char="•"/>
              <a:defRPr>
                <a:latin typeface="Yu Gothic UI" panose="020B0500000000000000" pitchFamily="34" charset="-128"/>
              </a:defRPr>
            </a:lvl4pPr>
            <a:lvl5pPr marL="2057400" indent="-228600">
              <a:lnSpc>
                <a:spcPct val="90000"/>
              </a:lnSpc>
              <a:spcBef>
                <a:spcPts val="500"/>
              </a:spcBef>
              <a:buFont typeface="Arial" panose="020B0604020202020204" pitchFamily="34" charset="0"/>
              <a:buChar char="•"/>
              <a:defRPr>
                <a:latin typeface="Yu Gothic UI" panose="020B0500000000000000" pitchFamily="34" charset="-128"/>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solidFill>
                  <a:srgbClr val="C9476F"/>
                </a:solidFill>
              </a:rPr>
              <a:t>Rare</a:t>
            </a:r>
            <a:r>
              <a:rPr lang="en-US" dirty="0"/>
              <a:t> in primary breast cancer</a:t>
            </a:r>
          </a:p>
          <a:p>
            <a:r>
              <a:rPr lang="en-US" dirty="0"/>
              <a:t>High prevalence </a:t>
            </a:r>
            <a:r>
              <a:rPr lang="en-US" dirty="0">
                <a:solidFill>
                  <a:srgbClr val="C9476F"/>
                </a:solidFill>
              </a:rPr>
              <a:t>(20–40%) </a:t>
            </a:r>
            <a:r>
              <a:rPr lang="en-US" dirty="0"/>
              <a:t>in patients with </a:t>
            </a:r>
            <a:r>
              <a:rPr lang="en-US" dirty="0">
                <a:solidFill>
                  <a:srgbClr val="C9476F"/>
                </a:solidFill>
              </a:rPr>
              <a:t>MBC</a:t>
            </a:r>
            <a:r>
              <a:rPr lang="en-US" dirty="0"/>
              <a:t> who have previously received endocrine treatment</a:t>
            </a:r>
          </a:p>
          <a:p>
            <a:r>
              <a:rPr lang="en-US" dirty="0"/>
              <a:t>Most mutations (D538G, Y537S, Y537N, Y537C, and E380)</a:t>
            </a:r>
          </a:p>
          <a:p>
            <a:r>
              <a:rPr lang="en-US" dirty="0"/>
              <a:t>Occur at hot spots in the ligand-binding domain of ERα resulting in </a:t>
            </a:r>
            <a:r>
              <a:rPr lang="en-US" dirty="0">
                <a:solidFill>
                  <a:srgbClr val="C9476F"/>
                </a:solidFill>
              </a:rPr>
              <a:t>constitutive ER activity.</a:t>
            </a:r>
          </a:p>
          <a:p>
            <a:r>
              <a:rPr lang="en-US" dirty="0"/>
              <a:t>BOLERO-2 trial  -  </a:t>
            </a:r>
            <a:r>
              <a:rPr lang="en-US" dirty="0" err="1"/>
              <a:t>SoFEA</a:t>
            </a:r>
            <a:r>
              <a:rPr lang="en-US" dirty="0"/>
              <a:t> trial </a:t>
            </a:r>
          </a:p>
          <a:p>
            <a:endParaRPr lang="en-US" dirty="0"/>
          </a:p>
        </p:txBody>
      </p:sp>
      <p:sp>
        <p:nvSpPr>
          <p:cNvPr id="5" name="Footer Placeholder 3">
            <a:extLst>
              <a:ext uri="{FF2B5EF4-FFF2-40B4-BE49-F238E27FC236}">
                <a16:creationId xmlns="" xmlns:a16="http://schemas.microsoft.com/office/drawing/2014/main" id="{18F371B0-7399-B4CC-3151-8DE9331428FC}"/>
              </a:ext>
            </a:extLst>
          </p:cNvPr>
          <p:cNvSpPr>
            <a:spLocks noGrp="1"/>
          </p:cNvSpPr>
          <p:nvPr>
            <p:ph type="ftr" sz="quarter" idx="4294967295"/>
          </p:nvPr>
        </p:nvSpPr>
        <p:spPr>
          <a:xfrm>
            <a:off x="402799" y="6255826"/>
            <a:ext cx="11171582" cy="805328"/>
          </a:xfrm>
          <a:prstGeom prst="rect">
            <a:avLst/>
          </a:prstGeom>
        </p:spPr>
        <p:txBody>
          <a:bodyPr/>
          <a:lstStyle/>
          <a:p>
            <a:pPr marL="171450" indent="-171450" algn="l">
              <a:buFont typeface="Arial" panose="020B0604020202020204" pitchFamily="34" charset="0"/>
              <a:buChar char="•"/>
            </a:pPr>
            <a:r>
              <a:rPr lang="en-US" sz="900" dirty="0" err="1"/>
              <a:t>Chandarlapaty</a:t>
            </a:r>
            <a:r>
              <a:rPr lang="en-US" sz="900" dirty="0"/>
              <a:t> S, et al Prevalence of ESR1 Mutations in Cell-Free DNA and Outcomes in Metastatic Breast Cancer: A Secondary Analysis of the BOLERO-2 Clinical Trial. JAMA </a:t>
            </a:r>
            <a:r>
              <a:rPr lang="en-US" sz="900" dirty="0" err="1"/>
              <a:t>Oncol</a:t>
            </a:r>
            <a:r>
              <a:rPr lang="en-US" sz="900" dirty="0"/>
              <a:t>. 2016 Oct;2(10):1310–5.</a:t>
            </a:r>
          </a:p>
          <a:p>
            <a:pPr marL="171450" indent="-171450" algn="l">
              <a:buFont typeface="Arial" panose="020B0604020202020204" pitchFamily="34" charset="0"/>
              <a:buChar char="•"/>
            </a:pPr>
            <a:r>
              <a:rPr lang="en-US" sz="900" dirty="0"/>
              <a:t>Hayward L, et al; </a:t>
            </a:r>
            <a:r>
              <a:rPr lang="en-US" sz="900" dirty="0" err="1"/>
              <a:t>SoFEA</a:t>
            </a:r>
            <a:r>
              <a:rPr lang="en-US" sz="900" dirty="0"/>
              <a:t> investigators </a:t>
            </a:r>
            <a:r>
              <a:rPr lang="en-US" sz="900" dirty="0" err="1"/>
              <a:t>Fulvestrant</a:t>
            </a:r>
            <a:r>
              <a:rPr lang="en-US" sz="900" dirty="0"/>
              <a:t> plus </a:t>
            </a:r>
            <a:r>
              <a:rPr lang="en-US" sz="900" dirty="0" err="1"/>
              <a:t>anastrozole</a:t>
            </a:r>
            <a:r>
              <a:rPr lang="en-US" sz="900" dirty="0"/>
              <a:t> or placebo versus </a:t>
            </a:r>
            <a:r>
              <a:rPr lang="en-US" sz="900" dirty="0" err="1"/>
              <a:t>exemestane</a:t>
            </a:r>
            <a:r>
              <a:rPr lang="en-US" sz="900" dirty="0"/>
              <a:t> alone after progression on non-steroidal aromatase inhibitors in postmenopausal patients with hormone-receptor-positive locally advanced or metastatic breast cancer (</a:t>
            </a:r>
            <a:r>
              <a:rPr lang="en-US" sz="900" dirty="0" err="1"/>
              <a:t>SoFEA</a:t>
            </a:r>
            <a:r>
              <a:rPr lang="en-US" sz="900" dirty="0"/>
              <a:t>):. </a:t>
            </a:r>
            <a:r>
              <a:rPr lang="en-US" sz="900" i="1" dirty="0"/>
              <a:t>Lancet </a:t>
            </a:r>
            <a:r>
              <a:rPr lang="en-US" sz="900" i="1" dirty="0" err="1"/>
              <a:t>Oncol</a:t>
            </a:r>
            <a:r>
              <a:rPr lang="en-US" sz="900" dirty="0"/>
              <a:t> 2013</a:t>
            </a:r>
          </a:p>
          <a:p>
            <a:pPr marL="171450" indent="-171450" algn="l">
              <a:buFont typeface="Arial" panose="020B0604020202020204" pitchFamily="34" charset="0"/>
              <a:buChar char="•"/>
            </a:pPr>
            <a:endParaRPr lang="en-US" sz="900" dirty="0"/>
          </a:p>
        </p:txBody>
      </p:sp>
      <p:pic>
        <p:nvPicPr>
          <p:cNvPr id="17" name="Picture 2" descr="Woman face combined with pink ribbon clipart image, breast cancer awareness  - free svg file for members - SVG Heart">
            <a:extLst>
              <a:ext uri="{FF2B5EF4-FFF2-40B4-BE49-F238E27FC236}">
                <a16:creationId xmlns="" xmlns:a16="http://schemas.microsoft.com/office/drawing/2014/main" id="{DD8D0336-2EDA-5740-EF49-90AD94A97A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11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FDD678B2-36E5-429B-B9E3-66AF103D5710}"/>
              </a:ext>
            </a:extLst>
          </p:cNvPr>
          <p:cNvSpPr txBox="1">
            <a:spLocks/>
          </p:cNvSpPr>
          <p:nvPr/>
        </p:nvSpPr>
        <p:spPr>
          <a:xfrm>
            <a:off x="402799" y="447412"/>
            <a:ext cx="10058400" cy="480131"/>
          </a:xfrm>
          <a:prstGeom prst="rect">
            <a:avLst/>
          </a:prstGeom>
          <a:noFill/>
        </p:spPr>
        <p:txBody>
          <a:bodyPr vert="horz" wrap="square" lIns="91440" tIns="45720" rIns="91440" bIns="45720" rtlCol="0" anchor="ctr">
            <a:spAutoFit/>
          </a:bodyPr>
          <a:lstStyle>
            <a:lvl1pPr>
              <a:lnSpc>
                <a:spcPct val="90000"/>
              </a:lnSpc>
              <a:spcBef>
                <a:spcPct val="0"/>
              </a:spcBef>
              <a:buNone/>
              <a:defRPr sz="2800" b="1">
                <a:solidFill>
                  <a:srgbClr val="C9476F"/>
                </a:solidFill>
                <a:latin typeface="Arial" panose="020B0604020202020204" pitchFamily="34" charset="0"/>
                <a:ea typeface="Roboto Black" panose="02000000000000000000" pitchFamily="2" charset="0"/>
                <a:cs typeface="Arial" panose="020B0604020202020204" pitchFamily="34" charset="0"/>
              </a:defRPr>
            </a:lvl1pPr>
          </a:lstStyle>
          <a:p>
            <a:r>
              <a:rPr lang="en-US" dirty="0"/>
              <a:t>ESR1 Mutations</a:t>
            </a:r>
          </a:p>
        </p:txBody>
      </p:sp>
      <p:sp>
        <p:nvSpPr>
          <p:cNvPr id="4" name="Footer Placeholder 3">
            <a:extLst>
              <a:ext uri="{FF2B5EF4-FFF2-40B4-BE49-F238E27FC236}">
                <a16:creationId xmlns="" xmlns:a16="http://schemas.microsoft.com/office/drawing/2014/main" id="{FD52D585-13AA-8ED7-694C-F1ABD11737AD}"/>
              </a:ext>
            </a:extLst>
          </p:cNvPr>
          <p:cNvSpPr>
            <a:spLocks noGrp="1"/>
          </p:cNvSpPr>
          <p:nvPr>
            <p:ph type="ftr" sz="quarter" idx="4294967295"/>
          </p:nvPr>
        </p:nvSpPr>
        <p:spPr>
          <a:xfrm>
            <a:off x="234461" y="6406941"/>
            <a:ext cx="11171582" cy="365125"/>
          </a:xfrm>
          <a:prstGeom prst="rect">
            <a:avLst/>
          </a:prstGeom>
        </p:spPr>
        <p:txBody>
          <a:bodyPr/>
          <a:lstStyle/>
          <a:p>
            <a:pPr marL="171450" indent="-171450" algn="l">
              <a:buFont typeface="Arial" panose="020B0604020202020204" pitchFamily="34" charset="0"/>
              <a:buChar char="•"/>
            </a:pPr>
            <a:endParaRPr lang="en-US" sz="800" dirty="0"/>
          </a:p>
        </p:txBody>
      </p:sp>
      <p:graphicFrame>
        <p:nvGraphicFramePr>
          <p:cNvPr id="10" name="Table 9">
            <a:extLst>
              <a:ext uri="{FF2B5EF4-FFF2-40B4-BE49-F238E27FC236}">
                <a16:creationId xmlns="" xmlns:a16="http://schemas.microsoft.com/office/drawing/2014/main" id="{992E0DA4-B06F-60B1-438B-76BB59FFB426}"/>
              </a:ext>
            </a:extLst>
          </p:cNvPr>
          <p:cNvGraphicFramePr>
            <a:graphicFrameLocks noGrp="1"/>
          </p:cNvGraphicFramePr>
          <p:nvPr>
            <p:extLst>
              <p:ext uri="{D42A27DB-BD31-4B8C-83A1-F6EECF244321}">
                <p14:modId xmlns:p14="http://schemas.microsoft.com/office/powerpoint/2010/main" val="3051371203"/>
              </p:ext>
            </p:extLst>
          </p:nvPr>
        </p:nvGraphicFramePr>
        <p:xfrm>
          <a:off x="630367" y="1073607"/>
          <a:ext cx="9195994" cy="5212080"/>
        </p:xfrm>
        <a:graphic>
          <a:graphicData uri="http://schemas.openxmlformats.org/drawingml/2006/table">
            <a:tbl>
              <a:tblPr firstRow="1" bandRow="1">
                <a:tableStyleId>{5C22544A-7EE6-4342-B048-85BDC9FD1C3A}</a:tableStyleId>
              </a:tblPr>
              <a:tblGrid>
                <a:gridCol w="4597997">
                  <a:extLst>
                    <a:ext uri="{9D8B030D-6E8A-4147-A177-3AD203B41FA5}">
                      <a16:colId xmlns="" xmlns:a16="http://schemas.microsoft.com/office/drawing/2014/main" val="1658206728"/>
                    </a:ext>
                  </a:extLst>
                </a:gridCol>
                <a:gridCol w="4597997">
                  <a:extLst>
                    <a:ext uri="{9D8B030D-6E8A-4147-A177-3AD203B41FA5}">
                      <a16:colId xmlns="" xmlns:a16="http://schemas.microsoft.com/office/drawing/2014/main" val="2054100269"/>
                    </a:ext>
                  </a:extLst>
                </a:gridCol>
              </a:tblGrid>
              <a:tr h="0">
                <a:tc gridSpan="2">
                  <a:txBody>
                    <a:bodyPr/>
                    <a:lstStyle/>
                    <a:p>
                      <a:r>
                        <a:rPr lang="en-US" dirty="0">
                          <a:solidFill>
                            <a:srgbClr val="32186B"/>
                          </a:solidFill>
                          <a:latin typeface="Arial" panose="020B0604020202020204" pitchFamily="34" charset="0"/>
                          <a:cs typeface="Arial" panose="020B0604020202020204" pitchFamily="34" charset="0"/>
                        </a:rPr>
                        <a:t>Systemic Treatment </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solidFill>
                      <a:schemeClr val="bg1"/>
                    </a:solidFill>
                  </a:tcPr>
                </a:tc>
                <a:tc hMerge="1">
                  <a:txBody>
                    <a:bodyPr/>
                    <a:lstStyle/>
                    <a:p>
                      <a:endParaRPr lang="en-US" dirty="0"/>
                    </a:p>
                  </a:txBody>
                  <a:tcPr/>
                </a:tc>
                <a:extLst>
                  <a:ext uri="{0D108BD9-81ED-4DB2-BD59-A6C34878D82A}">
                    <a16:rowId xmlns="" xmlns:a16="http://schemas.microsoft.com/office/drawing/2014/main" val="3421230156"/>
                  </a:ext>
                </a:extLst>
              </a:tr>
              <a:tr h="370840">
                <a:tc rowSpan="4">
                  <a:txBody>
                    <a:bodyPr/>
                    <a:lstStyle/>
                    <a:p>
                      <a:pPr algn="ctr"/>
                      <a:endParaRPr lang="en-US" b="1" dirty="0">
                        <a:solidFill>
                          <a:srgbClr val="32186B"/>
                        </a:solidFill>
                        <a:latin typeface="Arial" panose="020B0604020202020204" pitchFamily="34" charset="0"/>
                        <a:cs typeface="Arial" panose="020B0604020202020204" pitchFamily="34" charset="0"/>
                      </a:endParaRPr>
                    </a:p>
                    <a:p>
                      <a:pPr algn="ctr"/>
                      <a:endParaRPr lang="en-US" b="1" dirty="0">
                        <a:solidFill>
                          <a:srgbClr val="32186B"/>
                        </a:solidFill>
                        <a:latin typeface="Arial" panose="020B0604020202020204" pitchFamily="34" charset="0"/>
                        <a:cs typeface="Arial" panose="020B0604020202020204" pitchFamily="34" charset="0"/>
                      </a:endParaRPr>
                    </a:p>
                    <a:p>
                      <a:pPr algn="ctr"/>
                      <a:endParaRPr lang="en-US" b="1" dirty="0">
                        <a:solidFill>
                          <a:srgbClr val="32186B"/>
                        </a:solidFill>
                        <a:latin typeface="Arial" panose="020B0604020202020204" pitchFamily="34" charset="0"/>
                        <a:cs typeface="Arial" panose="020B0604020202020204" pitchFamily="34" charset="0"/>
                      </a:endParaRPr>
                    </a:p>
                    <a:p>
                      <a:pPr algn="ctr"/>
                      <a:endParaRPr lang="en-US" b="1" dirty="0">
                        <a:solidFill>
                          <a:srgbClr val="32186B"/>
                        </a:solidFill>
                        <a:latin typeface="Arial" panose="020B0604020202020204" pitchFamily="34" charset="0"/>
                        <a:cs typeface="Arial" panose="020B0604020202020204" pitchFamily="34" charset="0"/>
                      </a:endParaRPr>
                    </a:p>
                    <a:p>
                      <a:pPr algn="ctr"/>
                      <a:endParaRPr lang="en-US" b="1" dirty="0">
                        <a:solidFill>
                          <a:srgbClr val="32186B"/>
                        </a:solidFill>
                        <a:latin typeface="Arial" panose="020B0604020202020204" pitchFamily="34" charset="0"/>
                        <a:cs typeface="Arial" panose="020B0604020202020204" pitchFamily="34" charset="0"/>
                      </a:endParaRPr>
                    </a:p>
                    <a:p>
                      <a:pPr algn="ctr"/>
                      <a:endParaRPr lang="en-US" b="1" dirty="0">
                        <a:solidFill>
                          <a:srgbClr val="32186B"/>
                        </a:solidFill>
                        <a:latin typeface="Arial" panose="020B0604020202020204" pitchFamily="34" charset="0"/>
                        <a:cs typeface="Arial" panose="020B0604020202020204" pitchFamily="34" charset="0"/>
                      </a:endParaRPr>
                    </a:p>
                    <a:p>
                      <a:pPr algn="ctr"/>
                      <a:r>
                        <a:rPr lang="en-US" b="1" dirty="0">
                          <a:solidFill>
                            <a:srgbClr val="32186B"/>
                          </a:solidFill>
                          <a:latin typeface="Arial" panose="020B0604020202020204" pitchFamily="34" charset="0"/>
                          <a:cs typeface="Arial" panose="020B0604020202020204" pitchFamily="34" charset="0"/>
                        </a:rPr>
                        <a:t>Endocrine therapy ( for HR- positive):</a:t>
                      </a:r>
                      <a:br>
                        <a:rPr lang="en-US" b="1" dirty="0">
                          <a:solidFill>
                            <a:srgbClr val="32186B"/>
                          </a:solidFill>
                          <a:latin typeface="Arial" panose="020B0604020202020204" pitchFamily="34" charset="0"/>
                          <a:cs typeface="Arial" panose="020B0604020202020204" pitchFamily="34" charset="0"/>
                        </a:rPr>
                      </a:br>
                      <a:endParaRPr lang="en-US" b="1" dirty="0">
                        <a:solidFill>
                          <a:srgbClr val="32186B"/>
                        </a:solidFill>
                        <a:latin typeface="Arial" panose="020B0604020202020204" pitchFamily="34" charset="0"/>
                        <a:cs typeface="Arial" panose="020B0604020202020204" pitchFamily="34" charset="0"/>
                      </a:endParaRPr>
                    </a:p>
                    <a:p>
                      <a:pPr algn="ctr"/>
                      <a:r>
                        <a:rPr lang="en-US" sz="1600" dirty="0">
                          <a:solidFill>
                            <a:srgbClr val="32186B"/>
                          </a:solidFill>
                          <a:latin typeface="Arial" panose="020B0604020202020204" pitchFamily="34" charset="0"/>
                          <a:cs typeface="Arial" panose="020B0604020202020204" pitchFamily="34" charset="0"/>
                        </a:rPr>
                        <a:t>(According to available medications)</a:t>
                      </a:r>
                    </a:p>
                    <a:p>
                      <a:pPr algn="ctr"/>
                      <a:r>
                        <a:rPr lang="en-US" sz="1600" dirty="0">
                          <a:solidFill>
                            <a:srgbClr val="32186B"/>
                          </a:solidFill>
                          <a:latin typeface="Arial" panose="020B0604020202020204" pitchFamily="34" charset="0"/>
                          <a:cs typeface="Arial" panose="020B0604020202020204" pitchFamily="34" charset="0"/>
                        </a:rPr>
                        <a:t>(BC that have at least 1% of cell </a:t>
                      </a:r>
                      <a:r>
                        <a:rPr lang="en-US" sz="1600" dirty="0" err="1">
                          <a:solidFill>
                            <a:srgbClr val="32186B"/>
                          </a:solidFill>
                          <a:latin typeface="Arial" panose="020B0604020202020204" pitchFamily="34" charset="0"/>
                          <a:cs typeface="Arial" panose="020B0604020202020204" pitchFamily="34" charset="0"/>
                        </a:rPr>
                        <a:t>stainig</a:t>
                      </a:r>
                      <a:r>
                        <a:rPr lang="en-US" sz="1600" dirty="0">
                          <a:solidFill>
                            <a:srgbClr val="32186B"/>
                          </a:solidFill>
                          <a:latin typeface="Arial" panose="020B0604020202020204" pitchFamily="34" charset="0"/>
                          <a:cs typeface="Arial" panose="020B0604020202020204" pitchFamily="34" charset="0"/>
                        </a:rPr>
                        <a:t> positive for HR should be considered HR- Positive)</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solidFill>
                      <a:schemeClr val="bg1"/>
                    </a:solidFill>
                  </a:tcPr>
                </a:tc>
                <a:tc>
                  <a:txBody>
                    <a:bodyPr/>
                    <a:lstStyle/>
                    <a:p>
                      <a:r>
                        <a:rPr lang="en-US" sz="1400" b="1" dirty="0">
                          <a:solidFill>
                            <a:srgbClr val="32186B"/>
                          </a:solidFill>
                          <a:latin typeface="Arial" panose="020B0604020202020204" pitchFamily="34" charset="0"/>
                          <a:cs typeface="Arial" panose="020B0604020202020204" pitchFamily="34" charset="0"/>
                        </a:rPr>
                        <a:t>First line therapy( for postmenopausal or premenopausal receiving ovarian ablation or suppression)</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solidFill>
                      <a:srgbClr val="E15E87">
                        <a:alpha val="50000"/>
                      </a:srgbClr>
                    </a:solidFill>
                  </a:tcPr>
                </a:tc>
                <a:extLst>
                  <a:ext uri="{0D108BD9-81ED-4DB2-BD59-A6C34878D82A}">
                    <a16:rowId xmlns="" xmlns:a16="http://schemas.microsoft.com/office/drawing/2014/main" val="2022781429"/>
                  </a:ext>
                </a:extLst>
              </a:tr>
              <a:tr h="370840">
                <a:tc vMerge="1">
                  <a:txBody>
                    <a:bodyPr/>
                    <a:lstStyle/>
                    <a:p>
                      <a:endParaRPr lang="en-US" dirty="0"/>
                    </a:p>
                  </a:txBody>
                  <a:tcPr/>
                </a:tc>
                <a:tc>
                  <a:txBody>
                    <a:bodyPr/>
                    <a:lstStyle/>
                    <a:p>
                      <a:pPr marL="285750" indent="-285750">
                        <a:buFont typeface="Arial" panose="020B0604020202020204" pitchFamily="34" charset="0"/>
                        <a:buChar char="•"/>
                      </a:pPr>
                      <a:r>
                        <a:rPr lang="en-US" sz="1400" dirty="0">
                          <a:solidFill>
                            <a:srgbClr val="32186B"/>
                          </a:solidFill>
                          <a:latin typeface="Arial" panose="020B0604020202020204" pitchFamily="34" charset="0"/>
                          <a:cs typeface="Arial" panose="020B0604020202020204" pitchFamily="34" charset="0"/>
                        </a:rPr>
                        <a:t>AI+ CDK4/6 Inhibitors (+/- Bisphosphonate) (preferred) for her2- negative (see Eligibility Criteria)</a:t>
                      </a:r>
                    </a:p>
                    <a:p>
                      <a:pPr marL="285750" indent="-285750">
                        <a:buFont typeface="Arial" panose="020B0604020202020204" pitchFamily="34" charset="0"/>
                        <a:buChar char="•"/>
                      </a:pPr>
                      <a:r>
                        <a:rPr lang="en-US" sz="1400" dirty="0" err="1">
                          <a:solidFill>
                            <a:srgbClr val="32186B"/>
                          </a:solidFill>
                          <a:latin typeface="Arial" panose="020B0604020202020204" pitchFamily="34" charset="0"/>
                          <a:cs typeface="Arial" panose="020B0604020202020204" pitchFamily="34" charset="0"/>
                        </a:rPr>
                        <a:t>Fluvestrant</a:t>
                      </a:r>
                      <a:r>
                        <a:rPr lang="en-US" sz="1400" dirty="0">
                          <a:solidFill>
                            <a:srgbClr val="32186B"/>
                          </a:solidFill>
                          <a:latin typeface="Arial" panose="020B0604020202020204" pitchFamily="34" charset="0"/>
                          <a:cs typeface="Arial" panose="020B0604020202020204" pitchFamily="34" charset="0"/>
                        </a:rPr>
                        <a:t> + CDK 4/6 Inhibitors (preferred) for her2- negative (see Eligibility Criteria)</a:t>
                      </a:r>
                    </a:p>
                    <a:p>
                      <a:pPr marL="285750" indent="-285750">
                        <a:buFont typeface="Arial" panose="020B0604020202020204" pitchFamily="34" charset="0"/>
                        <a:buChar char="•"/>
                      </a:pPr>
                      <a:r>
                        <a:rPr lang="en-US" sz="1400" dirty="0">
                          <a:solidFill>
                            <a:srgbClr val="32186B"/>
                          </a:solidFill>
                          <a:latin typeface="Arial" panose="020B0604020202020204" pitchFamily="34" charset="0"/>
                          <a:cs typeface="Arial" panose="020B0604020202020204" pitchFamily="34" charset="0"/>
                        </a:rPr>
                        <a:t>Aromatase inhibitors</a:t>
                      </a:r>
                    </a:p>
                    <a:p>
                      <a:pPr marL="285750" indent="-285750">
                        <a:buFont typeface="Arial" panose="020B0604020202020204" pitchFamily="34" charset="0"/>
                        <a:buChar char="•"/>
                      </a:pPr>
                      <a:r>
                        <a:rPr lang="en-US" sz="1400" dirty="0">
                          <a:solidFill>
                            <a:srgbClr val="32186B"/>
                          </a:solidFill>
                          <a:latin typeface="Arial" panose="020B0604020202020204" pitchFamily="34" charset="0"/>
                          <a:cs typeface="Arial" panose="020B0604020202020204" pitchFamily="34" charset="0"/>
                        </a:rPr>
                        <a:t>TAM </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07739614"/>
                  </a:ext>
                </a:extLst>
              </a:tr>
              <a:tr h="370840">
                <a:tc vMerge="1">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32186B"/>
                          </a:solidFill>
                          <a:latin typeface="Arial" panose="020B0604020202020204" pitchFamily="34" charset="0"/>
                          <a:cs typeface="Arial" panose="020B0604020202020204" pitchFamily="34" charset="0"/>
                        </a:rPr>
                        <a:t>second line therapy( for postmenopausal or premenopausal receiving ovarian ablation or suppression)</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solidFill>
                      <a:srgbClr val="E15E87">
                        <a:alpha val="50000"/>
                      </a:srgbClr>
                    </a:solidFill>
                  </a:tcPr>
                </a:tc>
                <a:extLst>
                  <a:ext uri="{0D108BD9-81ED-4DB2-BD59-A6C34878D82A}">
                    <a16:rowId xmlns="" xmlns:a16="http://schemas.microsoft.com/office/drawing/2014/main" val="3742792848"/>
                  </a:ext>
                </a:extLst>
              </a:tr>
              <a:tr h="370840">
                <a:tc vMerge="1">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marL="285750" indent="-285750" algn="l" defTabSz="914400" rtl="0" eaLnBrk="1" latinLnBrk="0" hangingPunct="1">
                        <a:buFont typeface="Arial" panose="020B0604020202020204" pitchFamily="34" charset="0"/>
                        <a:buChar char="•"/>
                      </a:pPr>
                      <a:r>
                        <a:rPr lang="en-US" sz="1400" kern="1200" dirty="0" err="1">
                          <a:solidFill>
                            <a:srgbClr val="32186B"/>
                          </a:solidFill>
                          <a:latin typeface="Arial" panose="020B0604020202020204" pitchFamily="34" charset="0"/>
                          <a:ea typeface="+mn-ea"/>
                          <a:cs typeface="Arial" panose="020B0604020202020204" pitchFamily="34" charset="0"/>
                        </a:rPr>
                        <a:t>Fluvetrant</a:t>
                      </a:r>
                      <a:r>
                        <a:rPr lang="en-US" sz="1400" kern="1200" dirty="0">
                          <a:solidFill>
                            <a:srgbClr val="32186B"/>
                          </a:solidFill>
                          <a:latin typeface="Arial" panose="020B0604020202020204" pitchFamily="34" charset="0"/>
                          <a:ea typeface="+mn-ea"/>
                          <a:cs typeface="Arial" panose="020B0604020202020204" pitchFamily="34" charset="0"/>
                        </a:rPr>
                        <a:t> + CDK4/6 Inhibitors(If CDK4/6 inhibitors not previously used ( preferred).</a:t>
                      </a:r>
                    </a:p>
                    <a:p>
                      <a:pPr marL="285750" indent="-285750" algn="l" defTabSz="914400" rtl="0" eaLnBrk="1" latinLnBrk="0" hangingPunct="1">
                        <a:buFont typeface="Arial" panose="020B0604020202020204" pitchFamily="34" charset="0"/>
                        <a:buChar char="•"/>
                      </a:pPr>
                      <a:r>
                        <a:rPr lang="en-US" sz="1400" kern="1200" dirty="0" err="1">
                          <a:solidFill>
                            <a:srgbClr val="32186B"/>
                          </a:solidFill>
                          <a:latin typeface="Arial" panose="020B0604020202020204" pitchFamily="34" charset="0"/>
                          <a:ea typeface="+mn-ea"/>
                          <a:cs typeface="Arial" panose="020B0604020202020204" pitchFamily="34" charset="0"/>
                        </a:rPr>
                        <a:t>Fuvestrant</a:t>
                      </a:r>
                      <a:r>
                        <a:rPr lang="en-US" sz="1400" kern="1200" dirty="0">
                          <a:solidFill>
                            <a:srgbClr val="32186B"/>
                          </a:solidFill>
                          <a:latin typeface="Arial" panose="020B0604020202020204" pitchFamily="34" charset="0"/>
                          <a:ea typeface="+mn-ea"/>
                          <a:cs typeface="Arial" panose="020B0604020202020204" pitchFamily="34" charset="0"/>
                        </a:rPr>
                        <a:t> + </a:t>
                      </a:r>
                      <a:r>
                        <a:rPr lang="en-US" sz="1400" kern="1200" dirty="0" err="1">
                          <a:solidFill>
                            <a:srgbClr val="32186B"/>
                          </a:solidFill>
                          <a:latin typeface="Arial" panose="020B0604020202020204" pitchFamily="34" charset="0"/>
                          <a:ea typeface="+mn-ea"/>
                          <a:cs typeface="Arial" panose="020B0604020202020204" pitchFamily="34" charset="0"/>
                        </a:rPr>
                        <a:t>Alpelisib</a:t>
                      </a:r>
                      <a:r>
                        <a:rPr lang="en-US" sz="1400" kern="1200" dirty="0">
                          <a:solidFill>
                            <a:srgbClr val="32186B"/>
                          </a:solidFill>
                          <a:latin typeface="Arial" panose="020B0604020202020204" pitchFamily="34" charset="0"/>
                          <a:ea typeface="+mn-ea"/>
                          <a:cs typeface="Arial" panose="020B0604020202020204" pitchFamily="34" charset="0"/>
                        </a:rPr>
                        <a:t> for PIK3CA – mutated tumors (Preferred 1).</a:t>
                      </a:r>
                    </a:p>
                    <a:p>
                      <a:pPr marL="285750" indent="-285750" algn="l" defTabSz="914400" rtl="0" eaLnBrk="1" latinLnBrk="0" hangingPunct="1">
                        <a:buFont typeface="Arial" panose="020B0604020202020204" pitchFamily="34" charset="0"/>
                        <a:buChar char="•"/>
                      </a:pPr>
                      <a:r>
                        <a:rPr lang="en-US" sz="1400" kern="1200" dirty="0" err="1">
                          <a:solidFill>
                            <a:srgbClr val="32186B"/>
                          </a:solidFill>
                          <a:latin typeface="Arial" panose="020B0604020202020204" pitchFamily="34" charset="0"/>
                          <a:ea typeface="+mn-ea"/>
                          <a:cs typeface="Arial" panose="020B0604020202020204" pitchFamily="34" charset="0"/>
                        </a:rPr>
                        <a:t>Everolimus</a:t>
                      </a:r>
                      <a:r>
                        <a:rPr lang="en-US" sz="1400" kern="1200" dirty="0">
                          <a:solidFill>
                            <a:srgbClr val="32186B"/>
                          </a:solidFill>
                          <a:latin typeface="Arial" panose="020B0604020202020204" pitchFamily="34" charset="0"/>
                          <a:ea typeface="+mn-ea"/>
                          <a:cs typeface="Arial" panose="020B0604020202020204" pitchFamily="34" charset="0"/>
                        </a:rPr>
                        <a:t> + Endocrine therapy.</a:t>
                      </a:r>
                    </a:p>
                    <a:p>
                      <a:pPr marL="285750" indent="-285750" algn="l" defTabSz="914400" rtl="0" eaLnBrk="1" latinLnBrk="0" hangingPunct="1">
                        <a:buFont typeface="Arial" panose="020B0604020202020204" pitchFamily="34" charset="0"/>
                        <a:buChar char="•"/>
                      </a:pPr>
                      <a:r>
                        <a:rPr lang="en-US" sz="1400" kern="1200" dirty="0">
                          <a:solidFill>
                            <a:srgbClr val="32186B"/>
                          </a:solidFill>
                          <a:latin typeface="Arial" panose="020B0604020202020204" pitchFamily="34" charset="0"/>
                          <a:ea typeface="+mn-ea"/>
                          <a:cs typeface="Arial" panose="020B0604020202020204" pitchFamily="34" charset="0"/>
                        </a:rPr>
                        <a:t>Aromatase Inhibitors.</a:t>
                      </a:r>
                    </a:p>
                    <a:p>
                      <a:pPr marL="285750" indent="-285750" algn="l" defTabSz="914400" rtl="0" eaLnBrk="1" latinLnBrk="0" hangingPunct="1">
                        <a:buFont typeface="Arial" panose="020B0604020202020204" pitchFamily="34" charset="0"/>
                        <a:buChar char="•"/>
                      </a:pPr>
                      <a:r>
                        <a:rPr lang="en-US" sz="1400" kern="1200" dirty="0">
                          <a:solidFill>
                            <a:srgbClr val="32186B"/>
                          </a:solidFill>
                          <a:latin typeface="Arial" panose="020B0604020202020204" pitchFamily="34" charset="0"/>
                          <a:ea typeface="+mn-ea"/>
                          <a:cs typeface="Arial" panose="020B0604020202020204" pitchFamily="34" charset="0"/>
                        </a:rPr>
                        <a:t>Selective ER down-regulation (</a:t>
                      </a:r>
                      <a:r>
                        <a:rPr lang="en-US" sz="1400" kern="1200" dirty="0" err="1">
                          <a:solidFill>
                            <a:srgbClr val="32186B"/>
                          </a:solidFill>
                          <a:latin typeface="Arial" panose="020B0604020202020204" pitchFamily="34" charset="0"/>
                          <a:ea typeface="+mn-ea"/>
                          <a:cs typeface="Arial" panose="020B0604020202020204" pitchFamily="34" charset="0"/>
                        </a:rPr>
                        <a:t>Fluvestrant</a:t>
                      </a:r>
                      <a:r>
                        <a:rPr lang="en-US" sz="1400" kern="1200" dirty="0">
                          <a:solidFill>
                            <a:srgbClr val="32186B"/>
                          </a:solidFill>
                          <a:latin typeface="Arial" panose="020B0604020202020204" pitchFamily="34" charset="0"/>
                          <a:ea typeface="+mn-ea"/>
                          <a:cs typeface="Arial" panose="020B0604020202020204" pitchFamily="34" charset="0"/>
                        </a:rPr>
                        <a:t>).</a:t>
                      </a:r>
                    </a:p>
                    <a:p>
                      <a:pPr marL="285750" indent="-285750" algn="l" defTabSz="914400" rtl="0" eaLnBrk="1" latinLnBrk="0" hangingPunct="1">
                        <a:buFont typeface="Arial" panose="020B0604020202020204" pitchFamily="34" charset="0"/>
                        <a:buChar char="•"/>
                      </a:pPr>
                      <a:r>
                        <a:rPr lang="en-US" sz="1400" kern="1200" dirty="0">
                          <a:solidFill>
                            <a:srgbClr val="32186B"/>
                          </a:solidFill>
                          <a:latin typeface="Arial" panose="020B0604020202020204" pitchFamily="34" charset="0"/>
                          <a:ea typeface="+mn-ea"/>
                          <a:cs typeface="Arial" panose="020B0604020202020204" pitchFamily="34" charset="0"/>
                        </a:rPr>
                        <a:t>Selective estrogen receptor modulator ( Tamoxifen or Toremifene).</a:t>
                      </a:r>
                    </a:p>
                  </a:txBody>
                  <a:tcPr>
                    <a:lnL w="12700" cap="flat" cmpd="sng" algn="ctr">
                      <a:solidFill>
                        <a:srgbClr val="32186B"/>
                      </a:solidFill>
                      <a:prstDash val="solid"/>
                      <a:round/>
                      <a:headEnd type="none" w="med" len="med"/>
                      <a:tailEnd type="none" w="med" len="med"/>
                    </a:lnL>
                    <a:lnR w="12700" cap="flat" cmpd="sng" algn="ctr">
                      <a:solidFill>
                        <a:srgbClr val="32186B"/>
                      </a:solidFill>
                      <a:prstDash val="solid"/>
                      <a:round/>
                      <a:headEnd type="none" w="med" len="med"/>
                      <a:tailEnd type="none" w="med" len="med"/>
                    </a:lnR>
                    <a:lnT w="12700" cap="flat" cmpd="sng" algn="ctr">
                      <a:solidFill>
                        <a:srgbClr val="32186B"/>
                      </a:solidFill>
                      <a:prstDash val="solid"/>
                      <a:round/>
                      <a:headEnd type="none" w="med" len="med"/>
                      <a:tailEnd type="none" w="med" len="med"/>
                    </a:lnT>
                    <a:lnB w="12700" cap="flat" cmpd="sng" algn="ctr">
                      <a:solidFill>
                        <a:srgbClr val="32186B"/>
                      </a:solidFill>
                      <a:prstDash val="solid"/>
                      <a:round/>
                      <a:headEnd type="none" w="med" len="med"/>
                      <a:tailEnd type="none" w="med" len="med"/>
                    </a:lnB>
                  </a:tcPr>
                </a:tc>
                <a:extLst>
                  <a:ext uri="{0D108BD9-81ED-4DB2-BD59-A6C34878D82A}">
                    <a16:rowId xmlns="" xmlns:a16="http://schemas.microsoft.com/office/drawing/2014/main" val="2835220142"/>
                  </a:ext>
                </a:extLst>
              </a:tr>
            </a:tbl>
          </a:graphicData>
        </a:graphic>
      </p:graphicFrame>
      <p:pic>
        <p:nvPicPr>
          <p:cNvPr id="20" name="Picture 2" descr="Woman face combined with pink ribbon clipart image, breast cancer awareness  - free svg file for members - SVG Heart">
            <a:extLst>
              <a:ext uri="{FF2B5EF4-FFF2-40B4-BE49-F238E27FC236}">
                <a16:creationId xmlns="" xmlns:a16="http://schemas.microsoft.com/office/drawing/2014/main" id="{C7C2B082-6D66-E64E-EA7B-FC2B51F6B39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580287"/>
      </p:ext>
    </p:extLst>
  </p:cSld>
  <p:clrMapOvr>
    <a:masterClrMapping/>
  </p:clrMapOvr>
  <p:transition spd="slow">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8764C8F-ACFF-459C-FD0A-C345B6C8FA43}"/>
              </a:ext>
            </a:extLst>
          </p:cNvPr>
          <p:cNvSpPr txBox="1"/>
          <p:nvPr/>
        </p:nvSpPr>
        <p:spPr>
          <a:xfrm>
            <a:off x="457201" y="672686"/>
            <a:ext cx="11277599" cy="1569660"/>
          </a:xfrm>
          <a:prstGeom prst="rect">
            <a:avLst/>
          </a:prstGeom>
          <a:noFill/>
        </p:spPr>
        <p:txBody>
          <a:bodyPr wrap="square">
            <a:spAutoFit/>
          </a:bodyPr>
          <a:lstStyle>
            <a:defPPr>
              <a:defRPr lang="en-US"/>
            </a:defPPr>
            <a:lvl1pPr algn="ctr">
              <a:defRPr sz="2800" b="1">
                <a:solidFill>
                  <a:srgbClr val="32186B"/>
                </a:solidFill>
                <a:latin typeface="Arial" panose="020B0604020202020204" pitchFamily="34" charset="0"/>
                <a:ea typeface="Roboto Black" panose="02000000000000000000" pitchFamily="2" charset="0"/>
                <a:cs typeface="Arial" panose="020B0604020202020204" pitchFamily="34" charset="0"/>
              </a:defRPr>
            </a:lvl1pPr>
          </a:lstStyle>
          <a:p>
            <a:r>
              <a:rPr lang="en-US" sz="2400" dirty="0" err="1"/>
              <a:t>Elacestrant</a:t>
            </a:r>
            <a:r>
              <a:rPr lang="en-US" sz="2400" dirty="0"/>
              <a:t> (oral selective estrogen receptor degrader) Versus Standard Endocrine Therapy for Estrogen Receptor–Positive, Human Epidermal Growth Factor Receptor 2–Negative Advanced Breast Cancer: Results From the </a:t>
            </a:r>
            <a:r>
              <a:rPr lang="en-US" sz="2400" dirty="0" err="1"/>
              <a:t>Randomised</a:t>
            </a:r>
            <a:r>
              <a:rPr lang="en-US" sz="2400" dirty="0"/>
              <a:t> Phase III EMERALD Trial</a:t>
            </a:r>
          </a:p>
        </p:txBody>
      </p:sp>
      <p:sp>
        <p:nvSpPr>
          <p:cNvPr id="6" name="TextBox 5">
            <a:extLst>
              <a:ext uri="{FF2B5EF4-FFF2-40B4-BE49-F238E27FC236}">
                <a16:creationId xmlns="" xmlns:a16="http://schemas.microsoft.com/office/drawing/2014/main" id="{8B4D3000-780C-1BCE-79C5-6A0B691F314B}"/>
              </a:ext>
            </a:extLst>
          </p:cNvPr>
          <p:cNvSpPr txBox="1"/>
          <p:nvPr/>
        </p:nvSpPr>
        <p:spPr>
          <a:xfrm>
            <a:off x="776748" y="3599992"/>
            <a:ext cx="10958052" cy="1015663"/>
          </a:xfrm>
          <a:prstGeom prst="rect">
            <a:avLst/>
          </a:prstGeom>
          <a:noFill/>
        </p:spPr>
        <p:txBody>
          <a:bodyPr wrap="square">
            <a:spAutoFit/>
          </a:bodyPr>
          <a:lstStyle/>
          <a:p>
            <a:pPr algn="ctr"/>
            <a:r>
              <a:rPr lang="en-US" sz="1000" dirty="0">
                <a:solidFill>
                  <a:srgbClr val="32186B"/>
                </a:solidFill>
                <a:latin typeface="Arial" panose="020B0604020202020204" pitchFamily="34" charset="0"/>
                <a:cs typeface="Arial" panose="020B0604020202020204" pitchFamily="34" charset="0"/>
              </a:rPr>
              <a:t>Francois-Clement </a:t>
            </a:r>
            <a:r>
              <a:rPr lang="en-US" sz="1000" dirty="0" err="1">
                <a:solidFill>
                  <a:srgbClr val="32186B"/>
                </a:solidFill>
                <a:latin typeface="Arial" panose="020B0604020202020204" pitchFamily="34" charset="0"/>
                <a:cs typeface="Arial" panose="020B0604020202020204" pitchFamily="34" charset="0"/>
              </a:rPr>
              <a:t>Bidard</a:t>
            </a:r>
            <a:r>
              <a:rPr lang="en-US" sz="1000" dirty="0">
                <a:solidFill>
                  <a:srgbClr val="32186B"/>
                </a:solidFill>
                <a:latin typeface="Arial" panose="020B0604020202020204" pitchFamily="34" charset="0"/>
                <a:cs typeface="Arial" panose="020B0604020202020204" pitchFamily="34" charset="0"/>
              </a:rPr>
              <a:t>, MD1,2; Virginia G. </a:t>
            </a:r>
            <a:r>
              <a:rPr lang="en-US" sz="1000" dirty="0" err="1">
                <a:solidFill>
                  <a:srgbClr val="32186B"/>
                </a:solidFill>
                <a:latin typeface="Arial" panose="020B0604020202020204" pitchFamily="34" charset="0"/>
                <a:cs typeface="Arial" panose="020B0604020202020204" pitchFamily="34" charset="0"/>
              </a:rPr>
              <a:t>Kaklamani</a:t>
            </a:r>
            <a:r>
              <a:rPr lang="en-US" sz="1000" dirty="0">
                <a:solidFill>
                  <a:srgbClr val="32186B"/>
                </a:solidFill>
                <a:latin typeface="Arial" panose="020B0604020202020204" pitchFamily="34" charset="0"/>
                <a:cs typeface="Arial" panose="020B0604020202020204" pitchFamily="34" charset="0"/>
              </a:rPr>
              <a:t>, MD3; Patrick Neven, MD4; Guillermo </a:t>
            </a:r>
            <a:r>
              <a:rPr lang="en-US" sz="1000" dirty="0" err="1">
                <a:solidFill>
                  <a:srgbClr val="32186B"/>
                </a:solidFill>
                <a:latin typeface="Arial" panose="020B0604020202020204" pitchFamily="34" charset="0"/>
                <a:cs typeface="Arial" panose="020B0604020202020204" pitchFamily="34" charset="0"/>
              </a:rPr>
              <a:t>Streich</a:t>
            </a:r>
            <a:r>
              <a:rPr lang="en-US" sz="1000" dirty="0">
                <a:solidFill>
                  <a:srgbClr val="32186B"/>
                </a:solidFill>
                <a:latin typeface="Arial" panose="020B0604020202020204" pitchFamily="34" charset="0"/>
                <a:cs typeface="Arial" panose="020B0604020202020204" pitchFamily="34" charset="0"/>
              </a:rPr>
              <a:t>, MD5; Alberto J. Montero, MD6;</a:t>
            </a:r>
          </a:p>
          <a:p>
            <a:pPr algn="ctr"/>
            <a:r>
              <a:rPr lang="en-US" sz="1000" dirty="0">
                <a:solidFill>
                  <a:srgbClr val="32186B"/>
                </a:solidFill>
                <a:latin typeface="Arial" panose="020B0604020202020204" pitchFamily="34" charset="0"/>
                <a:cs typeface="Arial" panose="020B0604020202020204" pitchFamily="34" charset="0"/>
              </a:rPr>
              <a:t>Fr ´ed´ eric Forget, MD7; Marie-Ange </a:t>
            </a:r>
            <a:r>
              <a:rPr lang="en-US" sz="1000" dirty="0" err="1">
                <a:solidFill>
                  <a:srgbClr val="32186B"/>
                </a:solidFill>
                <a:latin typeface="Arial" panose="020B0604020202020204" pitchFamily="34" charset="0"/>
                <a:cs typeface="Arial" panose="020B0604020202020204" pitchFamily="34" charset="0"/>
              </a:rPr>
              <a:t>Mouret-Reynier</a:t>
            </a:r>
            <a:r>
              <a:rPr lang="en-US" sz="1000" dirty="0">
                <a:solidFill>
                  <a:srgbClr val="32186B"/>
                </a:solidFill>
                <a:latin typeface="Arial" panose="020B0604020202020204" pitchFamily="34" charset="0"/>
                <a:cs typeface="Arial" panose="020B0604020202020204" pitchFamily="34" charset="0"/>
              </a:rPr>
              <a:t>, MD8; Joo Hyuk Sohn, MD9; </a:t>
            </a:r>
            <a:r>
              <a:rPr lang="en-US" sz="1000" dirty="0" err="1">
                <a:solidFill>
                  <a:srgbClr val="32186B"/>
                </a:solidFill>
                <a:latin typeface="Arial" panose="020B0604020202020204" pitchFamily="34" charset="0"/>
                <a:cs typeface="Arial" panose="020B0604020202020204" pitchFamily="34" charset="0"/>
              </a:rPr>
              <a:t>Donatienne</a:t>
            </a:r>
            <a:r>
              <a:rPr lang="en-US" sz="1000" dirty="0">
                <a:solidFill>
                  <a:srgbClr val="32186B"/>
                </a:solidFill>
                <a:latin typeface="Arial" panose="020B0604020202020204" pitchFamily="34" charset="0"/>
                <a:cs typeface="Arial" panose="020B0604020202020204" pitchFamily="34" charset="0"/>
              </a:rPr>
              <a:t> Taylor, MD10; Kathleen K. </a:t>
            </a:r>
            <a:r>
              <a:rPr lang="en-US" sz="1000" dirty="0" err="1">
                <a:solidFill>
                  <a:srgbClr val="32186B"/>
                </a:solidFill>
                <a:latin typeface="Arial" panose="020B0604020202020204" pitchFamily="34" charset="0"/>
                <a:cs typeface="Arial" panose="020B0604020202020204" pitchFamily="34" charset="0"/>
              </a:rPr>
              <a:t>Harnden</a:t>
            </a:r>
            <a:r>
              <a:rPr lang="en-US" sz="1000" dirty="0">
                <a:solidFill>
                  <a:srgbClr val="32186B"/>
                </a:solidFill>
                <a:latin typeface="Arial" panose="020B0604020202020204" pitchFamily="34" charset="0"/>
                <a:cs typeface="Arial" panose="020B0604020202020204" pitchFamily="34" charset="0"/>
              </a:rPr>
              <a:t>, MD11;</a:t>
            </a:r>
          </a:p>
          <a:p>
            <a:pPr algn="ctr"/>
            <a:r>
              <a:rPr lang="en-US" sz="1000" dirty="0">
                <a:solidFill>
                  <a:srgbClr val="32186B"/>
                </a:solidFill>
                <a:latin typeface="Arial" panose="020B0604020202020204" pitchFamily="34" charset="0"/>
                <a:cs typeface="Arial" panose="020B0604020202020204" pitchFamily="34" charset="0"/>
              </a:rPr>
              <a:t>Hung </a:t>
            </a:r>
            <a:r>
              <a:rPr lang="en-US" sz="1000" dirty="0" err="1">
                <a:solidFill>
                  <a:srgbClr val="32186B"/>
                </a:solidFill>
                <a:latin typeface="Arial" panose="020B0604020202020204" pitchFamily="34" charset="0"/>
                <a:cs typeface="Arial" panose="020B0604020202020204" pitchFamily="34" charset="0"/>
              </a:rPr>
              <a:t>Khong</a:t>
            </a:r>
            <a:r>
              <a:rPr lang="en-US" sz="1000" dirty="0">
                <a:solidFill>
                  <a:srgbClr val="32186B"/>
                </a:solidFill>
                <a:latin typeface="Arial" panose="020B0604020202020204" pitchFamily="34" charset="0"/>
                <a:cs typeface="Arial" panose="020B0604020202020204" pitchFamily="34" charset="0"/>
              </a:rPr>
              <a:t>, MD12; </a:t>
            </a:r>
            <a:r>
              <a:rPr lang="en-US" sz="1000" dirty="0" err="1">
                <a:solidFill>
                  <a:srgbClr val="32186B"/>
                </a:solidFill>
                <a:latin typeface="Arial" panose="020B0604020202020204" pitchFamily="34" charset="0"/>
                <a:cs typeface="Arial" panose="020B0604020202020204" pitchFamily="34" charset="0"/>
              </a:rPr>
              <a:t>Judit</a:t>
            </a:r>
            <a:r>
              <a:rPr lang="en-US" sz="1000" dirty="0">
                <a:solidFill>
                  <a:srgbClr val="32186B"/>
                </a:solidFill>
                <a:latin typeface="Arial" panose="020B0604020202020204" pitchFamily="34" charset="0"/>
                <a:cs typeface="Arial" panose="020B0604020202020204" pitchFamily="34" charset="0"/>
              </a:rPr>
              <a:t> Kocsis, MD13; Florence </a:t>
            </a:r>
            <a:r>
              <a:rPr lang="en-US" sz="1000" dirty="0" err="1">
                <a:solidFill>
                  <a:srgbClr val="32186B"/>
                </a:solidFill>
                <a:latin typeface="Arial" panose="020B0604020202020204" pitchFamily="34" charset="0"/>
                <a:cs typeface="Arial" panose="020B0604020202020204" pitchFamily="34" charset="0"/>
              </a:rPr>
              <a:t>Dalenc</a:t>
            </a:r>
            <a:r>
              <a:rPr lang="en-US" sz="1000" dirty="0">
                <a:solidFill>
                  <a:srgbClr val="32186B"/>
                </a:solidFill>
                <a:latin typeface="Arial" panose="020B0604020202020204" pitchFamily="34" charset="0"/>
                <a:cs typeface="Arial" panose="020B0604020202020204" pitchFamily="34" charset="0"/>
              </a:rPr>
              <a:t>, MD14; Patrick M. Dillon, MD15; Sunil Babu, MD16; Simon Waters, MD17;</a:t>
            </a:r>
          </a:p>
          <a:p>
            <a:pPr algn="ctr"/>
            <a:r>
              <a:rPr lang="en-US" sz="1000" dirty="0">
                <a:solidFill>
                  <a:srgbClr val="32186B"/>
                </a:solidFill>
                <a:latin typeface="Arial" panose="020B0604020202020204" pitchFamily="34" charset="0"/>
                <a:cs typeface="Arial" panose="020B0604020202020204" pitchFamily="34" charset="0"/>
              </a:rPr>
              <a:t>Ines </a:t>
            </a:r>
            <a:r>
              <a:rPr lang="en-US" sz="1000" dirty="0" err="1">
                <a:solidFill>
                  <a:srgbClr val="32186B"/>
                </a:solidFill>
                <a:latin typeface="Arial" panose="020B0604020202020204" pitchFamily="34" charset="0"/>
                <a:cs typeface="Arial" panose="020B0604020202020204" pitchFamily="34" charset="0"/>
              </a:rPr>
              <a:t>Deleu</a:t>
            </a:r>
            <a:r>
              <a:rPr lang="en-US" sz="1000" dirty="0">
                <a:solidFill>
                  <a:srgbClr val="32186B"/>
                </a:solidFill>
                <a:latin typeface="Arial" panose="020B0604020202020204" pitchFamily="34" charset="0"/>
                <a:cs typeface="Arial" panose="020B0604020202020204" pitchFamily="34" charset="0"/>
              </a:rPr>
              <a:t>, MD18; </a:t>
            </a:r>
            <a:r>
              <a:rPr lang="en-US" sz="1000" dirty="0" err="1">
                <a:solidFill>
                  <a:srgbClr val="32186B"/>
                </a:solidFill>
                <a:latin typeface="Arial" panose="020B0604020202020204" pitchFamily="34" charset="0"/>
                <a:cs typeface="Arial" panose="020B0604020202020204" pitchFamily="34" charset="0"/>
              </a:rPr>
              <a:t>Jos´e</a:t>
            </a:r>
            <a:r>
              <a:rPr lang="en-US" sz="1000" dirty="0">
                <a:solidFill>
                  <a:srgbClr val="32186B"/>
                </a:solidFill>
                <a:latin typeface="Arial" panose="020B0604020202020204" pitchFamily="34" charset="0"/>
                <a:cs typeface="Arial" panose="020B0604020202020204" pitchFamily="34" charset="0"/>
              </a:rPr>
              <a:t> A. </a:t>
            </a:r>
            <a:r>
              <a:rPr lang="en-US" sz="1000" dirty="0" err="1">
                <a:solidFill>
                  <a:srgbClr val="32186B"/>
                </a:solidFill>
                <a:latin typeface="Arial" panose="020B0604020202020204" pitchFamily="34" charset="0"/>
                <a:cs typeface="Arial" panose="020B0604020202020204" pitchFamily="34" charset="0"/>
              </a:rPr>
              <a:t>Garc´ıa</a:t>
            </a:r>
            <a:r>
              <a:rPr lang="en-US" sz="1000" dirty="0">
                <a:solidFill>
                  <a:srgbClr val="32186B"/>
                </a:solidFill>
                <a:latin typeface="Arial" panose="020B0604020202020204" pitchFamily="34" charset="0"/>
                <a:cs typeface="Arial" panose="020B0604020202020204" pitchFamily="34" charset="0"/>
              </a:rPr>
              <a:t> </a:t>
            </a:r>
            <a:r>
              <a:rPr lang="en-US" sz="1000" dirty="0" err="1">
                <a:solidFill>
                  <a:srgbClr val="32186B"/>
                </a:solidFill>
                <a:latin typeface="Arial" panose="020B0604020202020204" pitchFamily="34" charset="0"/>
                <a:cs typeface="Arial" panose="020B0604020202020204" pitchFamily="34" charset="0"/>
              </a:rPr>
              <a:t>S´aenz</a:t>
            </a:r>
            <a:r>
              <a:rPr lang="en-US" sz="1000" dirty="0">
                <a:solidFill>
                  <a:srgbClr val="32186B"/>
                </a:solidFill>
                <a:latin typeface="Arial" panose="020B0604020202020204" pitchFamily="34" charset="0"/>
                <a:cs typeface="Arial" panose="020B0604020202020204" pitchFamily="34" charset="0"/>
              </a:rPr>
              <a:t>, MD19; Emilio Bria, MD20; Marina </a:t>
            </a:r>
            <a:r>
              <a:rPr lang="en-US" sz="1000" dirty="0" err="1">
                <a:solidFill>
                  <a:srgbClr val="32186B"/>
                </a:solidFill>
                <a:latin typeface="Arial" panose="020B0604020202020204" pitchFamily="34" charset="0"/>
                <a:cs typeface="Arial" panose="020B0604020202020204" pitchFamily="34" charset="0"/>
              </a:rPr>
              <a:t>Cazzaniga</a:t>
            </a:r>
            <a:r>
              <a:rPr lang="en-US" sz="1000" dirty="0">
                <a:solidFill>
                  <a:srgbClr val="32186B"/>
                </a:solidFill>
                <a:latin typeface="Arial" panose="020B0604020202020204" pitchFamily="34" charset="0"/>
                <a:cs typeface="Arial" panose="020B0604020202020204" pitchFamily="34" charset="0"/>
              </a:rPr>
              <a:t>, MD21; Janice Lu, MD22; Philippe </a:t>
            </a:r>
            <a:r>
              <a:rPr lang="en-US" sz="1000" dirty="0" err="1">
                <a:solidFill>
                  <a:srgbClr val="32186B"/>
                </a:solidFill>
                <a:latin typeface="Arial" panose="020B0604020202020204" pitchFamily="34" charset="0"/>
                <a:cs typeface="Arial" panose="020B0604020202020204" pitchFamily="34" charset="0"/>
              </a:rPr>
              <a:t>Aftimos</a:t>
            </a:r>
            <a:r>
              <a:rPr lang="en-US" sz="1000" dirty="0">
                <a:solidFill>
                  <a:srgbClr val="32186B"/>
                </a:solidFill>
                <a:latin typeface="Arial" panose="020B0604020202020204" pitchFamily="34" charset="0"/>
                <a:cs typeface="Arial" panose="020B0604020202020204" pitchFamily="34" charset="0"/>
              </a:rPr>
              <a:t>, MD23;</a:t>
            </a:r>
          </a:p>
          <a:p>
            <a:pPr algn="ctr"/>
            <a:r>
              <a:rPr lang="en-US" sz="1000" dirty="0">
                <a:solidFill>
                  <a:srgbClr val="32186B"/>
                </a:solidFill>
                <a:latin typeface="Arial" panose="020B0604020202020204" pitchFamily="34" charset="0"/>
                <a:cs typeface="Arial" panose="020B0604020202020204" pitchFamily="34" charset="0"/>
              </a:rPr>
              <a:t>Javier Cort ´ es, MD24,25,26,27; Shubin Liu, MS28; Giulia </a:t>
            </a:r>
            <a:r>
              <a:rPr lang="en-US" sz="1000" dirty="0" err="1">
                <a:solidFill>
                  <a:srgbClr val="32186B"/>
                </a:solidFill>
                <a:latin typeface="Arial" panose="020B0604020202020204" pitchFamily="34" charset="0"/>
                <a:cs typeface="Arial" panose="020B0604020202020204" pitchFamily="34" charset="0"/>
              </a:rPr>
              <a:t>Tonini</a:t>
            </a:r>
            <a:r>
              <a:rPr lang="en-US" sz="1000" dirty="0">
                <a:solidFill>
                  <a:srgbClr val="32186B"/>
                </a:solidFill>
                <a:latin typeface="Arial" panose="020B0604020202020204" pitchFamily="34" charset="0"/>
                <a:cs typeface="Arial" panose="020B0604020202020204" pitchFamily="34" charset="0"/>
              </a:rPr>
              <a:t>, PhD29; Dirk Laurent, MD30; Nassir </a:t>
            </a:r>
            <a:r>
              <a:rPr lang="en-US" sz="1000" dirty="0" err="1">
                <a:solidFill>
                  <a:srgbClr val="32186B"/>
                </a:solidFill>
                <a:latin typeface="Arial" panose="020B0604020202020204" pitchFamily="34" charset="0"/>
                <a:cs typeface="Arial" panose="020B0604020202020204" pitchFamily="34" charset="0"/>
              </a:rPr>
              <a:t>Habboubi</a:t>
            </a:r>
            <a:r>
              <a:rPr lang="en-US" sz="1000" dirty="0">
                <a:solidFill>
                  <a:srgbClr val="32186B"/>
                </a:solidFill>
                <a:latin typeface="Arial" panose="020B0604020202020204" pitchFamily="34" charset="0"/>
                <a:cs typeface="Arial" panose="020B0604020202020204" pitchFamily="34" charset="0"/>
              </a:rPr>
              <a:t>, MD31;</a:t>
            </a:r>
          </a:p>
          <a:p>
            <a:pPr algn="ctr"/>
            <a:r>
              <a:rPr lang="en-US" sz="1000" dirty="0">
                <a:solidFill>
                  <a:srgbClr val="32186B"/>
                </a:solidFill>
                <a:latin typeface="Arial" panose="020B0604020202020204" pitchFamily="34" charset="0"/>
                <a:cs typeface="Arial" panose="020B0604020202020204" pitchFamily="34" charset="0"/>
              </a:rPr>
              <a:t>Maureen G. </a:t>
            </a:r>
            <a:r>
              <a:rPr lang="en-US" sz="1000" dirty="0" err="1">
                <a:solidFill>
                  <a:srgbClr val="32186B"/>
                </a:solidFill>
                <a:latin typeface="Arial" panose="020B0604020202020204" pitchFamily="34" charset="0"/>
                <a:cs typeface="Arial" panose="020B0604020202020204" pitchFamily="34" charset="0"/>
              </a:rPr>
              <a:t>Conlan</a:t>
            </a:r>
            <a:r>
              <a:rPr lang="en-US" sz="1000" dirty="0">
                <a:solidFill>
                  <a:srgbClr val="32186B"/>
                </a:solidFill>
                <a:latin typeface="Arial" panose="020B0604020202020204" pitchFamily="34" charset="0"/>
                <a:cs typeface="Arial" panose="020B0604020202020204" pitchFamily="34" charset="0"/>
              </a:rPr>
              <a:t>, MD32; and Aditya </a:t>
            </a:r>
            <a:r>
              <a:rPr lang="en-US" sz="1000" dirty="0" err="1">
                <a:solidFill>
                  <a:srgbClr val="32186B"/>
                </a:solidFill>
                <a:latin typeface="Arial" panose="020B0604020202020204" pitchFamily="34" charset="0"/>
                <a:cs typeface="Arial" panose="020B0604020202020204" pitchFamily="34" charset="0"/>
              </a:rPr>
              <a:t>Bardia</a:t>
            </a:r>
            <a:r>
              <a:rPr lang="en-US" sz="1000" dirty="0">
                <a:solidFill>
                  <a:srgbClr val="32186B"/>
                </a:solidFill>
                <a:latin typeface="Arial" panose="020B0604020202020204" pitchFamily="34" charset="0"/>
                <a:cs typeface="Arial" panose="020B0604020202020204" pitchFamily="34" charset="0"/>
              </a:rPr>
              <a:t>, MD33</a:t>
            </a:r>
          </a:p>
        </p:txBody>
      </p:sp>
      <p:sp>
        <p:nvSpPr>
          <p:cNvPr id="9" name="TextBox 8">
            <a:extLst>
              <a:ext uri="{FF2B5EF4-FFF2-40B4-BE49-F238E27FC236}">
                <a16:creationId xmlns="" xmlns:a16="http://schemas.microsoft.com/office/drawing/2014/main" id="{6AAF2BA0-2DBB-F81C-29CB-A3D5792B7286}"/>
              </a:ext>
            </a:extLst>
          </p:cNvPr>
          <p:cNvSpPr txBox="1"/>
          <p:nvPr/>
        </p:nvSpPr>
        <p:spPr>
          <a:xfrm>
            <a:off x="929680" y="5092611"/>
            <a:ext cx="9962270" cy="738664"/>
          </a:xfrm>
          <a:prstGeom prst="rect">
            <a:avLst/>
          </a:prstGeom>
          <a:noFill/>
        </p:spPr>
        <p:txBody>
          <a:bodyPr wrap="square">
            <a:spAutoFit/>
          </a:bodyPr>
          <a:lstStyle>
            <a:defPPr>
              <a:defRPr lang="en-US"/>
            </a:defPPr>
            <a:lvl1pPr algn="ctr">
              <a:defRPr sz="2800" b="1">
                <a:solidFill>
                  <a:srgbClr val="32186B"/>
                </a:solidFill>
                <a:latin typeface="Arial" panose="020B0604020202020204" pitchFamily="34" charset="0"/>
                <a:ea typeface="Roboto Black" panose="02000000000000000000" pitchFamily="2" charset="0"/>
                <a:cs typeface="Arial" panose="020B0604020202020204" pitchFamily="34" charset="0"/>
              </a:defRPr>
            </a:lvl1pPr>
          </a:lstStyle>
          <a:p>
            <a:pPr algn="l"/>
            <a:r>
              <a:rPr lang="en-US" sz="1400" dirty="0">
                <a:solidFill>
                  <a:srgbClr val="E15E87"/>
                </a:solidFill>
              </a:rPr>
              <a:t>PURPOSE</a:t>
            </a:r>
            <a:r>
              <a:rPr lang="en-US" sz="1400" dirty="0"/>
              <a:t> Patients with pretreated estrogen receptor (ER)–positive/human epidermal growth factor receptor 2</a:t>
            </a:r>
          </a:p>
          <a:p>
            <a:pPr algn="l"/>
            <a:r>
              <a:rPr lang="en-US" sz="1400" dirty="0"/>
              <a:t>(HER2)–negative advanced breast cancer have poor prognosis. </a:t>
            </a:r>
            <a:r>
              <a:rPr lang="en-US" sz="1400" dirty="0" err="1"/>
              <a:t>Elacestrant</a:t>
            </a:r>
            <a:r>
              <a:rPr lang="en-US" sz="1400" dirty="0"/>
              <a:t> is a novel, oral selective ER degrader</a:t>
            </a:r>
          </a:p>
          <a:p>
            <a:pPr algn="l"/>
            <a:r>
              <a:rPr lang="en-US" sz="1400" dirty="0"/>
              <a:t>that demonstrated activity in early studies</a:t>
            </a:r>
          </a:p>
        </p:txBody>
      </p:sp>
      <p:sp>
        <p:nvSpPr>
          <p:cNvPr id="12" name="TextBox 11">
            <a:extLst>
              <a:ext uri="{FF2B5EF4-FFF2-40B4-BE49-F238E27FC236}">
                <a16:creationId xmlns="" xmlns:a16="http://schemas.microsoft.com/office/drawing/2014/main" id="{8EBE72CE-5428-CD8C-D1C2-A53EC83EA85D}"/>
              </a:ext>
            </a:extLst>
          </p:cNvPr>
          <p:cNvSpPr txBox="1"/>
          <p:nvPr/>
        </p:nvSpPr>
        <p:spPr>
          <a:xfrm>
            <a:off x="1496961" y="2327890"/>
            <a:ext cx="9517626" cy="456535"/>
          </a:xfrm>
          <a:prstGeom prst="rect">
            <a:avLst/>
          </a:prstGeom>
          <a:noFill/>
        </p:spPr>
        <p:txBody>
          <a:bodyPr wrap="square">
            <a:spAutoFit/>
          </a:bodyPr>
          <a:lstStyle/>
          <a:p>
            <a:pPr algn="ctr">
              <a:lnSpc>
                <a:spcPct val="150000"/>
              </a:lnSpc>
            </a:pPr>
            <a:r>
              <a:rPr lang="en-US" b="1" dirty="0">
                <a:solidFill>
                  <a:srgbClr val="E15E87"/>
                </a:solidFill>
                <a:latin typeface="Arial" panose="020B0604020202020204" pitchFamily="34" charset="0"/>
                <a:ea typeface="Roboto Black" panose="02000000000000000000" pitchFamily="2" charset="0"/>
                <a:cs typeface="Arial" panose="020B0604020202020204" pitchFamily="34" charset="0"/>
              </a:rPr>
              <a:t>Randomized, open-label, active-controlled, multicenter trial</a:t>
            </a:r>
          </a:p>
        </p:txBody>
      </p:sp>
      <p:pic>
        <p:nvPicPr>
          <p:cNvPr id="20" name="Picture 2" descr="Woman face combined with pink ribbon clipart image, breast cancer awareness  - free svg file for members - SVG Heart">
            <a:extLst>
              <a:ext uri="{FF2B5EF4-FFF2-40B4-BE49-F238E27FC236}">
                <a16:creationId xmlns="" xmlns:a16="http://schemas.microsoft.com/office/drawing/2014/main" id="{2F48FFB4-E37E-F65D-22AE-6782817BEF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9827" y="5118871"/>
            <a:ext cx="1517246" cy="1254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564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1672</Words>
  <Application>Microsoft Office PowerPoint</Application>
  <PresentationFormat>Custom</PresentationFormat>
  <Paragraphs>553</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Introduction</vt:lpstr>
      <vt:lpstr>Introduction</vt:lpstr>
      <vt:lpstr>Introduction</vt:lpstr>
      <vt:lpstr>Introduction</vt:lpstr>
      <vt:lpstr>PowerPoint Presentation</vt:lpstr>
      <vt:lpstr>PowerPoint Presentation</vt:lpstr>
      <vt:lpstr>PowerPoint Presentation</vt:lpstr>
      <vt:lpstr>PowerPoint Presentation</vt:lpstr>
      <vt:lpstr>EMERALD Trial </vt:lpstr>
      <vt:lpstr>EMERALD Trial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Elias Naddour</dc:creator>
  <cp:lastModifiedBy>Lenovo</cp:lastModifiedBy>
  <cp:revision>343</cp:revision>
  <dcterms:created xsi:type="dcterms:W3CDTF">2022-02-14T10:27:24Z</dcterms:created>
  <dcterms:modified xsi:type="dcterms:W3CDTF">2024-02-29T08:21:24Z</dcterms:modified>
</cp:coreProperties>
</file>